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1CC87-D06E-4D62-8B04-F33AFAF42F29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9DE7C2-3838-4EFC-9A58-952F63E228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057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6AA48C-3406-46F6-A994-A1B58A68AC28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E74385-1E98-4C70-A882-7F99D7C597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08083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VY_32_INOVACE_10_Stavba slova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74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56176" y="5517232"/>
            <a:ext cx="2808312" cy="1224135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FULÍNOVÁ Šárka</a:t>
            </a:r>
          </a:p>
          <a:p>
            <a:r>
              <a:rPr lang="cs-CZ" sz="1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základní škola Dobříš</a:t>
            </a:r>
          </a:p>
          <a:p>
            <a:endParaRPr lang="cs-CZ" sz="2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STAVBA SLOVA</a:t>
            </a:r>
            <a:b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PRAVOPIS</a:t>
            </a:r>
            <a:endParaRPr lang="cs-CZ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0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97225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PŘÍBUZNÁ  SLOVA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jsou slova se stejnou společnou částí,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jsou si významově blízká.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ík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za/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/nit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/íček                                po/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/í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ák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bez/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/ý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/ní                                    pra/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</a:p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natý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/o/park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       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/o/step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3848" y="3717032"/>
            <a:ext cx="1872208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LES</a:t>
            </a:r>
            <a:endParaRPr lang="cs-CZ" sz="6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619672" y="3356992"/>
            <a:ext cx="1584176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endCxn id="3" idx="1"/>
          </p:cNvCxnSpPr>
          <p:nvPr/>
        </p:nvCxnSpPr>
        <p:spPr>
          <a:xfrm>
            <a:off x="2051720" y="4005064"/>
            <a:ext cx="1152128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3" idx="1"/>
          </p:cNvCxnSpPr>
          <p:nvPr/>
        </p:nvCxnSpPr>
        <p:spPr>
          <a:xfrm flipV="1">
            <a:off x="1619672" y="4149080"/>
            <a:ext cx="1584176" cy="3127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3" idx="1"/>
          </p:cNvCxnSpPr>
          <p:nvPr/>
        </p:nvCxnSpPr>
        <p:spPr>
          <a:xfrm flipV="1">
            <a:off x="1619672" y="4149080"/>
            <a:ext cx="1584176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3" idx="1"/>
          </p:cNvCxnSpPr>
          <p:nvPr/>
        </p:nvCxnSpPr>
        <p:spPr>
          <a:xfrm flipV="1">
            <a:off x="2051720" y="4149080"/>
            <a:ext cx="1152128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3" idx="3"/>
          </p:cNvCxnSpPr>
          <p:nvPr/>
        </p:nvCxnSpPr>
        <p:spPr>
          <a:xfrm flipH="1">
            <a:off x="5076056" y="3356992"/>
            <a:ext cx="864096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076056" y="4005064"/>
            <a:ext cx="86409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3" idx="3"/>
          </p:cNvCxnSpPr>
          <p:nvPr/>
        </p:nvCxnSpPr>
        <p:spPr>
          <a:xfrm flipH="1" flipV="1">
            <a:off x="5076056" y="4149080"/>
            <a:ext cx="864096" cy="3127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3" idx="3"/>
          </p:cNvCxnSpPr>
          <p:nvPr/>
        </p:nvCxnSpPr>
        <p:spPr>
          <a:xfrm flipH="1" flipV="1">
            <a:off x="5076056" y="4149080"/>
            <a:ext cx="936104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3" idx="3"/>
          </p:cNvCxnSpPr>
          <p:nvPr/>
        </p:nvCxnSpPr>
        <p:spPr>
          <a:xfrm flipH="1" flipV="1">
            <a:off x="5076056" y="4149080"/>
            <a:ext cx="936104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3" idx="3"/>
          </p:cNvCxnSpPr>
          <p:nvPr/>
        </p:nvCxnSpPr>
        <p:spPr>
          <a:xfrm flipH="1" flipV="1">
            <a:off x="5076056" y="4149080"/>
            <a:ext cx="936104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309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3384754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STAVBA  SLOVA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VÝ /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/ B                                                        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16224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PŘEDPONA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5540" y="1412776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 SLOVA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4008" y="1412776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PŘÍPONA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1420416"/>
            <a:ext cx="208823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KONCOVKA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2422612"/>
            <a:ext cx="3240360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PŘÍPONOVÁ ČÁST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6228184" y="2068488"/>
            <a:ext cx="216024" cy="2803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596336" y="2068488"/>
            <a:ext cx="324036" cy="2803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5868144" y="4653136"/>
            <a:ext cx="720080" cy="6480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23628" y="5993309"/>
            <a:ext cx="7672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ředpona       kořen      příponová část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2415540" y="5301208"/>
            <a:ext cx="572284" cy="6921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644008" y="5301208"/>
            <a:ext cx="0" cy="6921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5868144" y="5301208"/>
            <a:ext cx="216024" cy="6921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078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97072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-společná část pro všechna příbuzná slova.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Před kořenem může být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PŘEDPONA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(předponová část).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Ke kořeni se připojují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PŘÍPONA+KONCOVKA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(příponová část).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39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48680"/>
            <a:ext cx="8151590" cy="84638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HRAD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HRAD           B         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ZA         HRAD                       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PŘED    ZA         HRÁD           K         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ZA         HRAD           NÍK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ZA         HRAD        NI-CTV    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924947"/>
            <a:ext cx="2736304" cy="115212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PŘEDPONOVÁ ČÁST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-předpona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15816" y="526570"/>
            <a:ext cx="27363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KOŘEN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43669" y="951518"/>
            <a:ext cx="273630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PŘÍPONOVÁ ČÁST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-přípona    koncovka</a:t>
            </a:r>
          </a:p>
          <a:p>
            <a:pPr algn="ctr"/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6948264" y="1501011"/>
            <a:ext cx="0" cy="6026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112276"/>
            <a:ext cx="869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21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518679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daných slov proveďte stavbu slova: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nástěnka, výstavba, podchod,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avařenina, železářství, ženatý, zábava,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ěsto, kohoutek, běh, hvězda, výskok.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50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6741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NÁ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STĚN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VÝ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STAV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POD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CHOD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ZA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VAŘ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EN-IN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ŽELEZ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ÁŘ-STV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ŽEN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ZÁ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BAV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MĚST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KOHOUT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EK,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BĚH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HVĚZD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VÝ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SKOK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35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87148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Styblík</a:t>
            </a:r>
            <a:r>
              <a:rPr lang="cs-CZ" dirty="0">
                <a:latin typeface="Arial" pitchFamily="34" charset="0"/>
                <a:cs typeface="Arial" pitchFamily="34" charset="0"/>
              </a:rPr>
              <a:t>, V.: Český jazyk. Praha, SPN 1998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Kvačková, J.: Opakujeme češtinu v 6. Ročníku. Brno, Nová škola 2006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Špuláková, I., Janáčková, Z.: Opakujeme češtinu ve 3.-5. Ročníku. Brno, Nová škola 2001</a:t>
            </a:r>
          </a:p>
        </p:txBody>
      </p:sp>
    </p:spTree>
    <p:extLst>
      <p:ext uri="{BB962C8B-B14F-4D97-AF65-F5344CB8AC3E}">
        <p14:creationId xmlns:p14="http://schemas.microsoft.com/office/powerpoint/2010/main" val="212516076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335</TotalTime>
  <Words>250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STAVBA SLOVA A PRAVOPIS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SLOVA A PRAVOPIS</dc:title>
  <dc:creator>OEM</dc:creator>
  <cp:lastModifiedBy>OEM</cp:lastModifiedBy>
  <cp:revision>35</cp:revision>
  <dcterms:created xsi:type="dcterms:W3CDTF">2011-04-16T10:49:07Z</dcterms:created>
  <dcterms:modified xsi:type="dcterms:W3CDTF">2011-11-18T11:14:35Z</dcterms:modified>
</cp:coreProperties>
</file>