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94" r:id="rId2"/>
    <p:sldId id="295" r:id="rId3"/>
    <p:sldId id="296" r:id="rId4"/>
    <p:sldId id="256" r:id="rId5"/>
    <p:sldId id="262" r:id="rId6"/>
    <p:sldId id="297" r:id="rId7"/>
    <p:sldId id="298" r:id="rId8"/>
    <p:sldId id="300" r:id="rId9"/>
    <p:sldId id="302" r:id="rId10"/>
    <p:sldId id="309" r:id="rId11"/>
    <p:sldId id="301" r:id="rId12"/>
    <p:sldId id="303" r:id="rId13"/>
    <p:sldId id="310" r:id="rId14"/>
    <p:sldId id="304" r:id="rId15"/>
    <p:sldId id="305" r:id="rId16"/>
    <p:sldId id="306" r:id="rId17"/>
    <p:sldId id="307" r:id="rId18"/>
    <p:sldId id="308" r:id="rId19"/>
    <p:sldId id="299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6" autoAdjust="0"/>
    <p:restoredTop sz="94654" autoAdjust="0"/>
  </p:normalViewPr>
  <p:slideViewPr>
    <p:cSldViewPr>
      <p:cViewPr varScale="1">
        <p:scale>
          <a:sx n="100" d="100"/>
          <a:sy n="100" d="100"/>
        </p:scale>
        <p:origin x="-24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418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388CA5-3349-43E2-B789-FF747069CFCE}" type="datetimeFigureOut">
              <a:rPr lang="cs-CZ" smtClean="0"/>
              <a:pPr/>
              <a:t>21.1.2012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63D8B1-DF73-4E1D-AABB-D1CB2A8ECA4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C237D5-8300-4AE1-BB19-689C847B140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2079" indent="-492079">
              <a:defRPr/>
            </a:pPr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2A9BA-657F-4BFC-98EF-9B90EA2369D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D61ED-FFCA-4406-95D8-31944FB27DEB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588C3-4117-4325-8DE6-ADE518DB0E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85AE4-91C8-45E0-9FF4-0603B4D0DDCF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CB02E-54C6-493E-AC1C-009F34BEAE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8F890-C53D-430C-9A35-53B4D0380034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4A93F-007C-4251-A4E1-DE4E0D5282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259-2B01-43E7-BC89-0DDBC5848B48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A3C9B-5412-4224-9FBF-FF923727EF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D36D9-AD5E-4FA4-ACD9-91B24F786025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90ACA-7A55-4CC4-8183-CDCB555B61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829C6-46A6-43C9-8647-23372D6F5B3B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418E4-F80C-4C39-914A-2800F0C0D0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D045B-EDEA-4B66-95C7-0F941E3775B0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F055F-D4FC-42EC-8A22-00246BE867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9BA3F-C017-411C-BBFB-E6B879AAEEC2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64B4A-7C4E-41CD-BFB6-3BFC18FD48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39100-92E0-4322-85E4-1F5638B60629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FA683-E961-4DE8-91F9-51D405DF0E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3D3AD-E9A0-4FDE-B3B5-273F927571D1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B2132-BDAB-4838-ADFF-DB01E268A9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FE395-AF7F-42A8-B6FA-DC5CC990A811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BAF0E-8CA7-478E-9B8C-07C26423C5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6B1264-7234-4BDE-A96B-6B2784EBB2C9}" type="datetimeFigureOut">
              <a:rPr lang="cs-CZ"/>
              <a:pPr>
                <a:defRPr/>
              </a:pPr>
              <a:t>21.1.2012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F97F6C-D0ED-4FA3-8454-A275401ED4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5576" y="2780928"/>
          <a:ext cx="7656512" cy="2130606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7656512"/>
              </a:tblGrid>
              <a:tr h="385647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ysClr val="windowText" lastClr="000000"/>
                          </a:solidFill>
                        </a:rPr>
                        <a:t>NÁZEV</a:t>
                      </a:r>
                      <a:r>
                        <a:rPr lang="cs-CZ" sz="2000" baseline="0" dirty="0" smtClean="0">
                          <a:solidFill>
                            <a:sysClr val="windowText" lastClr="000000"/>
                          </a:solidFill>
                        </a:rPr>
                        <a:t> ŠKOLY: </a:t>
                      </a:r>
                      <a:r>
                        <a:rPr lang="cs-CZ" b="0" baseline="0" dirty="0" smtClean="0">
                          <a:solidFill>
                            <a:sysClr val="windowText" lastClr="000000"/>
                          </a:solidFill>
                        </a:rPr>
                        <a:t>ZŠ J. E. </a:t>
                      </a:r>
                      <a:r>
                        <a:rPr lang="cs-CZ" b="0" baseline="0" dirty="0" err="1" smtClean="0">
                          <a:solidFill>
                            <a:sysClr val="windowText" lastClr="000000"/>
                          </a:solidFill>
                        </a:rPr>
                        <a:t>Purkyně</a:t>
                      </a:r>
                      <a:r>
                        <a:rPr lang="cs-CZ" b="0" baseline="0" dirty="0" smtClean="0">
                          <a:solidFill>
                            <a:sysClr val="windowText" lastClr="000000"/>
                          </a:solidFill>
                        </a:rPr>
                        <a:t> Libochovice</a:t>
                      </a:r>
                      <a:endParaRPr lang="cs-CZ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AUTOR: </a:t>
                      </a:r>
                      <a:r>
                        <a:rPr lang="cs-CZ" dirty="0" smtClean="0"/>
                        <a:t>RNDr.</a:t>
                      </a:r>
                      <a:r>
                        <a:rPr lang="cs-CZ" baseline="0" dirty="0" smtClean="0"/>
                        <a:t> Adéla </a:t>
                      </a:r>
                      <a:r>
                        <a:rPr lang="cs-CZ" baseline="0" dirty="0" err="1" smtClean="0"/>
                        <a:t>Lipšová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NÁZEV</a:t>
                      </a:r>
                      <a:r>
                        <a:rPr lang="cs-CZ" sz="2000" dirty="0" smtClean="0"/>
                        <a:t>: </a:t>
                      </a:r>
                      <a:r>
                        <a:rPr lang="cs-CZ" sz="1800" dirty="0" smtClean="0"/>
                        <a:t>VY_52_INOVACE_20_VLASTNOSTI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baseline="0" dirty="0" smtClean="0"/>
                        <a:t>LÁTEK</a:t>
                      </a:r>
                      <a:r>
                        <a:rPr lang="cs-CZ" sz="1800" dirty="0" smtClean="0"/>
                        <a:t> (1.ČÁST)</a:t>
                      </a:r>
                      <a:endParaRPr lang="cs-CZ" sz="1800" cap="al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TÉMA: </a:t>
                      </a:r>
                      <a:r>
                        <a:rPr lang="cs-CZ" sz="1800" b="0" dirty="0" smtClean="0"/>
                        <a:t>VLASTNOSTI LÁTEK </a:t>
                      </a:r>
                      <a:r>
                        <a:rPr lang="cs-CZ" sz="1800" dirty="0" smtClean="0"/>
                        <a:t>(1.ČÁST)</a:t>
                      </a:r>
                      <a:endParaRPr lang="cs-CZ" sz="20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6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/>
                        <a:t>ČÍSLO PROJEKTU: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CZ.1.07/1.4.00/21.2803</a:t>
                      </a:r>
                      <a:endParaRPr lang="cs-CZ" sz="18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472608" cy="13370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800" b="1" dirty="0" smtClean="0"/>
              <a:t>Anotace</a:t>
            </a:r>
            <a:endParaRPr lang="cs-CZ" sz="3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cs-CZ" sz="2800" dirty="0" smtClean="0">
                <a:solidFill>
                  <a:srgbClr val="000000"/>
                </a:solidFill>
              </a:rPr>
              <a:t>    </a:t>
            </a:r>
          </a:p>
          <a:p>
            <a:pPr>
              <a:lnSpc>
                <a:spcPct val="90000"/>
              </a:lnSpc>
              <a:buNone/>
            </a:pPr>
            <a:r>
              <a:rPr lang="cs-CZ" sz="2800" dirty="0" smtClean="0">
                <a:solidFill>
                  <a:srgbClr val="000000"/>
                </a:solidFill>
              </a:rPr>
              <a:t>    </a:t>
            </a:r>
            <a:r>
              <a:rPr lang="cs-CZ" sz="2400" dirty="0" smtClean="0">
                <a:solidFill>
                  <a:srgbClr val="000000"/>
                </a:solidFill>
              </a:rPr>
              <a:t>Jedná se o výukové materiály určené pro podporu  vzdělávání v oblasti přírodních věd – konkrétně chemie.</a:t>
            </a: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</a:t>
            </a: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 </a:t>
            </a:r>
            <a:r>
              <a:rPr lang="cs-CZ" sz="2400" dirty="0" smtClean="0">
                <a:solidFill>
                  <a:srgbClr val="000000"/>
                </a:solidFill>
              </a:rPr>
              <a:t>Obsahem je prezentace pro podporu výkladu učiva na dané téma, doplněné řadou zajímavých experimentů, které je nutno provádět pod dohledem vyučujícího. </a:t>
            </a: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 Na začátku je uveden souhrn opakování látky předchozí a na konci souhrn látky </a:t>
            </a:r>
            <a:r>
              <a:rPr lang="cs-CZ" sz="2400" dirty="0" smtClean="0">
                <a:solidFill>
                  <a:srgbClr val="000000"/>
                </a:solidFill>
              </a:rPr>
              <a:t>probrané. </a:t>
            </a:r>
            <a:endParaRPr lang="cs-CZ" sz="2400" dirty="0" smtClean="0">
              <a:solidFill>
                <a:srgbClr val="000000"/>
              </a:solidFill>
            </a:endParaRPr>
          </a:p>
          <a:p>
            <a:pPr>
              <a:lnSpc>
                <a:spcPct val="90000"/>
              </a:lnSpc>
              <a:buNone/>
            </a:pPr>
            <a:endParaRPr lang="cs-CZ" sz="2400" dirty="0" smtClean="0">
              <a:solidFill>
                <a:srgbClr val="00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cs-CZ" sz="2400" dirty="0" smtClean="0">
                <a:solidFill>
                  <a:srgbClr val="000000"/>
                </a:solidFill>
              </a:rPr>
              <a:t>    Text je určen pro žáky 8. tříd základních škol.</a:t>
            </a:r>
            <a:endParaRPr lang="cs-CZ" sz="20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620688"/>
            <a:ext cx="7772400" cy="1326034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Chemie pro 8. třídy ZŠ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5301208"/>
            <a:ext cx="5472608" cy="13370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1026" name="Picture 2" descr="baňky,chemici,chemie,laboratorní pracovníci,muži,osoby,pracovníci v laboratoři,věda,vědc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348880"/>
            <a:ext cx="2663577" cy="26635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07704" y="908720"/>
            <a:ext cx="5544616" cy="144016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Vlastnosti</a:t>
            </a:r>
            <a:r>
              <a:rPr lang="cs-CZ" dirty="0" smtClean="0"/>
              <a:t> </a:t>
            </a:r>
            <a:r>
              <a:rPr lang="cs-CZ" b="1" dirty="0" smtClean="0"/>
              <a:t>látek</a:t>
            </a:r>
            <a:br>
              <a:rPr lang="cs-CZ" b="1" dirty="0" smtClean="0"/>
            </a:br>
            <a:r>
              <a:rPr lang="cs-CZ" sz="4000" dirty="0" smtClean="0"/>
              <a:t>(1. část)</a:t>
            </a:r>
            <a:br>
              <a:rPr lang="cs-CZ" sz="4000" dirty="0" smtClean="0"/>
            </a:br>
            <a:endParaRPr lang="cs-CZ" sz="3200" dirty="0" smtClean="0"/>
          </a:p>
        </p:txBody>
      </p:sp>
      <p:pic>
        <p:nvPicPr>
          <p:cNvPr id="7170" name="Picture 2" descr="chemici,chemie,laboratoře,lahvičky,lidé při práci,muži,osoby,pokusy,technologie,věda,vědecké laboratoře,výzkumníci,zkumavk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996952"/>
            <a:ext cx="3095625" cy="309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683568" y="476673"/>
            <a:ext cx="777240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800" b="1" dirty="0" smtClean="0"/>
              <a:t>Vlastnosti</a:t>
            </a:r>
            <a:r>
              <a:rPr lang="cs-CZ" sz="3800" dirty="0" smtClean="0"/>
              <a:t> </a:t>
            </a:r>
            <a:r>
              <a:rPr lang="cs-CZ" sz="3800" b="1" dirty="0" smtClean="0"/>
              <a:t>látek</a:t>
            </a:r>
            <a:endParaRPr lang="cs-CZ" sz="3800" b="1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3568" y="1988840"/>
            <a:ext cx="7772400" cy="46081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numCol="1" anchor="ctr">
            <a:normAutofit/>
          </a:bodyPr>
          <a:lstStyle/>
          <a:p>
            <a:pPr eaLnBrk="1" hangingPunct="1"/>
            <a:r>
              <a:rPr lang="cs-CZ" sz="2400" dirty="0" smtClean="0"/>
              <a:t>- látky mají různé vlastnosti</a:t>
            </a:r>
          </a:p>
          <a:p>
            <a:pPr eaLnBrk="1" hangingPunct="1"/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b="1" dirty="0" smtClean="0"/>
              <a:t> chemická látka</a:t>
            </a:r>
            <a:r>
              <a:rPr lang="cs-CZ" sz="2400" dirty="0" smtClean="0"/>
              <a:t> - má stálé složení a strukturu</a:t>
            </a:r>
          </a:p>
          <a:p>
            <a:pPr eaLnBrk="1" hangingPunct="1"/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 rozlišovat jednotlivé chemické látky dle vlastností je velmi důležité (skupenství, barva, zápach…)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algn="ctr" eaLnBrk="1" hangingPunct="1"/>
            <a:r>
              <a:rPr lang="cs-CZ" sz="2400" b="1" dirty="0" smtClean="0"/>
              <a:t>Kolik a jaká znáte skupenství látek? </a:t>
            </a:r>
          </a:p>
          <a:p>
            <a:pPr algn="ctr" eaLnBrk="1" hangingPunct="1">
              <a:buFontTx/>
              <a:buNone/>
            </a:pPr>
            <a:r>
              <a:rPr lang="cs-CZ" sz="2400" dirty="0" smtClean="0">
                <a:solidFill>
                  <a:srgbClr val="CC0000"/>
                </a:solidFill>
              </a:rPr>
              <a:t>             pevné, plynné, kapalné a plazma</a:t>
            </a:r>
          </a:p>
          <a:p>
            <a:pPr algn="ctr" eaLnBrk="1" hangingPunct="1">
              <a:buFontTx/>
              <a:buNone/>
            </a:pPr>
            <a:endParaRPr lang="cs-CZ" sz="2400" dirty="0" smtClean="0">
              <a:solidFill>
                <a:srgbClr val="CC0000"/>
              </a:solidFill>
            </a:endParaRPr>
          </a:p>
          <a:p>
            <a:pPr algn="ctr" eaLnBrk="1" hangingPunct="1">
              <a:buFontTx/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683568" y="476673"/>
            <a:ext cx="7772400" cy="11521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800" b="1" dirty="0" smtClean="0"/>
              <a:t>Vlastnosti</a:t>
            </a:r>
            <a:r>
              <a:rPr lang="cs-CZ" sz="3800" dirty="0" smtClean="0"/>
              <a:t> </a:t>
            </a:r>
            <a:r>
              <a:rPr lang="cs-CZ" sz="3800" b="1" dirty="0" smtClean="0"/>
              <a:t>látek</a:t>
            </a:r>
            <a:endParaRPr lang="cs-CZ" sz="3800" b="1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3568" y="1988840"/>
            <a:ext cx="7772400" cy="46081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numCol="1" anchor="ctr">
            <a:normAutofit/>
          </a:bodyPr>
          <a:lstStyle/>
          <a:p>
            <a:pPr eaLnBrk="1" hangingPunct="1">
              <a:buFontTx/>
              <a:buChar char="-"/>
            </a:pPr>
            <a:r>
              <a:rPr lang="cs-CZ" sz="2800" dirty="0" smtClean="0"/>
              <a:t> </a:t>
            </a:r>
            <a:r>
              <a:rPr lang="cs-CZ" sz="2400" dirty="0" smtClean="0"/>
              <a:t>čím se od sebe jednotlivá skupenství liší?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rgbClr val="CC0000"/>
                </a:solidFill>
              </a:rPr>
              <a:t> </a:t>
            </a:r>
            <a:r>
              <a:rPr lang="cs-CZ" sz="2400" b="1" dirty="0" smtClean="0">
                <a:solidFill>
                  <a:srgbClr val="CC0000"/>
                </a:solidFill>
              </a:rPr>
              <a:t>pevné látky mají pevný tvar</a:t>
            </a: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rgbClr val="CC0000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b="1" dirty="0" smtClean="0">
                <a:solidFill>
                  <a:srgbClr val="CC0000"/>
                </a:solidFill>
              </a:rPr>
              <a:t> plyny se mohou rozpínat v prostoru</a:t>
            </a: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rgbClr val="CC0000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b="1" dirty="0" smtClean="0">
                <a:solidFill>
                  <a:srgbClr val="CC0000"/>
                </a:solidFill>
              </a:rPr>
              <a:t> do plynu a kapaliny lze vložit jiný předmět</a:t>
            </a:r>
          </a:p>
          <a:p>
            <a:pPr eaLnBrk="1" hangingPunct="1">
              <a:buFontTx/>
              <a:buChar char="-"/>
            </a:pPr>
            <a:endParaRPr lang="cs-CZ" sz="2400" b="1" dirty="0" smtClean="0">
              <a:solidFill>
                <a:srgbClr val="CC0000"/>
              </a:solidFill>
            </a:endParaRPr>
          </a:p>
          <a:p>
            <a:pPr eaLnBrk="1" hangingPunct="1">
              <a:buFontTx/>
              <a:buChar char="-"/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683568" y="476673"/>
            <a:ext cx="777240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800" b="1" dirty="0" smtClean="0"/>
              <a:t>Vlastnosti</a:t>
            </a:r>
            <a:r>
              <a:rPr lang="cs-CZ" sz="3800" dirty="0" smtClean="0"/>
              <a:t> </a:t>
            </a:r>
            <a:r>
              <a:rPr lang="cs-CZ" sz="3800" b="1" dirty="0" smtClean="0"/>
              <a:t>látek</a:t>
            </a:r>
            <a:endParaRPr lang="cs-CZ" sz="3800" b="1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3568" y="1988840"/>
            <a:ext cx="7772400" cy="46081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numCol="1" anchor="ctr">
            <a:normAutofit/>
          </a:bodyPr>
          <a:lstStyle/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 rozdíl, mezi jednotlivými skupenstvími spočívá </a:t>
            </a:r>
            <a:r>
              <a:rPr lang="cs-CZ" sz="2400" b="1" dirty="0" smtClean="0"/>
              <a:t>v uspořádání</a:t>
            </a:r>
          </a:p>
          <a:p>
            <a:pPr eaLnBrk="1" hangingPunct="1"/>
            <a:r>
              <a:rPr lang="cs-CZ" sz="2400" b="1" dirty="0" smtClean="0"/>
              <a:t>  částic</a:t>
            </a:r>
          </a:p>
          <a:p>
            <a:pPr eaLnBrk="1" hangingPunct="1">
              <a:buFontTx/>
              <a:buChar char="-"/>
            </a:pPr>
            <a:endParaRPr lang="cs-CZ" sz="2400" b="1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 záleží na jejich vzdálenosti, uspořádání a přitažlivých silách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endParaRPr lang="cs-CZ" sz="2400" dirty="0" smtClean="0"/>
          </a:p>
        </p:txBody>
      </p:sp>
      <p:pic>
        <p:nvPicPr>
          <p:cNvPr id="4" name="Picture 8" descr="uspořádání částic v plyn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581128"/>
            <a:ext cx="1905000" cy="1333501"/>
          </a:xfrm>
          <a:prstGeom prst="rect">
            <a:avLst/>
          </a:prstGeom>
          <a:noFill/>
        </p:spPr>
      </p:pic>
      <p:pic>
        <p:nvPicPr>
          <p:cNvPr id="6" name="Picture 10" descr="uspořádání částic v kapalině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581128"/>
            <a:ext cx="1905000" cy="1333501"/>
          </a:xfrm>
          <a:prstGeom prst="rect">
            <a:avLst/>
          </a:prstGeom>
          <a:noFill/>
        </p:spPr>
      </p:pic>
      <p:pic>
        <p:nvPicPr>
          <p:cNvPr id="7" name="Picture 12" descr="uspořádání částic v pevné látkc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581128"/>
            <a:ext cx="1905000" cy="1333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 eaLnBrk="1" hangingPunct="1">
              <a:buFontTx/>
              <a:buChar char="-"/>
              <a:defRPr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/>
              <a:t>vyznačuje se pevným, často pravidelným uspořádáním částic, téměř se nemohou pohybovat</a:t>
            </a:r>
          </a:p>
          <a:p>
            <a:pPr eaLnBrk="1" hangingPunct="1">
              <a:buFontTx/>
              <a:buChar char="-"/>
            </a:pPr>
            <a:r>
              <a:rPr lang="cs-CZ" sz="2400" dirty="0" smtClean="0"/>
              <a:t>drží svůj tvar</a:t>
            </a:r>
          </a:p>
          <a:p>
            <a:pPr eaLnBrk="1" hangingPunct="1">
              <a:buFontTx/>
              <a:buChar char="-"/>
            </a:pPr>
            <a:r>
              <a:rPr lang="cs-CZ" sz="2400" dirty="0" smtClean="0"/>
              <a:t>síly mezi částicemi pevné látky jsou obvykle silnější než síly, které by způsobily jeho rozpad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kámen, dřevo, sůl, železo </a:t>
            </a:r>
          </a:p>
          <a:p>
            <a:pPr marL="514350" indent="-514350" eaLnBrk="1" hangingPunct="1">
              <a:buFontTx/>
              <a:buChar char="-"/>
              <a:defRPr/>
            </a:pPr>
            <a:endParaRPr lang="cs-CZ" sz="2400" b="1" dirty="0" smtClean="0">
              <a:solidFill>
                <a:schemeClr val="tx1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Pevné skupenství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  <p:pic>
        <p:nvPicPr>
          <p:cNvPr id="4" name="Picture 12" descr="uspořádání částic v pevné látk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293096"/>
            <a:ext cx="1905000" cy="1333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 eaLnBrk="1" hangingPunct="1">
              <a:buFontTx/>
              <a:buChar char="-"/>
              <a:defRPr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FontTx/>
              <a:buChar char="-"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pozorujte 4 hodinová skla, na kterých máte pevná skupenství 4 látek (hydroxid sodný, oxid hlinitý, cukr, naftalen)</a:t>
            </a:r>
          </a:p>
          <a:p>
            <a:pPr marL="514350" indent="-514350" eaLnBrk="1" hangingPunct="1">
              <a:buNone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FontTx/>
              <a:buChar char="-"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kterou z látek označíte jako práškovitá, krystalická, šupinkovitá či peckovitá</a:t>
            </a:r>
          </a:p>
          <a:p>
            <a:pPr marL="514350" indent="-514350" eaLnBrk="1" hangingPunct="1">
              <a:buFontTx/>
              <a:buChar char="-"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FontTx/>
              <a:buChar char="-"/>
              <a:defRPr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None/>
              <a:defRPr/>
            </a:pPr>
            <a:endParaRPr lang="cs-CZ" sz="2400" b="1" dirty="0" smtClean="0">
              <a:solidFill>
                <a:schemeClr val="tx1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Pevné skupenství - experiment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 eaLnBrk="1" hangingPunct="1">
              <a:buFontTx/>
              <a:buChar char="-"/>
              <a:defRPr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None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   hydroxid sodný     oxid hlinitý             cukr               naftalen </a:t>
            </a:r>
          </a:p>
          <a:p>
            <a:pPr marL="514350" indent="-514350" eaLnBrk="1" hangingPunct="1">
              <a:buNone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FontTx/>
              <a:buChar char="-"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FontTx/>
              <a:buChar char="-"/>
              <a:defRPr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None/>
              <a:defRPr/>
            </a:pPr>
            <a:endParaRPr lang="cs-CZ" sz="2400" b="1" dirty="0" smtClean="0">
              <a:solidFill>
                <a:schemeClr val="tx1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Pevné skupenství - experiment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924944"/>
            <a:ext cx="7416824" cy="1866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FontTx/>
              <a:buChar char="-"/>
            </a:pPr>
            <a:r>
              <a:rPr lang="cs-CZ" sz="2400" dirty="0" smtClean="0"/>
              <a:t>v kapalině jsou částice látky stále drženy pohromadě slabými silami, ale již nejsou pevně uspořádány</a:t>
            </a:r>
          </a:p>
          <a:p>
            <a:pPr eaLnBrk="1" hangingPunct="1">
              <a:buFontTx/>
              <a:buChar char="-"/>
            </a:pPr>
            <a:r>
              <a:rPr lang="cs-CZ" sz="2400" b="1" dirty="0" smtClean="0"/>
              <a:t>nejdou stlačit</a:t>
            </a:r>
          </a:p>
          <a:p>
            <a:pPr eaLnBrk="1" hangingPunct="1">
              <a:buFontTx/>
              <a:buChar char="-"/>
            </a:pPr>
            <a:r>
              <a:rPr lang="cs-CZ" sz="2400" dirty="0" smtClean="0"/>
              <a:t>kapalinu je </a:t>
            </a:r>
            <a:r>
              <a:rPr lang="cs-CZ" sz="2400" b="1" dirty="0" smtClean="0"/>
              <a:t>nutno uchovávat v nádobách</a:t>
            </a:r>
            <a:r>
              <a:rPr lang="cs-CZ" sz="2400" dirty="0" smtClean="0"/>
              <a:t>, protože nedokáže udržet svůj tvar - rozlívá se</a:t>
            </a:r>
          </a:p>
          <a:p>
            <a:pPr eaLnBrk="1" hangingPunct="1">
              <a:buFontTx/>
              <a:buChar char="-"/>
            </a:pPr>
            <a:r>
              <a:rPr lang="cs-CZ" sz="2400" dirty="0" smtClean="0"/>
              <a:t>říkáme, že kapalina je </a:t>
            </a:r>
            <a:r>
              <a:rPr lang="cs-CZ" sz="2400" b="1" dirty="0" smtClean="0"/>
              <a:t>tekutina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chemeClr val="tx1"/>
                </a:solidFill>
              </a:rPr>
              <a:t>voda, líh, benzín…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Kapalné skupenství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  <p:pic>
        <p:nvPicPr>
          <p:cNvPr id="6" name="Picture 10" descr="uspořádání částic v kapalině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005064"/>
            <a:ext cx="1905000" cy="1333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 eaLnBrk="1" hangingPunct="1">
              <a:buFontTx/>
              <a:buChar char="-"/>
              <a:defRPr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FontTx/>
              <a:buChar char="-"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pozorujte 3 zazátkované zkumavky (olej, med, líh)</a:t>
            </a:r>
          </a:p>
          <a:p>
            <a:pPr marL="514350" indent="-514350" eaLnBrk="1" hangingPunct="1">
              <a:buNone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FontTx/>
              <a:buChar char="-"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zkumavky protřepejte a určete, která z látek je nejvíc a nejmíň tekutá. </a:t>
            </a:r>
          </a:p>
          <a:p>
            <a:pPr marL="514350" indent="-514350" eaLnBrk="1" hangingPunct="1">
              <a:buNone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FontTx/>
              <a:buChar char="-"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dokázali byste určit, ve které zkumavce je olej?</a:t>
            </a:r>
          </a:p>
          <a:p>
            <a:pPr marL="514350" indent="-514350" eaLnBrk="1" hangingPunct="1">
              <a:buFontTx/>
              <a:buChar char="-"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None/>
              <a:defRPr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None/>
              <a:defRPr/>
            </a:pPr>
            <a:endParaRPr lang="cs-CZ" sz="2400" b="1" dirty="0" smtClean="0">
              <a:solidFill>
                <a:schemeClr val="tx1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Kapalné skupenství - experiment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 eaLnBrk="1" hangingPunct="1">
              <a:buAutoNum type="arabicParenR"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AutoNum type="arabicParenR"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AutoNum type="arabicParenR"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AutoNum type="arabicParenR"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olej </a:t>
            </a:r>
          </a:p>
          <a:p>
            <a:pPr marL="514350" indent="-514350" eaLnBrk="1" hangingPunct="1">
              <a:buAutoNum type="arabicParenR"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med</a:t>
            </a:r>
          </a:p>
          <a:p>
            <a:pPr marL="514350" indent="-514350" eaLnBrk="1" hangingPunct="1">
              <a:buAutoNum type="arabicParenR"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líh</a:t>
            </a:r>
          </a:p>
          <a:p>
            <a:pPr marL="514350" indent="-514350" eaLnBrk="1" hangingPunct="1">
              <a:buFontTx/>
              <a:buChar char="-"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None/>
              <a:defRPr/>
            </a:pPr>
            <a:endParaRPr lang="cs-CZ" sz="2400" b="1" dirty="0" smtClean="0">
              <a:solidFill>
                <a:schemeClr val="tx1"/>
              </a:solidFill>
            </a:endParaRPr>
          </a:p>
          <a:p>
            <a:pPr marL="514350" indent="-514350" eaLnBrk="1" hangingPunct="1">
              <a:buNone/>
              <a:defRPr/>
            </a:pPr>
            <a:endParaRPr lang="cs-CZ" sz="2400" b="1" dirty="0" smtClean="0">
              <a:solidFill>
                <a:schemeClr val="tx1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Kapalné skupenství - experiment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988840"/>
            <a:ext cx="3454274" cy="357274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932040" y="5157192"/>
            <a:ext cx="36004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52120" y="5157192"/>
            <a:ext cx="36004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2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00192" y="5157192"/>
            <a:ext cx="36004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 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FontTx/>
              <a:buChar char="-"/>
            </a:pPr>
            <a:r>
              <a:rPr lang="cs-CZ" sz="2400" dirty="0" smtClean="0"/>
              <a:t>částice v plynném skupenství se pohybují velmi rychle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částice na sebe nepůsobí téměř žádnými silami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látka v plynném stavu </a:t>
            </a:r>
            <a:r>
              <a:rPr lang="cs-CZ" sz="2400" b="1" dirty="0" smtClean="0"/>
              <a:t>nemá stálý tvar</a:t>
            </a:r>
          </a:p>
          <a:p>
            <a:pPr eaLnBrk="1" hangingPunct="1">
              <a:buFontTx/>
              <a:buChar char="-"/>
            </a:pPr>
            <a:endParaRPr lang="cs-CZ" sz="2400" dirty="0" smtClean="0"/>
          </a:p>
          <a:p>
            <a:pPr eaLnBrk="1" hangingPunct="1">
              <a:buFontTx/>
              <a:buChar char="-"/>
            </a:pPr>
            <a:r>
              <a:rPr lang="cs-CZ" sz="2400" dirty="0" smtClean="0"/>
              <a:t>vzduch, propan-butan, helium, kyslík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err="1" smtClean="0">
                <a:ln w="11430"/>
                <a:solidFill>
                  <a:schemeClr val="tx1"/>
                </a:solidFill>
              </a:rPr>
              <a:t>Plyné</a:t>
            </a: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 skupenství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  <p:pic>
        <p:nvPicPr>
          <p:cNvPr id="4" name="Picture 8" descr="uspořádání částic v plyn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005064"/>
            <a:ext cx="1905000" cy="1333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400" b="1" dirty="0" smtClean="0">
                <a:latin typeface="Calibri" pitchFamily="34" charset="0"/>
              </a:rPr>
              <a:t>- pevné skupenství: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s</a:t>
            </a:r>
            <a:endParaRPr lang="cs-CZ" sz="2400" dirty="0" smtClean="0">
              <a:solidFill>
                <a:srgbClr val="FF0000"/>
              </a:solidFill>
              <a:latin typeface="Calibri" pitchFamily="34" charset="0"/>
            </a:endParaRPr>
          </a:p>
          <a:p>
            <a:pPr>
              <a:buFontTx/>
              <a:buNone/>
            </a:pPr>
            <a:r>
              <a:rPr lang="cs-CZ" sz="1800" dirty="0" smtClean="0">
                <a:latin typeface="Calibri" pitchFamily="34" charset="0"/>
              </a:rPr>
              <a:t>(z anglického slova solid = pevný)</a:t>
            </a:r>
          </a:p>
          <a:p>
            <a:pPr>
              <a:buFontTx/>
              <a:buNone/>
            </a:pPr>
            <a:endParaRPr lang="cs-CZ" sz="18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b="1" dirty="0" smtClean="0">
                <a:latin typeface="Calibri" pitchFamily="34" charset="0"/>
              </a:rPr>
              <a:t>- kapalné skupenství: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l</a:t>
            </a:r>
            <a:endParaRPr lang="cs-CZ" sz="2400" dirty="0" smtClean="0">
              <a:solidFill>
                <a:srgbClr val="FF0000"/>
              </a:solidFill>
              <a:latin typeface="Calibri" pitchFamily="34" charset="0"/>
            </a:endParaRPr>
          </a:p>
          <a:p>
            <a:pPr>
              <a:buFontTx/>
              <a:buNone/>
            </a:pPr>
            <a:r>
              <a:rPr lang="cs-CZ" sz="1800" dirty="0" smtClean="0">
                <a:latin typeface="Calibri" pitchFamily="34" charset="0"/>
              </a:rPr>
              <a:t>(u anglického slova </a:t>
            </a:r>
            <a:r>
              <a:rPr lang="cs-CZ" sz="1800" dirty="0" err="1" smtClean="0">
                <a:latin typeface="Calibri" pitchFamily="34" charset="0"/>
              </a:rPr>
              <a:t>liquid</a:t>
            </a:r>
            <a:r>
              <a:rPr lang="cs-CZ" sz="1800" dirty="0" smtClean="0">
                <a:latin typeface="Calibri" pitchFamily="34" charset="0"/>
              </a:rPr>
              <a:t> = kapalný)</a:t>
            </a:r>
          </a:p>
          <a:p>
            <a:pPr>
              <a:buFontTx/>
              <a:buNone/>
            </a:pPr>
            <a:endParaRPr lang="cs-CZ" sz="18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b="1" dirty="0" smtClean="0">
                <a:latin typeface="Calibri" pitchFamily="34" charset="0"/>
              </a:rPr>
              <a:t>- plynné skupenství: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g</a:t>
            </a:r>
            <a:endParaRPr lang="cs-CZ" sz="2400" dirty="0" smtClean="0">
              <a:solidFill>
                <a:srgbClr val="FF0000"/>
              </a:solidFill>
              <a:latin typeface="Calibri" pitchFamily="34" charset="0"/>
            </a:endParaRPr>
          </a:p>
          <a:p>
            <a:pPr>
              <a:buFontTx/>
              <a:buNone/>
            </a:pPr>
            <a:r>
              <a:rPr lang="cs-CZ" sz="1800" dirty="0" smtClean="0">
                <a:latin typeface="Calibri" pitchFamily="34" charset="0"/>
              </a:rPr>
              <a:t>(z </a:t>
            </a:r>
            <a:r>
              <a:rPr lang="cs-CZ" sz="1800" dirty="0" err="1" smtClean="0">
                <a:latin typeface="Calibri" pitchFamily="34" charset="0"/>
              </a:rPr>
              <a:t>anglickéhos</a:t>
            </a:r>
            <a:r>
              <a:rPr lang="cs-CZ" sz="1800" dirty="0" smtClean="0">
                <a:latin typeface="Calibri" pitchFamily="34" charset="0"/>
              </a:rPr>
              <a:t> slova </a:t>
            </a:r>
            <a:r>
              <a:rPr lang="cs-CZ" sz="1800" dirty="0" err="1" smtClean="0">
                <a:latin typeface="Calibri" pitchFamily="34" charset="0"/>
              </a:rPr>
              <a:t>gas</a:t>
            </a:r>
            <a:r>
              <a:rPr lang="cs-CZ" sz="1800" dirty="0" smtClean="0">
                <a:latin typeface="Calibri" pitchFamily="34" charset="0"/>
              </a:rPr>
              <a:t> = plyn)</a:t>
            </a:r>
          </a:p>
          <a:p>
            <a:pPr>
              <a:buFontTx/>
              <a:buNone/>
            </a:pPr>
            <a:endParaRPr lang="cs-CZ" sz="1800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b="1" dirty="0" smtClean="0">
                <a:latin typeface="Calibri" pitchFamily="34" charset="0"/>
              </a:rPr>
              <a:t>- vodný roztok: </a:t>
            </a:r>
            <a:r>
              <a:rPr lang="cs-CZ" sz="2400" b="1" dirty="0" err="1" smtClean="0">
                <a:solidFill>
                  <a:srgbClr val="FF0000"/>
                </a:solidFill>
                <a:latin typeface="Calibri" pitchFamily="34" charset="0"/>
              </a:rPr>
              <a:t>aq</a:t>
            </a:r>
            <a:endParaRPr lang="cs-CZ" sz="2400" dirty="0" smtClean="0">
              <a:solidFill>
                <a:srgbClr val="FF0000"/>
              </a:solidFill>
              <a:latin typeface="Calibri" pitchFamily="34" charset="0"/>
            </a:endParaRPr>
          </a:p>
          <a:p>
            <a:pPr>
              <a:buFontTx/>
              <a:buNone/>
            </a:pPr>
            <a:r>
              <a:rPr lang="cs-CZ" sz="1800" dirty="0" smtClean="0">
                <a:latin typeface="Calibri" pitchFamily="34" charset="0"/>
              </a:rPr>
              <a:t>(z latinského slova </a:t>
            </a:r>
            <a:r>
              <a:rPr lang="cs-CZ" sz="1800" dirty="0" err="1" smtClean="0">
                <a:latin typeface="Calibri" pitchFamily="34" charset="0"/>
              </a:rPr>
              <a:t>aqua</a:t>
            </a:r>
            <a:r>
              <a:rPr lang="cs-CZ" sz="1800" dirty="0" smtClean="0">
                <a:latin typeface="Calibri" pitchFamily="34" charset="0"/>
              </a:rPr>
              <a:t> = voda)</a:t>
            </a:r>
          </a:p>
          <a:p>
            <a:pPr>
              <a:buFontTx/>
              <a:buNone/>
            </a:pPr>
            <a:endParaRPr lang="cs-CZ" sz="2400" dirty="0" smtClean="0">
              <a:latin typeface="Calibri" pitchFamily="34" charset="0"/>
            </a:endParaRPr>
          </a:p>
          <a:p>
            <a:pPr algn="ctr">
              <a:buNone/>
            </a:pPr>
            <a:r>
              <a:rPr lang="cs-CZ" sz="2400" dirty="0" smtClean="0">
                <a:latin typeface="Calibri" pitchFamily="34" charset="0"/>
              </a:rPr>
              <a:t>Plynné a kapalné látky jsou 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tekutiny</a:t>
            </a:r>
            <a:r>
              <a:rPr lang="cs-CZ" sz="2400" dirty="0" smtClean="0">
                <a:latin typeface="Calibri" pitchFamily="34" charset="0"/>
              </a:rPr>
              <a:t> = látky, které mohou téci</a:t>
            </a:r>
            <a:endParaRPr lang="cs-CZ" sz="24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Skupenství látek - označení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endParaRPr lang="cs-CZ" sz="2400" b="1" dirty="0" smtClean="0"/>
          </a:p>
          <a:p>
            <a:pPr algn="ctr" eaLnBrk="1" hangingPunct="1">
              <a:buFontTx/>
              <a:buNone/>
            </a:pPr>
            <a:r>
              <a:rPr lang="cs-CZ" sz="2400" b="1" dirty="0" smtClean="0"/>
              <a:t>Myslíte si, že jednotlivá skupenství </a:t>
            </a:r>
          </a:p>
          <a:p>
            <a:pPr algn="ctr" eaLnBrk="1" hangingPunct="1">
              <a:buFontTx/>
              <a:buNone/>
            </a:pPr>
            <a:endParaRPr lang="cs-CZ" sz="2400" b="1" dirty="0" smtClean="0"/>
          </a:p>
          <a:p>
            <a:pPr algn="ctr" eaLnBrk="1" hangingPunct="1">
              <a:buFontTx/>
              <a:buNone/>
            </a:pPr>
            <a:r>
              <a:rPr lang="cs-CZ" sz="2400" b="1" dirty="0" smtClean="0"/>
              <a:t>mohou přecházet z jednoho stavu </a:t>
            </a:r>
          </a:p>
          <a:p>
            <a:pPr algn="ctr" eaLnBrk="1" hangingPunct="1">
              <a:buFontTx/>
              <a:buNone/>
            </a:pPr>
            <a:endParaRPr lang="cs-CZ" sz="2400" b="1" dirty="0" smtClean="0"/>
          </a:p>
          <a:p>
            <a:pPr algn="ctr" eaLnBrk="1" hangingPunct="1">
              <a:buFontTx/>
              <a:buNone/>
            </a:pPr>
            <a:r>
              <a:rPr lang="cs-CZ" sz="2400" b="1" dirty="0" smtClean="0"/>
              <a:t>do druhého?</a:t>
            </a:r>
          </a:p>
          <a:p>
            <a:pPr algn="ctr" eaLnBrk="1" hangingPunct="1">
              <a:buFontTx/>
              <a:buNone/>
            </a:pPr>
            <a:endParaRPr lang="cs-CZ" sz="2400" b="1" dirty="0" smtClean="0"/>
          </a:p>
          <a:p>
            <a:pPr algn="ctr" eaLnBrk="1" hangingPunct="1">
              <a:buFontTx/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ANO</a:t>
            </a:r>
            <a:endParaRPr lang="cs-CZ" sz="2400" dirty="0" smtClean="0">
              <a:solidFill>
                <a:srgbClr val="C00000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Skupenství látek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endParaRPr lang="cs-CZ" sz="2400" b="1" dirty="0" smtClean="0"/>
          </a:p>
          <a:p>
            <a:pPr algn="ctr" eaLnBrk="1" hangingPunct="1">
              <a:buFontTx/>
              <a:buNone/>
            </a:pPr>
            <a:r>
              <a:rPr lang="cs-CZ" sz="2400" b="1" dirty="0" smtClean="0"/>
              <a:t>Myslíte si, že jednotlivá skupenství </a:t>
            </a:r>
          </a:p>
          <a:p>
            <a:pPr algn="ctr" eaLnBrk="1" hangingPunct="1">
              <a:buFontTx/>
              <a:buNone/>
            </a:pPr>
            <a:endParaRPr lang="cs-CZ" sz="2400" b="1" dirty="0" smtClean="0"/>
          </a:p>
          <a:p>
            <a:pPr algn="ctr" eaLnBrk="1" hangingPunct="1">
              <a:buFontTx/>
              <a:buNone/>
            </a:pPr>
            <a:r>
              <a:rPr lang="cs-CZ" sz="2400" b="1" dirty="0" smtClean="0"/>
              <a:t>mohou přecházet z jednoho stavu </a:t>
            </a:r>
          </a:p>
          <a:p>
            <a:pPr algn="ctr" eaLnBrk="1" hangingPunct="1">
              <a:buFontTx/>
              <a:buNone/>
            </a:pPr>
            <a:endParaRPr lang="cs-CZ" sz="2400" b="1" dirty="0" smtClean="0"/>
          </a:p>
          <a:p>
            <a:pPr algn="ctr" eaLnBrk="1" hangingPunct="1">
              <a:buFontTx/>
              <a:buNone/>
            </a:pPr>
            <a:r>
              <a:rPr lang="cs-CZ" sz="2400" b="1" dirty="0" smtClean="0"/>
              <a:t>do druhého?</a:t>
            </a:r>
          </a:p>
          <a:p>
            <a:pPr algn="ctr" eaLnBrk="1" hangingPunct="1">
              <a:buFontTx/>
              <a:buNone/>
            </a:pPr>
            <a:endParaRPr lang="cs-CZ" sz="2400" b="1" dirty="0" smtClean="0"/>
          </a:p>
          <a:p>
            <a:pPr algn="ctr" eaLnBrk="1" hangingPunct="1">
              <a:buFontTx/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ANO</a:t>
            </a:r>
          </a:p>
          <a:p>
            <a:pPr algn="ctr" eaLnBrk="1" hangingPunct="1">
              <a:buFontTx/>
              <a:buNone/>
            </a:pPr>
            <a:endParaRPr lang="cs-CZ" sz="2400" b="1" dirty="0" smtClean="0">
              <a:solidFill>
                <a:srgbClr val="C00000"/>
              </a:solidFill>
            </a:endParaRPr>
          </a:p>
          <a:p>
            <a:pPr algn="ctr" eaLnBrk="1" hangingPunct="1">
              <a:buFontTx/>
              <a:buNone/>
            </a:pPr>
            <a:r>
              <a:rPr lang="cs-CZ" sz="2400" i="1" dirty="0" smtClean="0">
                <a:solidFill>
                  <a:schemeClr val="tx1"/>
                </a:solidFill>
              </a:rPr>
              <a:t>Pokračování další hodinu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dirty="0" smtClean="0">
                <a:ln w="11430"/>
                <a:solidFill>
                  <a:schemeClr val="tx1"/>
                </a:solidFill>
              </a:rPr>
              <a:t>Skupenství látek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  <p:pic>
        <p:nvPicPr>
          <p:cNvPr id="26626" name="Picture 2" descr="emoce,ksichtík,ksichtíky,prsty,smajlíci,smajlík,smajlíky,symboly,ukazatel doleva,ukazování,úsměvy,vlev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149080"/>
            <a:ext cx="1800200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FontTx/>
              <a:buChar char="-"/>
            </a:pPr>
            <a:r>
              <a:rPr lang="cs-CZ" sz="2400" dirty="0" smtClean="0"/>
              <a:t>druhy skupenství látek:</a:t>
            </a:r>
            <a:r>
              <a:rPr lang="cs-CZ" sz="2400" b="1" dirty="0" smtClean="0"/>
              <a:t>     - pevné</a:t>
            </a:r>
          </a:p>
          <a:p>
            <a:pPr eaLnBrk="1" hangingPunct="1">
              <a:buNone/>
            </a:pPr>
            <a:r>
              <a:rPr lang="cs-CZ" sz="2400" b="1" dirty="0" smtClean="0"/>
              <a:t>                                                    - kapalné</a:t>
            </a:r>
          </a:p>
          <a:p>
            <a:pPr eaLnBrk="1" hangingPunct="1">
              <a:buNone/>
            </a:pPr>
            <a:r>
              <a:rPr lang="cs-CZ" sz="2400" b="1" dirty="0" smtClean="0"/>
              <a:t>                                                    - plynné  </a:t>
            </a:r>
          </a:p>
          <a:p>
            <a:pPr eaLnBrk="1" hangingPunct="1">
              <a:buNone/>
            </a:pPr>
            <a:r>
              <a:rPr lang="cs-CZ" sz="2400" b="1" dirty="0" smtClean="0"/>
              <a:t>                                                    - plazma</a:t>
            </a:r>
          </a:p>
          <a:p>
            <a:pPr eaLnBrk="1" hangingPunct="1">
              <a:buNone/>
            </a:pPr>
            <a:endParaRPr lang="cs-CZ" sz="2400" b="1" dirty="0" smtClean="0"/>
          </a:p>
          <a:p>
            <a:pPr eaLnBrk="1" hangingPunct="1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Plynné </a:t>
            </a:r>
            <a:r>
              <a:rPr lang="cs-CZ" sz="2400" dirty="0" smtClean="0"/>
              <a:t>(vzduch, kyslík) - částice daleko od sebe</a:t>
            </a:r>
          </a:p>
          <a:p>
            <a:pPr eaLnBrk="1" hangingPunct="1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Kapalné </a:t>
            </a:r>
            <a:r>
              <a:rPr lang="cs-CZ" sz="2400" dirty="0" smtClean="0"/>
              <a:t>(voda, roztok)  </a:t>
            </a:r>
          </a:p>
          <a:p>
            <a:pPr eaLnBrk="1" hangingPunct="1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Pevné </a:t>
            </a:r>
            <a:r>
              <a:rPr lang="cs-CZ" sz="2400" dirty="0" smtClean="0"/>
              <a:t>(kámen, kovy) – částice blízko u sebe</a:t>
            </a:r>
          </a:p>
          <a:p>
            <a:pPr eaLnBrk="1" hangingPunct="1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Plazma</a:t>
            </a:r>
            <a:r>
              <a:rPr lang="cs-CZ" sz="2400" dirty="0" smtClean="0"/>
              <a:t> (tvoří oheň, polární záři, vzniká při blesku)</a:t>
            </a:r>
          </a:p>
          <a:p>
            <a:pPr eaLnBrk="1" hangingPunct="1">
              <a:buNone/>
            </a:pPr>
            <a:endParaRPr lang="cs-CZ" sz="2400" b="1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800" b="1" spc="50" smtClean="0">
                <a:ln w="11430"/>
                <a:solidFill>
                  <a:schemeClr val="tx1"/>
                </a:solidFill>
              </a:rPr>
              <a:t>Souhrn</a:t>
            </a:r>
            <a:endParaRPr lang="cs-CZ" sz="3800" b="1" spc="50" dirty="0">
              <a:ln w="11430"/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sz="2000" dirty="0" smtClean="0"/>
              <a:t>Obrázky převzaty:</a:t>
            </a:r>
          </a:p>
          <a:p>
            <a:pPr>
              <a:buNone/>
            </a:pPr>
            <a:r>
              <a:rPr lang="cs-CZ" sz="2000" dirty="0" smtClean="0"/>
              <a:t>[cit. 2011-08-10] </a:t>
            </a:r>
            <a:r>
              <a:rPr lang="cs-CZ" sz="2000" i="1" dirty="0" smtClean="0"/>
              <a:t>http://www.</a:t>
            </a:r>
            <a:r>
              <a:rPr lang="cs-CZ" sz="2000" i="1" dirty="0" err="1" smtClean="0"/>
              <a:t>zschemie.euweb.cz</a:t>
            </a:r>
            <a:r>
              <a:rPr lang="cs-CZ" sz="2000" i="1" dirty="0" smtClean="0"/>
              <a:t>/</a:t>
            </a:r>
            <a:r>
              <a:rPr lang="cs-CZ" sz="2000" i="1" dirty="0" err="1" smtClean="0"/>
              <a:t>latky</a:t>
            </a:r>
            <a:r>
              <a:rPr lang="cs-CZ" sz="2000" i="1" dirty="0" smtClean="0"/>
              <a:t>/latky14.html</a:t>
            </a:r>
          </a:p>
          <a:p>
            <a:pPr>
              <a:buNone/>
            </a:pPr>
            <a:r>
              <a:rPr lang="cs-CZ" sz="2000" dirty="0" smtClean="0"/>
              <a:t>[cit. 2011-08-10] </a:t>
            </a:r>
            <a:r>
              <a:rPr lang="cs-CZ" sz="2000" i="1" dirty="0" smtClean="0"/>
              <a:t>www.office.</a:t>
            </a:r>
            <a:r>
              <a:rPr lang="cs-CZ" sz="2000" i="1" dirty="0" err="1" smtClean="0"/>
              <a:t>microsoft.com</a:t>
            </a:r>
            <a:endParaRPr lang="cs-CZ" sz="2000" i="1" dirty="0" smtClean="0"/>
          </a:p>
          <a:p>
            <a:pPr>
              <a:buNone/>
            </a:pPr>
            <a:endParaRPr lang="cs-CZ" sz="2000" i="1" dirty="0" smtClean="0"/>
          </a:p>
          <a:p>
            <a:pPr>
              <a:buNone/>
            </a:pPr>
            <a:r>
              <a:rPr lang="cs-CZ" sz="2000" dirty="0" smtClean="0"/>
              <a:t>Použity obrázky vlastní tvorby.</a:t>
            </a:r>
          </a:p>
          <a:p>
            <a:pPr>
              <a:buNone/>
            </a:pPr>
            <a:endParaRPr lang="cs-CZ" sz="2000" i="1" dirty="0" smtClean="0"/>
          </a:p>
          <a:p>
            <a:pPr>
              <a:buNone/>
            </a:pPr>
            <a:endParaRPr lang="cs-CZ" sz="24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Použité zdroje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585</Words>
  <Application>Microsoft Office PowerPoint</Application>
  <PresentationFormat>Předvádění na obrazovce (4:3)</PresentationFormat>
  <Paragraphs>156</Paragraphs>
  <Slides>19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Snímek 1</vt:lpstr>
      <vt:lpstr>Anotace</vt:lpstr>
      <vt:lpstr>Chemie pro 8. třídy ZŠ</vt:lpstr>
      <vt:lpstr> Vlastnosti látek (1. část) </vt:lpstr>
      <vt:lpstr>Snímek 5</vt:lpstr>
      <vt:lpstr>Snímek 6</vt:lpstr>
      <vt:lpstr>Snímek 7</vt:lpstr>
      <vt:lpstr>Pevné skupenství</vt:lpstr>
      <vt:lpstr>Pevné skupenství - experiment</vt:lpstr>
      <vt:lpstr>Pevné skupenství - experiment</vt:lpstr>
      <vt:lpstr>Kapalné skupenství</vt:lpstr>
      <vt:lpstr>Kapalné skupenství - experiment</vt:lpstr>
      <vt:lpstr>Kapalné skupenství - experiment</vt:lpstr>
      <vt:lpstr>Plyné skupenství</vt:lpstr>
      <vt:lpstr>Skupenství látek - označení</vt:lpstr>
      <vt:lpstr>Skupenství látek</vt:lpstr>
      <vt:lpstr>Skupenství látek</vt:lpstr>
      <vt:lpstr>Souhrn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tense – „to be“</dc:title>
  <dc:creator>lipi</dc:creator>
  <cp:lastModifiedBy>lipi</cp:lastModifiedBy>
  <cp:revision>71</cp:revision>
  <dcterms:created xsi:type="dcterms:W3CDTF">2011-10-22T09:36:30Z</dcterms:created>
  <dcterms:modified xsi:type="dcterms:W3CDTF">2012-01-21T12:16:53Z</dcterms:modified>
</cp:coreProperties>
</file>