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3" r:id="rId2"/>
    <p:sldId id="273" r:id="rId3"/>
    <p:sldId id="270" r:id="rId4"/>
    <p:sldId id="281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83" r:id="rId19"/>
    <p:sldId id="28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36EC3-5031-4A63-B973-96AB5B99EA2E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55977-65B9-4240-8AE9-EB40890021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40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72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sz="7200" b="1" dirty="0" err="1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sz="72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sz="72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002060"/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Matematika pro automobilní obory 10.</a:t>
            </a:r>
          </a:p>
          <a:p>
            <a:pPr algn="r"/>
            <a:r>
              <a:rPr lang="cs-CZ" sz="2000" b="1" dirty="0" smtClean="0">
                <a:solidFill>
                  <a:srgbClr val="002060"/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rgbClr val="002060"/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0567954"/>
              </p:ext>
            </p:extLst>
          </p:nvPr>
        </p:nvGraphicFramePr>
        <p:xfrm>
          <a:off x="135576" y="2708275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List" r:id="rId4" imgW="6772277" imgH="2552762" progId="Excel.Sheet.12">
                  <p:embed/>
                </p:oleObj>
              </mc:Choice>
              <mc:Fallback>
                <p:oleObj name="List" r:id="rId4" imgW="6772277" imgH="2552762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576" y="2708275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45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a 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druhý nebo třetí 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ročník učebních automobilních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oborů předmětu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MATEMATIKA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 zvýšení zájmu žáků o daný předmět.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Lze jej využít 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maturitních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oborech.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Použitím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multimediálních pomůcek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příklady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inovuje výuku a snaží se tak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povzbudit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používá učitel při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výuce –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 větší atraktivnost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formou prezentace „s obrázkem“.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Úlohy mohou žáci řešit samostatně ve svých sešitech nebo na interaktivní tabuli s možností následné kontroly. Zároveň jej mohou využívat žáci pro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pozdější domácí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přípravu na výuku.</a:t>
            </a:r>
          </a:p>
          <a:p>
            <a:endParaRPr lang="cs-CZ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sz="5400" b="1" dirty="0" err="1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V koloně osobních aut značky Škoda jede několik Velorexů (pro neznalce – jedná se o tříkolová vozítka). Kolona obsahuje celkem 9 volantů a 33 kol. Kolik jede v koloně aut a kolik Velorexů?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551" y="3793143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3136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914" y="4904716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210" y="3409907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885204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21626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968" y="4869160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93143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zblaha00\AppData\Local\Microsoft\Windows\Temporary Internet Files\Content.IE5\WXVBDCS5\MC900347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1815998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79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86348"/>
            <a:ext cx="9144000" cy="5471652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V koloně osobních aut značky Škoda jede několik Velorexů (pro neznalce – jedná se o tříkolová vozítka). Kolona obsahuje celkem 9 volantů a 33 kol. Kolik jede v koloně aut a kolik Velorexů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…… počet aut     ,           y …….. počet Velorexů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+ y = 9  /.(-3)</a:t>
            </a:r>
          </a:p>
          <a:p>
            <a:pPr marL="0" lvl="0" indent="0" algn="ctr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4 x  +  3 y  =  33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-3 x  - 3 y = - 27</a:t>
            </a:r>
          </a:p>
          <a:p>
            <a:pPr marL="0" lvl="0" indent="0" algn="ctr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4 x  +  3 y = 33 </a:t>
            </a:r>
          </a:p>
          <a:p>
            <a:pPr marL="0" lvl="0" indent="0" algn="ctr">
              <a:buNone/>
            </a:pPr>
            <a:r>
              <a:rPr lang="cs-CZ" sz="2800" b="1" u="dbl" dirty="0" smtClean="0">
                <a:solidFill>
                  <a:srgbClr val="002060"/>
                </a:solidFill>
              </a:rPr>
              <a:t>x = 6  = &gt; y = 3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koloně jede 6 aut a 3 Velorexy.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50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Denní </a:t>
            </a:r>
            <a:r>
              <a:rPr lang="cs-CZ" sz="2800" b="1" dirty="0" smtClean="0">
                <a:solidFill>
                  <a:srgbClr val="002060"/>
                </a:solidFill>
              </a:rPr>
              <a:t>úkol </a:t>
            </a:r>
            <a:r>
              <a:rPr lang="cs-CZ" sz="2800" b="1" dirty="0">
                <a:solidFill>
                  <a:srgbClr val="002060"/>
                </a:solidFill>
              </a:rPr>
              <a:t>výroby autosoučástek byl o jednu pětinu překročen a bylo tak vyrobeno 114 kusů. Kolik autosoučástek bylo v plánu vyrobit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lv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 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7170" name="Picture 2" descr="C:\Program Files (x86)\Microsoft Office\MEDIA\CAGCAT10\j018742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01008"/>
            <a:ext cx="2573659" cy="266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65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Denní </a:t>
            </a:r>
            <a:r>
              <a:rPr lang="cs-CZ" sz="2800" b="1" dirty="0" smtClean="0">
                <a:solidFill>
                  <a:srgbClr val="002060"/>
                </a:solidFill>
              </a:rPr>
              <a:t>úkol </a:t>
            </a:r>
            <a:r>
              <a:rPr lang="cs-CZ" sz="2800" b="1" dirty="0">
                <a:solidFill>
                  <a:srgbClr val="002060"/>
                </a:solidFill>
              </a:rPr>
              <a:t>výroby autosoučástek byl o jednu pětinu překročen a bylo tak vyrobeno 114 kusů. Kolik autosoučástek bylo v plánu vyrobit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….. plánovaný počet součástek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+ 1/5 x = 114  / .5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5x + x = 570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6x = 570</a:t>
            </a:r>
          </a:p>
          <a:p>
            <a:pPr marL="0" lvl="0" indent="0" algn="ctr">
              <a:buNone/>
            </a:pPr>
            <a:r>
              <a:rPr lang="cs-CZ" sz="2800" b="1" u="dbl" dirty="0" smtClean="0">
                <a:solidFill>
                  <a:srgbClr val="002060"/>
                </a:solidFill>
              </a:rPr>
              <a:t>x = 95 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Denní úkol výroby byl 95 autosoučástek. </a:t>
            </a:r>
          </a:p>
          <a:p>
            <a:pPr marL="0" lv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lv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6904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Na koupi daru kolegovi v autoprovozu měl zaplatit každý spolupracovník 150 Kč. Protože v den, kdy se peníze vybíraly, byli 4 pracovníci nemocní, musel každý z přítomných (samozřejmě kromě oslavence) připlatit 10 Kč. Kolik pracovníků měla dílna celkem a kolik stál dar?</a:t>
            </a:r>
          </a:p>
          <a:p>
            <a:endParaRPr lang="cs-CZ" dirty="0"/>
          </a:p>
        </p:txBody>
      </p:sp>
      <p:pic>
        <p:nvPicPr>
          <p:cNvPr id="8194" name="Picture 2" descr="C:\Users\zblaha00\AppData\Local\Microsoft\Windows\Temporary Internet Files\Content.IE5\1LSEO81J\MC90040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05064"/>
            <a:ext cx="1666875" cy="191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02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Na koupi daru kolegovi v autoprovozu měl zaplatit každý spolupracovník 150 Kč. Protože v den, kdy se peníze vybíraly, byli 4 pracovníci nemocní, musel každý z přítomných (samozřejmě kromě oslavence) připlatit 10 Kč. Kolik pracovníků měla dílna celkem a kolik stál dar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….. počet pracovníků (bez oslavence)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. 150 = (x – 4 ) . 160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150x = 160 x – 640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640 = 10x</a:t>
            </a:r>
          </a:p>
          <a:p>
            <a:pPr marL="0" lvl="0" indent="0" algn="ctr">
              <a:buNone/>
            </a:pPr>
            <a:r>
              <a:rPr lang="cs-CZ" sz="2800" b="1" u="dbl" dirty="0" smtClean="0">
                <a:solidFill>
                  <a:srgbClr val="002060"/>
                </a:solidFill>
              </a:rPr>
              <a:t>x = 64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autoprovozu bylo celkem 65 pracovníků.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12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Cyklista ujel vzdálenost mezi 2 městy za 20 hodin. Za kolik hodin ujede motocykl </a:t>
            </a:r>
            <a:r>
              <a:rPr lang="cs-CZ" sz="2800" b="1" dirty="0" smtClean="0">
                <a:solidFill>
                  <a:srgbClr val="002060"/>
                </a:solidFill>
              </a:rPr>
              <a:t>2x </a:t>
            </a:r>
            <a:r>
              <a:rPr lang="cs-CZ" sz="2800" b="1" dirty="0">
                <a:solidFill>
                  <a:srgbClr val="002060"/>
                </a:solidFill>
              </a:rPr>
              <a:t>větší vzdálenost, když pojede 4 x rychleji?</a:t>
            </a:r>
          </a:p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 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 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9218" name="Picture 2" descr="C:\Program Files (x86)\Microsoft Office\MEDIA\CAGCAT10\j025187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45024"/>
            <a:ext cx="3455579" cy="224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9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Cyklista ujel vzdálenost mezi 2 městy za 20 hodin. Za kolik hodin ujede motocykl 2x větší vzdálenost, když pojede 4 x rychleji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lv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2 x větší vzdálenost :   20 hod. x 2 = 40 hod.</a:t>
            </a:r>
          </a:p>
          <a:p>
            <a:pPr marL="0" lv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4 x vyšší rychlost : 40 hod. : 4 = 10 hod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lv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 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4305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6 dělníků autoprovozu dostane za 5 hodin práce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7 500 Kč. Kolik Kč dostane 7 dělníků za 10 hodin?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0242" name="Picture 2" descr="C:\Program Files (x86)\Microsoft Office\MEDIA\CAGCAT10\j025234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68960"/>
            <a:ext cx="4584293" cy="278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37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6 dělníků autoprovozu dostane za 5 hodin práce 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7 500 Kč. Kolik Kč dostane 7 dělníků za 10 hodin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6 dělníků za 5 hodin 7 500 Kč =&gt;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 =&gt; 1 dělník za hodinu: 7 500 : 6 : 5 = 250 Kč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algn="ctr">
              <a:buFont typeface="Symbol"/>
              <a:buChar char="Þ"/>
            </a:pPr>
            <a:r>
              <a:rPr lang="cs-CZ" sz="2800" b="1" dirty="0" smtClean="0">
                <a:solidFill>
                  <a:srgbClr val="002060"/>
                </a:solidFill>
              </a:rPr>
              <a:t>7 dělníků za 10 hodin: 250 . 7 . 10 = </a:t>
            </a:r>
            <a:r>
              <a:rPr lang="cs-CZ" sz="2800" b="1" u="dbl" dirty="0" smtClean="0">
                <a:solidFill>
                  <a:srgbClr val="002060"/>
                </a:solidFill>
              </a:rPr>
              <a:t>17 500 Kč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Dostanou 17 500 Kč.</a:t>
            </a:r>
            <a:endParaRPr lang="cs-CZ" sz="2800" b="1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888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Kolik Kč měsíčně bude platit zákazník, který si koupil auto za 240 000 Kč na leasing (leasingový koeficient je 1,2 , tedy 120%), když ihned zaplatil 30%  částky (bez navýšení) a zbytek bude splácet 3 roky? O kolik Kč zaplatí víc, než kdyby auto zaplatil celé ihned?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1266" name="Picture 2" descr="C:\Users\zblaha00\AppData\Local\Microsoft\Windows\Temporary Internet Files\Content.IE5\TWFH6JKF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652" y="378904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27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Kolik Kč měsíčně bude platit zákazník, který si koupil auto za 240 000 Kč na leasing (leasingový koeficient je </a:t>
            </a:r>
            <a:r>
              <a:rPr lang="cs-CZ" sz="2800" b="1" dirty="0" smtClean="0">
                <a:solidFill>
                  <a:srgbClr val="002060"/>
                </a:solidFill>
              </a:rPr>
              <a:t>1,2 , </a:t>
            </a:r>
            <a:r>
              <a:rPr lang="cs-CZ" sz="2800" b="1" dirty="0">
                <a:solidFill>
                  <a:srgbClr val="002060"/>
                </a:solidFill>
              </a:rPr>
              <a:t>tedy </a:t>
            </a:r>
            <a:r>
              <a:rPr lang="cs-CZ" sz="2800" b="1" dirty="0" smtClean="0">
                <a:solidFill>
                  <a:srgbClr val="002060"/>
                </a:solidFill>
              </a:rPr>
              <a:t>120</a:t>
            </a:r>
            <a:r>
              <a:rPr lang="cs-CZ" sz="2800" b="1" dirty="0">
                <a:solidFill>
                  <a:srgbClr val="002060"/>
                </a:solidFill>
              </a:rPr>
              <a:t>%), když ihned zaplatil 30%  částky (bez navýšení) a zbytek bude splácet 3 roky? O kolik Kč zaplatí víc, než kdyby auto zaplatil celé ihned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Zaplatil 30 % z 240 000 Kč = 72 000 Kč, zbývá 168 000 Kč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168 000 x 1,2 = 201 600 Kč musí doplatit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201 600 : 36 měsíců = </a:t>
            </a:r>
            <a:r>
              <a:rPr lang="cs-CZ" sz="2800" b="1" u="dbl" dirty="0" smtClean="0">
                <a:solidFill>
                  <a:srgbClr val="002060"/>
                </a:solidFill>
              </a:rPr>
              <a:t>5 600 Kč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Celkem zaplatí 72 000 + 201 600 = </a:t>
            </a:r>
            <a:r>
              <a:rPr lang="cs-CZ" sz="2800" b="1" u="dbl" dirty="0" smtClean="0">
                <a:solidFill>
                  <a:srgbClr val="002060"/>
                </a:solidFill>
              </a:rPr>
              <a:t>273 600 Kč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Měsíční splátka bude 5 600 Kč a zaplatí o 33 600 Kč více. </a:t>
            </a:r>
            <a:endParaRPr lang="cs-CZ" sz="2800" b="1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949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Jakou spotřebu má auto, které na 30 l benzínu ujelo 700 km?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2290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12976"/>
            <a:ext cx="3209031" cy="201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81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5257800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Jakou spotřebu má auto, které na 30 l benzínu ujelo 700 km?</a:t>
                </a: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30 l ………… 700 km</a:t>
                </a:r>
              </a:p>
              <a:p>
                <a:pPr marL="0" indent="0" algn="ctr">
                  <a:buNone/>
                </a:pPr>
                <a:r>
                  <a:rPr lang="cs-CZ" sz="2800" b="1" u="sng" dirty="0" smtClean="0">
                    <a:solidFill>
                      <a:srgbClr val="002060"/>
                    </a:solidFill>
                  </a:rPr>
                  <a:t>x l …………..100 km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𝟑𝟎</m:t>
                          </m:r>
                        </m:den>
                      </m:f>
                      <m:r>
                        <a:rPr lang="cs-CZ" sz="2800" b="1" i="1" smtClean="0">
                          <a:solidFill>
                            <a:srgbClr val="002060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𝟏𝟎𝟎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𝟕𝟎𝟎</m:t>
                          </m:r>
                        </m:den>
                      </m:f>
                    </m:oMath>
                  </m:oMathPara>
                </a14:m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𝟏𝟎𝟎</m:t>
                        </m:r>
                      </m:num>
                      <m:den>
                        <m: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𝟕𝟎𝟎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 . 30 </a:t>
                </a:r>
                <a:r>
                  <a:rPr lang="cs-CZ" sz="2800" b="1" u="dbl" dirty="0" smtClean="0">
                    <a:solidFill>
                      <a:srgbClr val="002060"/>
                    </a:solidFill>
                  </a:rPr>
                  <a:t>= 4,29 l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Auto má spotřebu asi 4,3 l / 100 km</a:t>
                </a: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5257800"/>
              </a:xfrm>
              <a:blipFill rotWithShape="1">
                <a:blip r:embed="rId2"/>
                <a:stretch>
                  <a:fillRect t="-10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149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sz="5400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Příště </a:t>
            </a:r>
            <a:r>
              <a:rPr lang="cs-CZ" b="1" dirty="0" smtClean="0">
                <a:solidFill>
                  <a:srgbClr val="002060"/>
                </a:solidFill>
              </a:rPr>
              <a:t>se těším opět na shledanou !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Děkuji za pozornost !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433" y="4149081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Slovní úlohy pro „</a:t>
            </a:r>
            <a:r>
              <a:rPr lang="cs-CZ" sz="5400" b="1" dirty="0" err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autaře</a:t>
            </a:r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Použitá literatura:  0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Úlohy z vlastní praxe autora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a kolegyně Mgr. Radky Nováčkové</a:t>
            </a:r>
            <a:endParaRPr lang="cs-CZ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Použité obrázky a znázornění: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 Kliparty MS Office, autor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1694</TotalTime>
  <Words>706</Words>
  <Application>Microsoft Office PowerPoint</Application>
  <PresentationFormat>Předvádění na obrazovce (4:3)</PresentationFormat>
  <Paragraphs>98</Paragraphs>
  <Slides>19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Microsoft Excel Worksheet</vt:lpstr>
      <vt:lpstr>  Slovní úlohy pro „autaře“</vt:lpstr>
      <vt:lpstr>P  R  O  C  E  N  T  A</vt:lpstr>
      <vt:lpstr>a 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  <vt:lpstr>Slovní úlohy pro „autaře“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97</cp:revision>
  <cp:lastPrinted>2013-04-09T11:39:44Z</cp:lastPrinted>
  <dcterms:created xsi:type="dcterms:W3CDTF">2013-02-26T11:10:07Z</dcterms:created>
  <dcterms:modified xsi:type="dcterms:W3CDTF">2013-11-18T18:11:26Z</dcterms:modified>
</cp:coreProperties>
</file>