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5" r:id="rId5"/>
    <p:sldId id="272" r:id="rId6"/>
    <p:sldId id="278" r:id="rId7"/>
    <p:sldId id="286" r:id="rId8"/>
    <p:sldId id="279" r:id="rId9"/>
    <p:sldId id="280" r:id="rId10"/>
    <p:sldId id="275" r:id="rId11"/>
    <p:sldId id="269" r:id="rId12"/>
    <p:sldId id="258" r:id="rId13"/>
    <p:sldId id="291" r:id="rId14"/>
    <p:sldId id="292" r:id="rId15"/>
    <p:sldId id="265" r:id="rId16"/>
    <p:sldId id="290" r:id="rId17"/>
    <p:sldId id="289" r:id="rId18"/>
    <p:sldId id="283" r:id="rId19"/>
    <p:sldId id="28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Úlohy nejen na počítání..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20.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6421772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2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libovolný, nejlépe ale třetí ročník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učebních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automobilních oborů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MATEMATIKA. Může být využit jako doplňkový materiál v rámci opakování učiva.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příklady k přemýšlení. Touto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se snaží povzbudit zájem učňů 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matematiku a především je motivovat  k přemýšlení.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prezentace „s obrázkem“.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Úlohy mohou žáci řešit samostatně ve svých sešitech nebo na interaktivní tabuli s možností následné kontroly. Zároveň jej mohou využívat žáci pro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pozdější domácí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Matematika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nás má naučit </a:t>
            </a:r>
            <a:r>
              <a:rPr lang="cs-CZ" b="1" dirty="0" smtClean="0">
                <a:solidFill>
                  <a:srgbClr val="002060"/>
                </a:solidFill>
              </a:rPr>
              <a:t>třem </a:t>
            </a:r>
            <a:r>
              <a:rPr lang="cs-CZ" b="1" dirty="0" smtClean="0">
                <a:solidFill>
                  <a:srgbClr val="002060"/>
                </a:solidFill>
              </a:rPr>
              <a:t>„p</a:t>
            </a:r>
            <a:r>
              <a:rPr lang="cs-CZ" b="1" dirty="0" smtClean="0">
                <a:solidFill>
                  <a:srgbClr val="002060"/>
                </a:solidFill>
              </a:rPr>
              <a:t>“: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 Ř E M Ý Š L E N Í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</a:p>
          <a:p>
            <a:pPr marL="0" indent="0" algn="ctr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b="1" dirty="0" smtClean="0">
                <a:solidFill>
                  <a:srgbClr val="002060"/>
                </a:solidFill>
              </a:rPr>
              <a:t>P Ř E S N O S T </a:t>
            </a:r>
            <a:r>
              <a:rPr lang="cs-CZ" b="1" dirty="0" smtClean="0">
                <a:solidFill>
                  <a:srgbClr val="002060"/>
                </a:solidFill>
              </a:rPr>
              <a:t>I</a:t>
            </a:r>
          </a:p>
          <a:p>
            <a:pPr marL="0" indent="0" algn="ctr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 E Č L I V O S T I</a:t>
            </a: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47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Půl litru piva obsahuje 3,8 % alkoholu.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% obsahuje litr piva%?</a:t>
            </a:r>
          </a:p>
          <a:p>
            <a:pPr marL="0" lv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zblaha00\AppData\Local\Microsoft\Windows\Temporary Internet Files\Content.IE5\WXVBDCS5\MC9004257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356992"/>
            <a:ext cx="2936944" cy="237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2.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 mostě jelo jedno auto za druhým.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jich tam projelo?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zblaha00\AppData\Local\Microsoft\Windows\Temporary Internet Files\Content.IE5\WXVBDCS5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5720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Když bylo Pavlovi 8 let, bylo jeho otci 31 let. Nyní je otec 2x starší, než Pavel. Kolik je teď Pavlovi?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9218" name="Picture 2" descr="C:\Users\zblaha00\AppData\Local\Microsoft\Windows\Temporary Internet Files\Content.IE5\ZB124OJ4\MC90044055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29000"/>
            <a:ext cx="1532266" cy="24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Na dvoře stojí zaparkovaná vozidla Praga V3S (má 6 kol) a Tatra 813 (má 8 kol). Vozidla mají dohromady 412 kol (rezervní se nepočítají) a 60 volantů. Kolik je tam vozidel?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pic>
        <p:nvPicPr>
          <p:cNvPr id="8194" name="Picture 2" descr="C:\Users\zblaha00\AppData\Local\Microsoft\Windows\Temporary Internet Files\Content.IE5\ZB124OJ4\MC9003346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329" y="3933056"/>
            <a:ext cx="1844345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5.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je 20 % ze 40 % z 50 % ze 400 kg?</a:t>
            </a:r>
          </a:p>
        </p:txBody>
      </p:sp>
      <p:pic>
        <p:nvPicPr>
          <p:cNvPr id="10242" name="Picture 2" descr="C:\Users\zblaha00\AppData\Local\Microsoft\Windows\Temporary Internet Files\Content.IE5\1LSEO81J\MC900397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958466"/>
            <a:ext cx="2590743" cy="257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6.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Součástka měla před opracováním hmotnost 420 g.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Jakou hmotnost má opracovaná součástka,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když hmotnost odpadu je 20 x menší,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než hmotnost opracované součástky?</a:t>
            </a:r>
          </a:p>
        </p:txBody>
      </p:sp>
      <p:pic>
        <p:nvPicPr>
          <p:cNvPr id="8194" name="Picture 2" descr="C:\Users\zblaha00\AppData\Local\Microsoft\Windows\Temporary Internet Files\Content.IE5\TWFH6JKF\MC9004338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29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7.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Láhev se zátkou stojí korunu a deset haléřů, 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láhev je o korunu dražší, než zátka.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 Kolik stojí lahev a kolik zátka?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</p:txBody>
      </p:sp>
      <p:pic>
        <p:nvPicPr>
          <p:cNvPr id="11266" name="Picture 2" descr="C:\Users\zblaha00\AppData\Local\Microsoft\Windows\Temporary Internet Files\Content.IE5\TWFH6JKF\MP900321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520" y="4149080"/>
            <a:ext cx="1600976" cy="224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8.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všech různě velkých čtverců je na obrázku?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994792"/>
              </p:ext>
            </p:extLst>
          </p:nvPr>
        </p:nvGraphicFramePr>
        <p:xfrm>
          <a:off x="3403600" y="2720183"/>
          <a:ext cx="3688680" cy="3589136"/>
        </p:xfrm>
        <a:graphic>
          <a:graphicData uri="http://schemas.openxmlformats.org/drawingml/2006/table">
            <a:tbl>
              <a:tblPr firstRow="1" firstCol="1" bandRow="1"/>
              <a:tblGrid>
                <a:gridCol w="461085"/>
                <a:gridCol w="461085"/>
                <a:gridCol w="461085"/>
                <a:gridCol w="461085"/>
                <a:gridCol w="461085"/>
                <a:gridCol w="461085"/>
                <a:gridCol w="461085"/>
                <a:gridCol w="461085"/>
              </a:tblGrid>
              <a:tr h="44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 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403600" y="2719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9.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Jaký úhel svírají velká a malá ručička hodin, když je půl desáté?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038" y="3573016"/>
            <a:ext cx="325755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0860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10.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Napište číslo 100 pěti pětkami (napište za sebou pět pětek a mezi ně vložte početní znaménka tak, aby výsledek byl 100) </a:t>
            </a:r>
            <a:r>
              <a:rPr lang="cs-CZ" sz="2800" b="1" dirty="0" smtClean="0">
                <a:solidFill>
                  <a:srgbClr val="002060"/>
                </a:solidFill>
              </a:rPr>
              <a:t>!</a:t>
            </a:r>
          </a:p>
          <a:p>
            <a:pPr marL="0" lv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8000" b="1" dirty="0" smtClean="0">
                <a:solidFill>
                  <a:srgbClr val="002060"/>
                </a:solidFill>
              </a:rPr>
              <a:t>5    5    5    5    5</a:t>
            </a:r>
            <a:endParaRPr lang="cs-CZ" sz="8000" b="1" dirty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 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34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Tak doufám, že se vám něco zadaří….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663" y="4437112"/>
            <a:ext cx="2097087" cy="157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 O Z O R  ! ! ! </a:t>
            </a:r>
          </a:p>
          <a:p>
            <a:pPr marL="0" indent="0" algn="ctr">
              <a:buNone/>
            </a:pPr>
            <a:r>
              <a:rPr lang="cs-CZ" sz="7200" b="1" dirty="0" smtClean="0">
                <a:solidFill>
                  <a:srgbClr val="7030A0"/>
                </a:solidFill>
              </a:rPr>
              <a:t>Výsledky úloh</a:t>
            </a:r>
            <a:endParaRPr lang="cs-CZ" sz="7200" b="1" dirty="0">
              <a:solidFill>
                <a:srgbClr val="7030A0"/>
              </a:solidFill>
            </a:endParaRPr>
          </a:p>
        </p:txBody>
      </p:sp>
      <p:sp>
        <p:nvSpPr>
          <p:cNvPr id="4" name="Popisek se šipkou dolů 3"/>
          <p:cNvSpPr/>
          <p:nvPr/>
        </p:nvSpPr>
        <p:spPr>
          <a:xfrm>
            <a:off x="1979712" y="3789040"/>
            <a:ext cx="5760640" cy="1872208"/>
          </a:xfrm>
          <a:prstGeom prst="downArrowCallout">
            <a:avLst>
              <a:gd name="adj1" fmla="val 28151"/>
              <a:gd name="adj2" fmla="val 134498"/>
              <a:gd name="adj3" fmla="val 25000"/>
              <a:gd name="adj4" fmla="val 145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11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Samozřejmě opět 3,8 %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3 (jelo jedno, před ním bylo druhé…)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23 let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34 V3S + 26 Tatra 815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16 kg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400 g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lahev - 1,05 Kč, zátka 5 haléřů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35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105°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např. 5.5.5 – 5.5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28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 za vaši snahu – bude odměněna…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3501008"/>
            <a:ext cx="3466768" cy="3356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>
                <a:solidFill>
                  <a:srgbClr val="002060"/>
                </a:solidFill>
              </a:rPr>
              <a:t>Použitá literatura:  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Úlohy z vlastní praxe autora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a kolegyně Mgr. Radky nováčkové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Použité </a:t>
            </a:r>
            <a:r>
              <a:rPr lang="cs-CZ" sz="2800" dirty="0">
                <a:solidFill>
                  <a:srgbClr val="002060"/>
                </a:solidFill>
              </a:rPr>
              <a:t>obrázky a znázornění:</a:t>
            </a:r>
          </a:p>
          <a:p>
            <a:pPr marL="0" indent="0" algn="ctr">
              <a:buNone/>
            </a:pPr>
            <a:r>
              <a:rPr lang="cs-CZ" sz="2800" dirty="0">
                <a:solidFill>
                  <a:srgbClr val="002060"/>
                </a:solidFill>
              </a:rPr>
              <a:t> Kliparty MS </a:t>
            </a:r>
            <a:r>
              <a:rPr lang="cs-CZ" sz="2800" dirty="0" smtClean="0">
                <a:solidFill>
                  <a:srgbClr val="002060"/>
                </a:solidFill>
              </a:rPr>
              <a:t>Office</a:t>
            </a:r>
            <a:r>
              <a:rPr lang="cs-CZ" sz="2800" smtClean="0">
                <a:solidFill>
                  <a:srgbClr val="002060"/>
                </a:solidFill>
              </a:rPr>
              <a:t>,  </a:t>
            </a:r>
            <a:r>
              <a:rPr lang="cs-CZ" sz="2800" dirty="0">
                <a:solidFill>
                  <a:srgbClr val="002060"/>
                </a:solidFill>
              </a:rPr>
              <a:t>autor</a:t>
            </a:r>
          </a:p>
          <a:p>
            <a:pPr marL="0" indent="0" algn="ctr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1532</TotalTime>
  <Words>573</Words>
  <Application>Microsoft Office PowerPoint</Application>
  <PresentationFormat>Předvádění na obrazovce (4:3)</PresentationFormat>
  <Paragraphs>160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Microsoft Excel Worksheet</vt:lpstr>
      <vt:lpstr>  Úlohy nejen na počítání..</vt:lpstr>
      <vt:lpstr>P  R  O  C  E  N  T  A</vt:lpstr>
      <vt:lpstr>Prezentace aplikace PowerPoint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91</cp:revision>
  <cp:lastPrinted>2013-04-09T11:39:44Z</cp:lastPrinted>
  <dcterms:created xsi:type="dcterms:W3CDTF">2013-02-26T11:10:07Z</dcterms:created>
  <dcterms:modified xsi:type="dcterms:W3CDTF">2013-11-18T16:25:58Z</dcterms:modified>
</cp:coreProperties>
</file>