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34" d="100"/>
          <a:sy n="134" d="100"/>
        </p:scale>
        <p:origin x="-252" y="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r"/>
    <p:sndAc>
      <p:stSnd>
        <p:snd r:embed="rId1" name="cashreg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4AE"/>
            </a:gs>
            <a:gs pos="13000">
              <a:srgbClr val="BD922A"/>
            </a:gs>
            <a:gs pos="21001">
              <a:srgbClr val="BD922A"/>
            </a:gs>
            <a:gs pos="63000">
              <a:srgbClr val="FBE4AE"/>
            </a:gs>
            <a:gs pos="67000">
              <a:srgbClr val="BD922A"/>
            </a:gs>
            <a:gs pos="69000">
              <a:srgbClr val="835E17"/>
            </a:gs>
            <a:gs pos="82001">
              <a:srgbClr val="A28949"/>
            </a:gs>
            <a:gs pos="100000">
              <a:srgbClr val="FAE3B7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r"/>
    <p:sndAc>
      <p:stSnd>
        <p:snd r:embed="rId13" name="cashreg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ee1web.jpg" TargetMode="External"/><Relationship Id="rId13" Type="http://schemas.openxmlformats.org/officeDocument/2006/relationships/image" Target="../media/image16.wmf"/><Relationship Id="rId3" Type="http://schemas.openxmlformats.org/officeDocument/2006/relationships/hyperlink" Target="http://cs.wikipedia.org/wiki/Soubor:Bees_Collecting_Pollen_2004-08-14.jpg" TargetMode="External"/><Relationship Id="rId7" Type="http://schemas.openxmlformats.org/officeDocument/2006/relationships/hyperlink" Target="http://cs.wikipedia.org/wiki/Soubor:A_swarm_of_Apis_mellifera_-_20051109.jpg" TargetMode="External"/><Relationship Id="rId12" Type="http://schemas.openxmlformats.org/officeDocument/2006/relationships/hyperlink" Target="http://cs.wikipedia.org/wiki/Soubor:Runny_hunny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s.wikipedia.org/wiki/Soubor:Drohnenpuppen_79d.jpg" TargetMode="External"/><Relationship Id="rId11" Type="http://schemas.openxmlformats.org/officeDocument/2006/relationships/hyperlink" Target="http://cs.wikipedia.org/wiki/Soubor:Apis_mellifera_scutellata_1355021.jpg" TargetMode="External"/><Relationship Id="rId5" Type="http://schemas.openxmlformats.org/officeDocument/2006/relationships/hyperlink" Target="http://cs.wikipedia.org/wiki/Soubor:Bienenwabe_mit_Eiern_und_Brut_5.jpg" TargetMode="External"/><Relationship Id="rId10" Type="http://schemas.openxmlformats.org/officeDocument/2006/relationships/hyperlink" Target="http://cs.wikipedia.org/wiki/Soubor:Honey_Bee_by_Libor_Zelisko_10thJuly2010.JPG" TargetMode="External"/><Relationship Id="rId4" Type="http://schemas.openxmlformats.org/officeDocument/2006/relationships/hyperlink" Target="http://cs.wikipedia.org/wiki/Soubor:Bienen_mit_Brut_2.jpg" TargetMode="External"/><Relationship Id="rId9" Type="http://schemas.openxmlformats.org/officeDocument/2006/relationships/hyperlink" Target="http://cs.wikipedia.org/wiki/Soubor:Apis_mellifera_bi.jpg" TargetMode="External"/><Relationship Id="rId14" Type="http://schemas.openxmlformats.org/officeDocument/2006/relationships/image" Target="../media/image17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420888"/>
            <a:ext cx="8229600" cy="4032448"/>
          </a:xfrm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</p:spPr>
        <p:txBody>
          <a:bodyPr anchor="t"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 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 </a:t>
            </a:r>
            <a:r>
              <a:rPr lang="cs-CZ" sz="1200" b="1" dirty="0" smtClean="0"/>
              <a:t>V/2 Inovace a zkvalitnění výuky v oblasti přírodních věd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 VY_52_INOVACE_PR.4R.1C.06 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  4.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  Člověk a jeho svět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  Přírodověda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   hmyz, včela medonosná, med, vosk, mateří kašička, královna,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dělnice, trubec, žihadlo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   Žáci se seznámí se zástupcem hmyzu- včelou medonosnou,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seznámí se se způsobem jejího života, o její užitečnosti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pro člověka.</a:t>
            </a:r>
            <a:br>
              <a:rPr lang="cs-CZ" sz="1200" dirty="0" smtClean="0"/>
            </a:br>
            <a:r>
              <a:rPr lang="cs-CZ" sz="1200" dirty="0" smtClean="0"/>
              <a:t>    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   Žáci mají základní znalosti o životě včely medonosné, umí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popsat její užitečnost pro člověka.</a:t>
            </a: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88640"/>
            <a:ext cx="2295525" cy="295275"/>
          </a:xfrm>
          <a:prstGeom prst="rect">
            <a:avLst/>
          </a:prstGeom>
          <a:noFill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638572"/>
            <a:ext cx="7056784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C000"/>
                </a:solidFill>
              </a:rPr>
              <a:t>VČELA  MEDONOSNÁ</a:t>
            </a:r>
            <a:endParaRPr lang="cs-CZ" sz="6000" b="1" dirty="0">
              <a:solidFill>
                <a:srgbClr val="FFC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412776"/>
            <a:ext cx="7025171" cy="4680520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5004048" cy="6858000"/>
          </a:xfrm>
        </p:spPr>
        <p:txBody>
          <a:bodyPr anchor="t">
            <a:noAutofit/>
          </a:bodyPr>
          <a:lstStyle/>
          <a:p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Včela je zástupcem hmyzu.</a:t>
            </a:r>
            <a:b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Vytváří společenstva, kterým se říká včelstva.</a:t>
            </a:r>
            <a:b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Včelstva se chovají </a:t>
            </a:r>
            <a:b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v úlech.</a:t>
            </a:r>
            <a:b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V každém úlu je jedno včelstvo.</a:t>
            </a:r>
            <a:b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V každém včelstvu je jedna matka – královna, mnoho dělnic a menší počet trubců.</a:t>
            </a:r>
            <a:endParaRPr lang="cs-CZ" sz="36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Berda\AppData\Local\Microsoft\Windows\Temporary Internet Files\Content.IE5\JL4NPEBK\MC9003589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789040"/>
            <a:ext cx="2548880" cy="2551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32656"/>
            <a:ext cx="1822680" cy="273630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332656"/>
            <a:ext cx="2087445" cy="156493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4552" y="2132856"/>
            <a:ext cx="2090057" cy="1392501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Včelí dělnice sbírají z květů sladkou šťávu – nektar, který přeměňují v med.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2496213"/>
            <a:ext cx="2643810" cy="4009220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2448272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Včelí dělnice sbírají z květů také pyl, který si ukládají  do košíčků na zadních nohách </a:t>
            </a:r>
            <a:b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a vytváří z něj léčivou mateří kašičku. </a:t>
            </a:r>
            <a:b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Zároveň přenáší pyl z květu na květ, a tím rostliny opylují.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1" name="Obrázek 10" descr="Apis_mellifera_bi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4" y="3101762"/>
            <a:ext cx="3385390" cy="267069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942412"/>
            <a:ext cx="3985866" cy="2989399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4365104"/>
            <a:ext cx="8229600" cy="223224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Včela vylučuje ze svého těla vosk, kterým v úlu staví plástve s komůrkami, do kterých ukládá med.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Berda\AppData\Local\Microsoft\Windows\Temporary Internet Files\Content.IE5\53U1TOIQ\MP90031687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216928"/>
            <a:ext cx="3657600" cy="2407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erda\AppData\Local\Microsoft\Windows\Temporary Internet Files\Content.IE5\IUTM6SLQ\MC90043801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21692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Žihadlo mají pouze včely dělnice </a:t>
            </a:r>
            <a:b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a královna.</a:t>
            </a:r>
            <a:endParaRPr lang="cs-CZ" sz="36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5517232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Jed, který vylučují při píchnutí žihadlem je používán v medicíně – je léčivý.</a:t>
            </a:r>
            <a:endParaRPr lang="cs-CZ" sz="36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268760"/>
            <a:ext cx="2688299" cy="20162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1196752"/>
            <a:ext cx="3168352" cy="23762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3356992"/>
            <a:ext cx="2880320" cy="2160240"/>
          </a:xfrm>
          <a:prstGeom prst="rect">
            <a:avLst/>
          </a:prstGeom>
        </p:spPr>
      </p:pic>
    </p:spTree>
  </p:cSld>
  <p:clrMapOvr>
    <a:masterClrMapping/>
  </p:clrMapOvr>
  <p:transition spd="slow">
    <p:wipe dir="r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22313" y="4941168"/>
            <a:ext cx="7772400" cy="82780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                                                 KONEC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722313" y="332657"/>
            <a:ext cx="7772400" cy="2520279"/>
          </a:xfrm>
        </p:spPr>
        <p:txBody>
          <a:bodyPr anchor="t">
            <a:normAutofit fontScale="77500" lnSpcReduction="20000"/>
          </a:bodyPr>
          <a:lstStyle/>
          <a:p>
            <a:r>
              <a:rPr lang="cs-CZ" sz="1400" b="1" dirty="0" smtClean="0">
                <a:solidFill>
                  <a:schemeClr val="tx1"/>
                </a:solidFill>
              </a:rPr>
              <a:t>Zdroje, obrázky, citace:</a:t>
            </a:r>
            <a:endParaRPr lang="cs-CZ" sz="1400" dirty="0" smtClean="0">
              <a:solidFill>
                <a:schemeClr val="tx1"/>
              </a:solidFill>
            </a:endParaRPr>
          </a:p>
          <a:p>
            <a:r>
              <a:rPr lang="cs-CZ" sz="1400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Použity obrázky sady MS Office.</a:t>
            </a:r>
          </a:p>
          <a:p>
            <a:r>
              <a:rPr lang="cs-CZ" sz="1400" b="1" dirty="0" smtClean="0">
                <a:solidFill>
                  <a:schemeClr val="tx1"/>
                </a:solidFill>
              </a:rPr>
              <a:t>Internetové zdroje:</a:t>
            </a:r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>
                <a:hlinkClick r:id="rId3"/>
              </a:rPr>
              <a:t>cs.wikipedia.org/wiki/Soubor:Bees_Collecting_Pollen_2004-08-14.jpg</a:t>
            </a:r>
            <a:endParaRPr lang="cs-CZ" sz="1400" dirty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>
                <a:hlinkClick r:id="rId4"/>
              </a:rPr>
              <a:t>cs.wikipedia.org/wiki/Soubor:Bienen_mit_Brut_2.jpg</a:t>
            </a:r>
            <a:endParaRPr lang="cs-CZ" sz="1400" dirty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>
                <a:hlinkClick r:id="rId5"/>
              </a:rPr>
              <a:t>cs.wikipedia.org/wiki/Soubor:Bienenwabe_mit_Eiern_und_Brut_5.jpg</a:t>
            </a:r>
            <a:endParaRPr lang="cs-CZ" sz="1400" dirty="0"/>
          </a:p>
          <a:p>
            <a:r>
              <a:rPr lang="cs-CZ" sz="1400" dirty="0">
                <a:hlinkClick r:id="rId6"/>
              </a:rPr>
              <a:t>http://cs.wikipedia.org/wiki/Soubor:Drohnenpuppen_79d.jpg</a:t>
            </a:r>
            <a:endParaRPr lang="cs-CZ" sz="1400" dirty="0"/>
          </a:p>
          <a:p>
            <a:r>
              <a:rPr lang="cs-CZ" sz="1400" dirty="0">
                <a:hlinkClick r:id="rId7"/>
              </a:rPr>
              <a:t>http://cs.wikipedia.org/wiki/Soubor:A_swarm_of_Apis_mellifera_-_</a:t>
            </a:r>
            <a:r>
              <a:rPr lang="cs-CZ" sz="1400" dirty="0">
                <a:hlinkClick r:id="rId7"/>
              </a:rPr>
              <a:t>20051109.jpg</a:t>
            </a:r>
            <a:endParaRPr lang="cs-CZ" sz="1400" dirty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>
                <a:hlinkClick r:id="rId8"/>
              </a:rPr>
              <a:t>cs.wikipedia.org/wiki/Soubor:Bee1web.jpg</a:t>
            </a:r>
            <a:endParaRPr lang="cs-CZ" sz="1400" dirty="0"/>
          </a:p>
          <a:p>
            <a:r>
              <a:rPr lang="cs-CZ" sz="1400" dirty="0">
                <a:hlinkClick r:id="rId9"/>
              </a:rPr>
              <a:t>http://</a:t>
            </a:r>
            <a:r>
              <a:rPr lang="cs-CZ" sz="1400" dirty="0">
                <a:hlinkClick r:id="rId9"/>
              </a:rPr>
              <a:t>cs.wikipedia.org/wiki/Soubor:Apis_mellifera_bi.jpg</a:t>
            </a:r>
            <a:endParaRPr lang="cs-CZ" sz="1400" dirty="0"/>
          </a:p>
          <a:p>
            <a:r>
              <a:rPr lang="cs-CZ" sz="1400" dirty="0">
                <a:hlinkClick r:id="rId10"/>
              </a:rPr>
              <a:t>http://cs.wikipedia.org/wiki/Soubor:Honey_Bee_by_Libor_Zelisko_10thJuly2010.JPG</a:t>
            </a:r>
            <a:endParaRPr lang="cs-CZ" sz="1400" dirty="0"/>
          </a:p>
          <a:p>
            <a:r>
              <a:rPr lang="cs-CZ" sz="1400" dirty="0"/>
              <a:t> </a:t>
            </a:r>
            <a:r>
              <a:rPr lang="cs-CZ" sz="1400" dirty="0">
                <a:hlinkClick r:id="rId11"/>
              </a:rPr>
              <a:t>http://</a:t>
            </a:r>
            <a:r>
              <a:rPr lang="cs-CZ" sz="1400" dirty="0">
                <a:hlinkClick r:id="rId11"/>
              </a:rPr>
              <a:t>cs.wikipedia.org/wiki/Soubor:Apis_mellifera_scutellata_1355021.jpg</a:t>
            </a:r>
            <a:endParaRPr lang="cs-CZ" sz="1400" dirty="0"/>
          </a:p>
          <a:p>
            <a:r>
              <a:rPr lang="cs-CZ" sz="1400" dirty="0">
                <a:hlinkClick r:id="rId12"/>
              </a:rPr>
              <a:t>http://cs.wikipedia.org/wiki/Soubor:Runny_hunny.jpg</a:t>
            </a:r>
            <a:endParaRPr lang="cs-CZ" sz="1400" dirty="0"/>
          </a:p>
          <a:p>
            <a:endParaRPr lang="cs-CZ" sz="1400" u="sng" dirty="0" smtClean="0"/>
          </a:p>
          <a:p>
            <a:endParaRPr lang="cs-CZ" sz="1400" dirty="0" smtClean="0">
              <a:solidFill>
                <a:schemeClr val="tx1"/>
              </a:solidFill>
            </a:endParaRPr>
          </a:p>
          <a:p>
            <a:endParaRPr lang="cs-CZ" sz="1400" u="sng" dirty="0" smtClean="0"/>
          </a:p>
          <a:p>
            <a:endParaRPr lang="cs-CZ" sz="1400" u="sng" dirty="0" smtClean="0"/>
          </a:p>
          <a:p>
            <a:endParaRPr lang="cs-CZ" sz="1400" u="sng" dirty="0" smtClean="0"/>
          </a:p>
          <a:p>
            <a:endParaRPr lang="cs-CZ" sz="1400" u="sng" dirty="0" smtClean="0"/>
          </a:p>
          <a:p>
            <a:endParaRPr lang="cs-CZ" sz="1400" dirty="0" smtClean="0"/>
          </a:p>
          <a:p>
            <a:endParaRPr lang="cs-CZ" sz="1400" dirty="0" smtClean="0">
              <a:solidFill>
                <a:schemeClr val="tx1"/>
              </a:solidFill>
            </a:endParaRPr>
          </a:p>
          <a:p>
            <a:endParaRPr lang="cs-CZ" sz="14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Berda\AppData\Local\Microsoft\Windows\Temporary Internet Files\Content.IE5\53U1TOIQ\MC90033409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068960"/>
            <a:ext cx="2586637" cy="2554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Berda\AppData\Local\Microsoft\Windows\Temporary Internet Files\Content.IE5\EQ9EYTVD\MC900088492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692696"/>
            <a:ext cx="3003547" cy="2551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 dir="r"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Y_12_INOVACE_NS.1R.1C.02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VY_12_INOVACE_NS.1R.1C.02</Template>
  <TotalTime>184</TotalTime>
  <Words>146</Words>
  <Application>Microsoft Office PowerPoint</Application>
  <PresentationFormat>Předvádění na obrazovce (4:3)</PresentationFormat>
  <Paragraphs>30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VY_12_INOVACE_NS.1R.1C.02</vt:lpstr>
      <vt:lpstr>                                                                                  EU PENÍZE ŠKOLÁM                                               Zlepšení podmínek pro vzdělávání na základních školách                                               Operačního programu Vzdělání pro konkurenceschopnost   Číslo a název klíčové aktivity:                                                                    V/2 Inovace a zkvalitnění výuky v oblasti přírodních věd Číslo DUM:                                                                                              VY_52_INOVACE_PR.4R.1C.06  Jméno autora:                                            Mgr. Daniela Ševčíková Datum (období) vytvoření DUM:                                                              duben až  květen  2013 Ročník:                                             4. Vzdělávací oblast:                                           Člověk a jeho svět   Vzdělávací obor:                                           Přírodověda Klíčová slova:                                                                                                hmyz, včela medonosná, med, vosk, mateří kašička, královna,                                                                                                                         dělnice, trubec, žihadlo Anotace:                                                                                                        Žáci se seznámí se zástupcem hmyzu- včelou medonosnou,                                                                                                                          seznámí se se způsobem jejího života, o její užitečnosti                                                                                                                          pro člověka.                                      Druh učebního materiálu:                                                                          Prezentace PowerPoint Očekávaný výstup:                                                                                       Žáci mají základní znalosti o životě včely medonosné, umí                                                                                                                          popsat její užitečnost pro člověka.</vt:lpstr>
      <vt:lpstr>VČELA  MEDONOSNÁ</vt:lpstr>
      <vt:lpstr>Včela je zástupcem hmyzu. Vytváří společenstva, kterým se říká včelstva. Včelstva se chovají  v úlech. V každém úlu je jedno včelstvo. V každém včelstvu je jedna matka – královna, mnoho dělnic a menší počet trubců.</vt:lpstr>
      <vt:lpstr>Včelí dělnice sbírají z květů sladkou šťávu – nektar, který přeměňují v med.</vt:lpstr>
      <vt:lpstr>Včelí dělnice sbírají z květů také pyl, který si ukládají  do košíčků na zadních nohách  a vytváří z něj léčivou mateří kašičku.  Zároveň přenáší pyl z květu na květ, a tím rostliny opylují.</vt:lpstr>
      <vt:lpstr>Včela vylučuje ze svého těla vosk, kterým v úlu staví plástve s komůrkami, do kterých ukládá med.</vt:lpstr>
      <vt:lpstr>Žihadlo mají pouze včely dělnice  a královna.</vt:lpstr>
      <vt:lpstr>                                                            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 PENÍZE ŠKOLÁM                                               Zlepšení podmínek pro vzdělávání na základních školách                                               Operačního programu Vzdělání pro konkurenceschopnost   Číslo a název klíčové aktivity:                                                                    III/2 Inovace a zkvalitnění výuky prostřednictvím ICT Číslo DUM:                                                                                              VY_32_INOVACE_NS.1R.1C.01 Jméno autora:                                            Mgr. Daniela Ševčíková Datum (období) vytvoření DUM:                                                              duben až  květen  2013 Ročník:                                             1. Vzdělávací oblast:                                           Člověk a jeho svět   Vzdělávací obor:                                           Náš svět Klíčová slova:                                                                                                hlava, oko, ucho, nos, ústa, čelo, brada, tváře Anotace:                                                                                                        Žáci rozeznávají  jednotlivé části hlavy, poznávají lidské smysly.                                      Druh učebního materiálu:                                                                          Prezentace PowerPoint Očekávaný výstup:                                                                                       Žáci umí rozeznat  části hlavy, znají lidské smysly a smyslové                                                                                                                          orgány.</dc:title>
  <dc:creator>Jirka</dc:creator>
  <cp:lastModifiedBy>Bernard Neuwirth</cp:lastModifiedBy>
  <cp:revision>44</cp:revision>
  <dcterms:created xsi:type="dcterms:W3CDTF">2013-09-21T00:11:44Z</dcterms:created>
  <dcterms:modified xsi:type="dcterms:W3CDTF">2013-11-18T18:54:52Z</dcterms:modified>
</cp:coreProperties>
</file>