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94" r:id="rId2"/>
    <p:sldId id="295" r:id="rId3"/>
    <p:sldId id="256" r:id="rId4"/>
    <p:sldId id="262" r:id="rId5"/>
    <p:sldId id="307" r:id="rId6"/>
    <p:sldId id="309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18" r:id="rId16"/>
    <p:sldId id="320" r:id="rId17"/>
    <p:sldId id="319" r:id="rId18"/>
    <p:sldId id="308" r:id="rId19"/>
    <p:sldId id="299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5" autoAdjust="0"/>
    <p:restoredTop sz="94654" autoAdjust="0"/>
  </p:normalViewPr>
  <p:slideViewPr>
    <p:cSldViewPr>
      <p:cViewPr varScale="1">
        <p:scale>
          <a:sx n="100" d="100"/>
          <a:sy n="100" d="100"/>
        </p:scale>
        <p:origin x="-24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418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388CA5-3349-43E2-B789-FF747069CFCE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63D8B1-DF73-4E1D-AABB-D1CB2A8EC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D61ED-FFCA-4406-95D8-31944FB27DE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588C3-4117-4325-8DE6-ADE518DB0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85AE4-91C8-45E0-9FF4-0603B4D0DDCF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CB02E-54C6-493E-AC1C-009F34BEA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8F890-C53D-430C-9A35-53B4D0380034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4A93F-007C-4251-A4E1-DE4E0D528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52259-2B01-43E7-BC89-0DDBC5848B48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A3C9B-5412-4224-9FBF-FF923727E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D36D9-AD5E-4FA4-ACD9-91B24F786025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90ACA-7A55-4CC4-8183-CDCB555B61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829C6-46A6-43C9-8647-23372D6F5B3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418E4-F80C-4C39-914A-2800F0C0D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D045B-EDEA-4B66-95C7-0F941E3775B0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F055F-D4FC-42EC-8A22-00246BE86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9BA3F-C017-411C-BBFB-E6B879AAEEC2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64B4A-7C4E-41CD-BFB6-3BFC18FD4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39100-92E0-4322-85E4-1F5638B6062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FA683-E961-4DE8-91F9-51D405DF0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3D3AD-E9A0-4FDE-B3B5-273F927571D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B2132-BDAB-4838-ADFF-DB01E268A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FE395-AF7F-42A8-B6FA-DC5CC990A81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BAF0E-8CA7-478E-9B8C-07C26423C5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6B1264-7234-4BDE-A96B-6B2784EBB2C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CF97F6C-D0ED-4FA3-8454-A275401ED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VY_52_INOVACE_22_NEBEZPEČNOST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smtClean="0"/>
                        <a:t>LÁTEK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NEBEZPEČNOST LÁTEK</a:t>
                      </a:r>
                      <a:endParaRPr lang="cs-CZ" sz="20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</a:t>
            </a:r>
            <a:r>
              <a:rPr lang="cs-CZ" sz="2400" dirty="0" smtClean="0">
                <a:solidFill>
                  <a:srgbClr val="000000"/>
                </a:solidFill>
              </a:rPr>
              <a:t>Obsahem je prezentace pro podporu výkladu učiva na dané </a:t>
            </a:r>
            <a:r>
              <a:rPr lang="cs-CZ" sz="2400" dirty="0" smtClean="0">
                <a:solidFill>
                  <a:srgbClr val="000000"/>
                </a:solidFill>
              </a:rPr>
              <a:t>téma, </a:t>
            </a:r>
            <a:r>
              <a:rPr lang="cs-CZ" sz="2400" dirty="0" smtClean="0">
                <a:solidFill>
                  <a:srgbClr val="000000"/>
                </a:solidFill>
              </a:rPr>
              <a:t>doplněné řadou zajímavých experimentů, které je nutno provádět pod dohledem vyučujícího.</a:t>
            </a:r>
            <a:r>
              <a:rPr lang="cs-CZ" sz="2400" dirty="0" smtClean="0">
                <a:solidFill>
                  <a:srgbClr val="000000"/>
                </a:solidFill>
              </a:rPr>
              <a:t>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Na začátku je uveden souhrn opakování látky předchozí a na konci souhrn látky probrané .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Text je určen pro žáky 8.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1268760"/>
            <a:ext cx="5544616" cy="122413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/>
              <a:t>Nebezpečnost látek</a:t>
            </a:r>
          </a:p>
        </p:txBody>
      </p:sp>
      <p:pic>
        <p:nvPicPr>
          <p:cNvPr id="37895" name="Picture 7" descr="symbol pro látky výbušné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4149080"/>
            <a:ext cx="1152128" cy="1152128"/>
          </a:xfrm>
          <a:prstGeom prst="rect">
            <a:avLst/>
          </a:prstGeom>
          <a:noFill/>
        </p:spPr>
      </p:pic>
      <p:pic>
        <p:nvPicPr>
          <p:cNvPr id="37897" name="Picture 9" descr="symbol pro látky oxidujíc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4149080"/>
            <a:ext cx="1152128" cy="1152128"/>
          </a:xfrm>
          <a:prstGeom prst="rect">
            <a:avLst/>
          </a:prstGeom>
          <a:noFill/>
        </p:spPr>
      </p:pic>
      <p:pic>
        <p:nvPicPr>
          <p:cNvPr id="37899" name="Picture 11" descr="symbol pro látky vysoce toxické a toxické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149080"/>
            <a:ext cx="1152128" cy="1152128"/>
          </a:xfrm>
          <a:prstGeom prst="rect">
            <a:avLst/>
          </a:prstGeom>
          <a:noFill/>
        </p:spPr>
      </p:pic>
      <p:pic>
        <p:nvPicPr>
          <p:cNvPr id="37901" name="Picture 13" descr="symbol pro látky extrémně hořlavé a vysoce hořlavé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4149080"/>
            <a:ext cx="1152128" cy="1152128"/>
          </a:xfrm>
          <a:prstGeom prst="rect">
            <a:avLst/>
          </a:prstGeom>
          <a:noFill/>
        </p:spPr>
      </p:pic>
      <p:pic>
        <p:nvPicPr>
          <p:cNvPr id="37903" name="Picture 15" descr="symbol pro látky žíravé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149080"/>
            <a:ext cx="1152128" cy="1152128"/>
          </a:xfrm>
          <a:prstGeom prst="rect">
            <a:avLst/>
          </a:prstGeom>
          <a:noFill/>
        </p:spPr>
      </p:pic>
      <p:pic>
        <p:nvPicPr>
          <p:cNvPr id="37905" name="Picture 17" descr="symbol pro látky nebezpečné pro životní prostředí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4149080"/>
            <a:ext cx="1152128" cy="1152128"/>
          </a:xfrm>
          <a:prstGeom prst="rect">
            <a:avLst/>
          </a:prstGeom>
          <a:noFill/>
        </p:spPr>
      </p:pic>
      <p:pic>
        <p:nvPicPr>
          <p:cNvPr id="37907" name="Picture 19" descr="symbol pro látky dráždivé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84368" y="4149080"/>
            <a:ext cx="1152128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83568" y="476673"/>
            <a:ext cx="7772400" cy="10801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800" b="1" dirty="0" smtClean="0"/>
              <a:t>Opakování vlastnosti látek</a:t>
            </a:r>
            <a:endParaRPr lang="cs-CZ" sz="3800" b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3568" y="1988840"/>
            <a:ext cx="7772400" cy="460819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numCol="1" anchor="ctr">
            <a:normAutofit lnSpcReduction="10000"/>
          </a:bodyPr>
          <a:lstStyle/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 chemické látky se vyskytují v </a:t>
            </a:r>
            <a:r>
              <a:rPr lang="cs-CZ" sz="2400" b="1" dirty="0" smtClean="0"/>
              <a:t>pevném, kapalném </a:t>
            </a:r>
            <a:r>
              <a:rPr lang="cs-CZ" sz="2400" dirty="0" smtClean="0"/>
              <a:t>a </a:t>
            </a:r>
            <a:r>
              <a:rPr lang="cs-CZ" sz="2400" b="1" dirty="0" smtClean="0"/>
              <a:t>plynném</a:t>
            </a:r>
          </a:p>
          <a:p>
            <a:pPr eaLnBrk="1" hangingPunct="1"/>
            <a:r>
              <a:rPr lang="cs-CZ" sz="2400" b="1" dirty="0" smtClean="0"/>
              <a:t>   skupenství</a:t>
            </a:r>
          </a:p>
          <a:p>
            <a:pPr eaLnBrk="1" hangingPunct="1">
              <a:buFontTx/>
              <a:buChar char="-"/>
            </a:pPr>
            <a:endParaRPr lang="cs-CZ" sz="2400" b="1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 některé pevné látky se </a:t>
            </a:r>
            <a:r>
              <a:rPr lang="cs-CZ" sz="2400" b="1" dirty="0" smtClean="0"/>
              <a:t>rozpouštějí</a:t>
            </a:r>
            <a:r>
              <a:rPr lang="cs-CZ" sz="2400" dirty="0" smtClean="0"/>
              <a:t> v kapalinách a tvoří </a:t>
            </a:r>
          </a:p>
          <a:p>
            <a:pPr eaLnBrk="1" hangingPunct="1"/>
            <a:r>
              <a:rPr lang="cs-CZ" sz="2400" b="1" dirty="0" smtClean="0"/>
              <a:t>   roztoky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 důležitou vlastností </a:t>
            </a:r>
            <a:r>
              <a:rPr lang="cs-CZ" sz="2400" dirty="0" err="1" smtClean="0"/>
              <a:t>chem</a:t>
            </a:r>
            <a:r>
              <a:rPr lang="cs-CZ" sz="2400" dirty="0" smtClean="0"/>
              <a:t>. látek je hustota, teplota tání a </a:t>
            </a:r>
          </a:p>
          <a:p>
            <a:pPr eaLnBrk="1" hangingPunct="1"/>
            <a:r>
              <a:rPr lang="cs-CZ" sz="2400" dirty="0" smtClean="0"/>
              <a:t>   varu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 některé látky jsou </a:t>
            </a:r>
            <a:r>
              <a:rPr lang="cs-CZ" sz="2400" b="1" dirty="0" smtClean="0"/>
              <a:t>vodiče či izolanty elektrického proudu</a:t>
            </a:r>
          </a:p>
          <a:p>
            <a:pPr eaLnBrk="1" hangingPunct="1">
              <a:buNone/>
            </a:pPr>
            <a:endParaRPr lang="cs-CZ" sz="2400" b="1" dirty="0" smtClean="0"/>
          </a:p>
          <a:p>
            <a:pPr eaLnBrk="1" hangingPunct="1">
              <a:buNone/>
            </a:pPr>
            <a:endParaRPr lang="cs-CZ" sz="2400" dirty="0" smtClean="0"/>
          </a:p>
          <a:p>
            <a:pPr algn="ctr" eaLnBrk="1" hangingPunct="1">
              <a:buFontTx/>
              <a:buNone/>
            </a:pPr>
            <a:endParaRPr lang="cs-CZ" sz="2400" dirty="0" smtClean="0">
              <a:solidFill>
                <a:srgbClr val="CC0000"/>
              </a:solidFill>
            </a:endParaRPr>
          </a:p>
          <a:p>
            <a:pPr algn="ctr" eaLnBrk="1" hangingPunct="1">
              <a:buFontTx/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r>
              <a:rPr lang="cs-CZ" sz="2400" dirty="0" smtClean="0"/>
              <a:t>nebezpečnost chemických látek posuzujeme dle jejich nebezpečných vlastností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nebezpečnost je uvedena na obalu chemikálie </a:t>
            </a:r>
            <a:r>
              <a:rPr lang="cs-CZ" sz="2400" b="1" dirty="0" smtClean="0"/>
              <a:t>výstražným symbolem 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algn="ctr" eaLnBrk="1" hangingPunct="1">
              <a:buNone/>
            </a:pPr>
            <a:r>
              <a:rPr lang="cs-CZ" sz="2400" dirty="0" smtClean="0"/>
              <a:t>Zkuste popsat, které nebezpečné vlastnosti </a:t>
            </a:r>
          </a:p>
          <a:p>
            <a:pPr algn="ctr" eaLnBrk="1" hangingPunct="1">
              <a:buNone/>
            </a:pPr>
            <a:r>
              <a:rPr lang="cs-CZ" sz="2400" dirty="0" smtClean="0"/>
              <a:t>mohou chemické látky mít? </a:t>
            </a:r>
          </a:p>
          <a:p>
            <a:pPr algn="ctr" eaLnBrk="1" hangingPunct="1">
              <a:buNone/>
            </a:pPr>
            <a:endParaRPr lang="cs-CZ" sz="2400" dirty="0" smtClean="0"/>
          </a:p>
          <a:p>
            <a:pPr algn="ctr" eaLnBrk="1" hangingPunct="1">
              <a:buNone/>
            </a:pPr>
            <a:r>
              <a:rPr lang="cs-CZ" sz="2400" dirty="0" smtClean="0"/>
              <a:t>Setkali jste se někde s označením těchto vlastností?</a:t>
            </a:r>
          </a:p>
          <a:p>
            <a:pPr algn="ctr" eaLnBrk="1" hangingPunct="1">
              <a:buFontTx/>
              <a:buNone/>
            </a:pPr>
            <a:endParaRPr lang="cs-CZ" sz="2400" b="1" dirty="0" smtClean="0">
              <a:solidFill>
                <a:srgbClr val="C00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Nebezpečnost látek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None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 </a:t>
            </a:r>
            <a:r>
              <a:rPr lang="cs-CZ" sz="2400" dirty="0" smtClean="0">
                <a:solidFill>
                  <a:schemeClr val="tx1"/>
                </a:solidFill>
              </a:rPr>
              <a:t>- </a:t>
            </a:r>
            <a:r>
              <a:rPr lang="cs-CZ" sz="2400" b="1" u="sng" dirty="0" smtClean="0">
                <a:solidFill>
                  <a:schemeClr val="tx1"/>
                </a:solidFill>
              </a:rPr>
              <a:t>látky výbušné (E) </a:t>
            </a:r>
            <a:r>
              <a:rPr lang="cs-CZ" sz="2400" dirty="0" smtClean="0">
                <a:solidFill>
                  <a:schemeClr val="tx1"/>
                </a:solidFill>
              </a:rPr>
              <a:t>– při reakci uvolňují množství plynů,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mají ničivé účinky (patří sem TNT, dynamit..) 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- </a:t>
            </a:r>
            <a:r>
              <a:rPr lang="cs-CZ" sz="2400" b="1" u="sng" dirty="0" smtClean="0">
                <a:solidFill>
                  <a:schemeClr val="tx1"/>
                </a:solidFill>
              </a:rPr>
              <a:t>látky oxidující (O)</a:t>
            </a:r>
            <a:r>
              <a:rPr lang="cs-CZ" sz="2400" dirty="0" smtClean="0">
                <a:solidFill>
                  <a:schemeClr val="tx1"/>
                </a:solidFill>
              </a:rPr>
              <a:t>– ve styku s jinou látkou (hlavně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 hořlavou), vyvolají její prudké hoření (i pod vodou)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 př. manganistan draselný, chlorečnan draselný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Nebezpečnost látek - označení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6" name="Picture 7" descr="symbol pro látky výbušné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88840"/>
            <a:ext cx="1152128" cy="1152128"/>
          </a:xfrm>
          <a:prstGeom prst="rect">
            <a:avLst/>
          </a:prstGeom>
          <a:noFill/>
        </p:spPr>
      </p:pic>
      <p:pic>
        <p:nvPicPr>
          <p:cNvPr id="8" name="Picture 9" descr="symbol pro látky oxidujíc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933056"/>
            <a:ext cx="1152128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None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 </a:t>
            </a:r>
            <a:r>
              <a:rPr lang="cs-CZ" sz="2400" dirty="0" smtClean="0">
                <a:solidFill>
                  <a:schemeClr val="tx1"/>
                </a:solidFill>
              </a:rPr>
              <a:t>- </a:t>
            </a:r>
            <a:r>
              <a:rPr lang="cs-CZ" sz="2400" b="1" u="sng" dirty="0" smtClean="0">
                <a:solidFill>
                  <a:schemeClr val="tx1"/>
                </a:solidFill>
              </a:rPr>
              <a:t>látky extrémně hořlavé (F+)</a:t>
            </a:r>
            <a:r>
              <a:rPr lang="cs-CZ" sz="2400" b="1" i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patří sem většinou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plyny nebo kapaliny s nízkou teplotou varu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př. zemní plyn, propan-butan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- </a:t>
            </a:r>
            <a:r>
              <a:rPr lang="cs-CZ" sz="2400" b="1" u="sng" dirty="0" smtClean="0">
                <a:solidFill>
                  <a:schemeClr val="tx1"/>
                </a:solidFill>
              </a:rPr>
              <a:t>látky vysoce hořlavé (F)</a:t>
            </a:r>
            <a:r>
              <a:rPr lang="cs-CZ" sz="2400" b="1" i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patří sem pevné i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 kapalné látky, které se mohou snadno vznítit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 př. Benzin, </a:t>
            </a:r>
            <a:r>
              <a:rPr lang="cs-CZ" sz="2400" dirty="0" err="1" smtClean="0">
                <a:solidFill>
                  <a:schemeClr val="tx1"/>
                </a:solidFill>
              </a:rPr>
              <a:t>ethanol</a:t>
            </a:r>
            <a:r>
              <a:rPr lang="cs-CZ" sz="2400" dirty="0" smtClean="0">
                <a:solidFill>
                  <a:schemeClr val="tx1"/>
                </a:solidFill>
              </a:rPr>
              <a:t> (líh)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Nebezpečnost látek - označení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9" name="Picture 13" descr="symbol pro látky extrémně hořlavé a vysoce hořlavé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996952"/>
            <a:ext cx="1152128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None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</a:t>
            </a: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</a:t>
            </a:r>
            <a:r>
              <a:rPr lang="cs-CZ" sz="2400" dirty="0" smtClean="0">
                <a:solidFill>
                  <a:schemeClr val="tx1"/>
                </a:solidFill>
              </a:rPr>
              <a:t>- </a:t>
            </a:r>
            <a:r>
              <a:rPr lang="cs-CZ" sz="2400" b="1" u="sng" dirty="0" smtClean="0">
                <a:solidFill>
                  <a:schemeClr val="tx1"/>
                </a:solidFill>
              </a:rPr>
              <a:t>látky toxické (T) a látky vysoce toxické (T+)</a:t>
            </a:r>
            <a:r>
              <a:rPr lang="cs-CZ" sz="2400" b="1" i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česky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jedovaté, jsou to látky, které v malých či velmi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malých dávkách způsobují smrt.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Např. smrtelná dávka nikotinu je cca 60mg. 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Nebezpečnost látek - označení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6" name="Picture 11" descr="symbol pro látky vysoce toxické a toxické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780928"/>
            <a:ext cx="1152128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eaLnBrk="1" hangingPunct="1">
              <a:buFontTx/>
              <a:buNone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</a:t>
            </a:r>
            <a:r>
              <a:rPr lang="cs-CZ" sz="2400" dirty="0" smtClean="0">
                <a:solidFill>
                  <a:schemeClr val="tx1"/>
                </a:solidFill>
              </a:rPr>
              <a:t>- </a:t>
            </a:r>
            <a:r>
              <a:rPr lang="cs-CZ" sz="2400" b="1" u="sng" dirty="0" smtClean="0">
                <a:solidFill>
                  <a:schemeClr val="tx1"/>
                </a:solidFill>
              </a:rPr>
              <a:t>látky zdraví škodlivé (X</a:t>
            </a:r>
            <a:r>
              <a:rPr lang="cs-CZ" sz="2400" b="1" u="sng" baseline="-25000" dirty="0" smtClean="0">
                <a:solidFill>
                  <a:schemeClr val="tx1"/>
                </a:solidFill>
              </a:rPr>
              <a:t>n</a:t>
            </a:r>
            <a:r>
              <a:rPr lang="cs-CZ" sz="2400" b="1" u="sng" dirty="0" smtClean="0">
                <a:solidFill>
                  <a:schemeClr val="tx1"/>
                </a:solidFill>
              </a:rPr>
              <a:t>)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mají podobné účinky jako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látky toxické, ale účinky se projevují až při větších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dávkách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- </a:t>
            </a:r>
            <a:r>
              <a:rPr lang="cs-CZ" sz="2400" b="1" u="sng" dirty="0" smtClean="0">
                <a:solidFill>
                  <a:schemeClr val="tx1"/>
                </a:solidFill>
              </a:rPr>
              <a:t>látky dráždivé (</a:t>
            </a:r>
            <a:r>
              <a:rPr lang="cs-CZ" sz="2400" b="1" u="sng" dirty="0" err="1" smtClean="0">
                <a:solidFill>
                  <a:schemeClr val="tx1"/>
                </a:solidFill>
              </a:rPr>
              <a:t>X</a:t>
            </a:r>
            <a:r>
              <a:rPr lang="cs-CZ" sz="2400" b="1" u="sng" baseline="-25000" dirty="0" err="1" smtClean="0">
                <a:solidFill>
                  <a:schemeClr val="tx1"/>
                </a:solidFill>
              </a:rPr>
              <a:t>i</a:t>
            </a:r>
            <a:r>
              <a:rPr lang="cs-CZ" sz="2400" b="1" u="sng" dirty="0" smtClean="0">
                <a:solidFill>
                  <a:schemeClr val="tx1"/>
                </a:solidFill>
              </a:rPr>
              <a:t>)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mohou při styku s pokožkou či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sliznicemi vyvolat záněty. Nemají žíravé účinky. Při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práci s nimi je třeba používat ochranné pomůcky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(mohou vyvolat alergie).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př. </a:t>
            </a:r>
            <a:r>
              <a:rPr lang="cs-CZ" sz="2400" dirty="0" err="1" smtClean="0">
                <a:solidFill>
                  <a:schemeClr val="tx1"/>
                </a:solidFill>
              </a:rPr>
              <a:t>Savo</a:t>
            </a:r>
            <a:r>
              <a:rPr lang="cs-CZ" sz="2400" dirty="0" smtClean="0">
                <a:solidFill>
                  <a:schemeClr val="tx1"/>
                </a:solidFill>
              </a:rPr>
              <a:t>, prací prášky, tablety do myček…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Nebezpečnost látek - označení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7" name="Picture 19" descr="symbol pro látky dráždivé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348880"/>
            <a:ext cx="1152128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None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</a:t>
            </a: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 </a:t>
            </a:r>
            <a:r>
              <a:rPr lang="cs-CZ" sz="2400" dirty="0" smtClean="0">
                <a:solidFill>
                  <a:schemeClr val="tx1"/>
                </a:solidFill>
              </a:rPr>
              <a:t>- </a:t>
            </a:r>
            <a:r>
              <a:rPr lang="cs-CZ" sz="2400" b="1" u="sng" dirty="0" smtClean="0">
                <a:solidFill>
                  <a:schemeClr val="tx1"/>
                </a:solidFill>
              </a:rPr>
              <a:t>látky žíravé (C)</a:t>
            </a:r>
            <a:r>
              <a:rPr lang="cs-CZ" sz="2400" dirty="0" smtClean="0">
                <a:solidFill>
                  <a:schemeClr val="tx1"/>
                </a:solidFill>
              </a:rPr>
              <a:t>– mohou ničit živé tkáně, pokud s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nimi přijdou do styku. Účinek na pokožku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označujeme jako </a:t>
            </a:r>
            <a:r>
              <a:rPr lang="cs-CZ" sz="2400" b="1" dirty="0" smtClean="0">
                <a:solidFill>
                  <a:schemeClr val="tx1"/>
                </a:solidFill>
              </a:rPr>
              <a:t>poleptání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př. hydroxidy (zásady), kyseliny (</a:t>
            </a:r>
            <a:r>
              <a:rPr lang="cs-CZ" sz="2400" dirty="0" err="1" smtClean="0">
                <a:solidFill>
                  <a:schemeClr val="tx1"/>
                </a:solidFill>
              </a:rPr>
              <a:t>kys</a:t>
            </a:r>
            <a:r>
              <a:rPr lang="cs-CZ" sz="2400" dirty="0" smtClean="0">
                <a:solidFill>
                  <a:schemeClr val="tx1"/>
                </a:solidFill>
              </a:rPr>
              <a:t>. sírová, </a:t>
            </a:r>
            <a:r>
              <a:rPr lang="cs-CZ" sz="2400" dirty="0" err="1" smtClean="0">
                <a:solidFill>
                  <a:schemeClr val="tx1"/>
                </a:solidFill>
              </a:rPr>
              <a:t>HCl</a:t>
            </a:r>
            <a:r>
              <a:rPr lang="cs-CZ" sz="2400" dirty="0" smtClean="0">
                <a:solidFill>
                  <a:schemeClr val="tx1"/>
                </a:solidFill>
              </a:rPr>
              <a:t>…)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     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Nebezpečnost látek - označení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8" name="Picture 15" descr="symbol pro látky žíravé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780928"/>
            <a:ext cx="1152128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None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</a:t>
            </a: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 </a:t>
            </a:r>
            <a:r>
              <a:rPr lang="cs-CZ" sz="2400" dirty="0" smtClean="0">
                <a:solidFill>
                  <a:schemeClr val="tx1"/>
                </a:solidFill>
              </a:rPr>
              <a:t>- </a:t>
            </a:r>
            <a:r>
              <a:rPr lang="cs-CZ" sz="2400" b="1" u="sng" dirty="0" smtClean="0">
                <a:solidFill>
                  <a:schemeClr val="tx1"/>
                </a:solidFill>
              </a:rPr>
              <a:t>látky nebezpečné pro životní prostředí </a:t>
            </a:r>
            <a:r>
              <a:rPr lang="cs-CZ" sz="2400" dirty="0" smtClean="0">
                <a:solidFill>
                  <a:schemeClr val="tx1"/>
                </a:solidFill>
              </a:rPr>
              <a:t>– ohrožují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složky životního prostředí (vodu, půdu, organismy).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př. Přípravky na hubení hmyzu, proti plísním, rtuť,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ropa atp.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 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Nebezpečnost látek - označení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7" name="Picture 17" descr="symbol pro látky nebezpečné pro životní prostře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708920"/>
            <a:ext cx="1152128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b="1" u="sng" dirty="0" smtClean="0"/>
              <a:t>Cíl:</a:t>
            </a:r>
            <a:r>
              <a:rPr lang="cs-CZ" sz="2400" dirty="0" smtClean="0"/>
              <a:t> ověření látky žíravé</a:t>
            </a:r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r>
              <a:rPr lang="cs-CZ" sz="2400" b="1" u="sng" dirty="0" smtClean="0"/>
              <a:t>Postup</a:t>
            </a:r>
            <a:r>
              <a:rPr lang="cs-CZ" sz="2400" dirty="0" smtClean="0"/>
              <a:t>: 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 do zkumavky nalijeme 5ml vaječného bílku, poté přidáme asi 2 ml </a:t>
            </a:r>
            <a:r>
              <a:rPr lang="cs-CZ" sz="2400" dirty="0" err="1" smtClean="0"/>
              <a:t>koncentr</a:t>
            </a:r>
            <a:r>
              <a:rPr lang="cs-CZ" sz="2400" dirty="0" smtClean="0"/>
              <a:t>. </a:t>
            </a:r>
            <a:r>
              <a:rPr lang="cs-CZ" sz="2400" dirty="0" err="1" smtClean="0"/>
              <a:t>kys</a:t>
            </a:r>
            <a:r>
              <a:rPr lang="cs-CZ" sz="2400" dirty="0" smtClean="0"/>
              <a:t>. sírové</a:t>
            </a:r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algn="ctr" eaLnBrk="1" hangingPunct="1">
              <a:buFontTx/>
              <a:buNone/>
            </a:pPr>
            <a:r>
              <a:rPr lang="cs-CZ" sz="2400" b="1" dirty="0" smtClean="0">
                <a:solidFill>
                  <a:srgbClr val="CC0000"/>
                </a:solidFill>
              </a:rPr>
              <a:t>Co se stane stalo?</a:t>
            </a:r>
          </a:p>
          <a:p>
            <a:pPr algn="ctr" eaLnBrk="1" hangingPunct="1">
              <a:buFontTx/>
              <a:buNone/>
            </a:pPr>
            <a:endParaRPr lang="cs-CZ" sz="2400" b="1" dirty="0" smtClean="0">
              <a:solidFill>
                <a:srgbClr val="CC0000"/>
              </a:solidFill>
            </a:endParaRPr>
          </a:p>
          <a:p>
            <a:pPr algn="ctr" eaLnBrk="1" hangingPunct="1">
              <a:buFontTx/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Podobné účinky má i na lidskou pokožku!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Experiment – žíravé účinky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64514" name="Picture 2" descr="dovolená,Halloween,ksichtík,ksichtíky,mumie,nestvůry,obvazy,smajlíci,smajlík,smajlíky,strašidelné,úsměvy,zabalené,zahalení,zvláštní příležit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772816"/>
            <a:ext cx="1584176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</a:t>
            </a:r>
            <a:r>
              <a:rPr lang="cs-CZ" sz="2000" dirty="0" smtClean="0"/>
              <a:t>Kromě výstražných symbolů jsou obaly s nebezpečnými </a:t>
            </a:r>
            <a:r>
              <a:rPr lang="cs-CZ" sz="2000" dirty="0" err="1" smtClean="0"/>
              <a:t>chem</a:t>
            </a:r>
            <a:r>
              <a:rPr lang="cs-CZ" sz="2000" dirty="0" smtClean="0"/>
              <a:t>. látkami označeny ještě tzv. </a:t>
            </a:r>
            <a:r>
              <a:rPr lang="cs-CZ" sz="2000" b="1" dirty="0" smtClean="0"/>
              <a:t>R-větami a S-větami</a:t>
            </a:r>
          </a:p>
          <a:p>
            <a:pPr eaLnBrk="1" hangingPunct="1">
              <a:buFontTx/>
              <a:buNone/>
            </a:pPr>
            <a:endParaRPr lang="cs-CZ" sz="2000" dirty="0" smtClean="0"/>
          </a:p>
          <a:p>
            <a:pPr eaLnBrk="1" hangingPunct="1">
              <a:buFontTx/>
              <a:buNone/>
            </a:pPr>
            <a:r>
              <a:rPr lang="cs-CZ" sz="1800" b="1" dirty="0" smtClean="0">
                <a:solidFill>
                  <a:srgbClr val="FF0000"/>
                </a:solidFill>
              </a:rPr>
              <a:t>R -věty: </a:t>
            </a:r>
            <a:r>
              <a:rPr lang="cs-CZ" sz="1800" dirty="0" smtClean="0"/>
              <a:t>označují a </a:t>
            </a:r>
            <a:r>
              <a:rPr lang="cs-CZ" sz="1800" b="1" dirty="0" smtClean="0"/>
              <a:t>upřesňují rizikovost nebezpečných látek</a:t>
            </a:r>
          </a:p>
          <a:p>
            <a:pPr eaLnBrk="1" hangingPunct="1">
              <a:buFontTx/>
              <a:buNone/>
            </a:pPr>
            <a:r>
              <a:rPr lang="cs-CZ" sz="1800" dirty="0" smtClean="0"/>
              <a:t>             je jich celkem 65, daná látka může být opatřena </a:t>
            </a:r>
          </a:p>
          <a:p>
            <a:pPr eaLnBrk="1" hangingPunct="1">
              <a:buFontTx/>
              <a:buNone/>
            </a:pPr>
            <a:r>
              <a:rPr lang="cs-CZ" sz="1800" dirty="0" smtClean="0"/>
              <a:t>             více R-větami, ty jsou pak odděleny pomlčkou </a:t>
            </a:r>
          </a:p>
          <a:p>
            <a:pPr eaLnBrk="1" hangingPunct="1">
              <a:buFontTx/>
              <a:buNone/>
            </a:pPr>
            <a:r>
              <a:rPr lang="cs-CZ" sz="1800" dirty="0" smtClean="0"/>
              <a:t>             např. R 10-35</a:t>
            </a:r>
          </a:p>
          <a:p>
            <a:pPr eaLnBrk="1" hangingPunct="1">
              <a:buFontTx/>
              <a:buNone/>
            </a:pPr>
            <a:endParaRPr lang="cs-CZ" sz="1800" dirty="0" smtClean="0"/>
          </a:p>
          <a:p>
            <a:pPr eaLnBrk="1" hangingPunct="1">
              <a:buFontTx/>
              <a:buNone/>
            </a:pPr>
            <a:r>
              <a:rPr lang="cs-CZ" sz="1800" b="1" dirty="0" smtClean="0">
                <a:solidFill>
                  <a:srgbClr val="FF0000"/>
                </a:solidFill>
              </a:rPr>
              <a:t>S-věty: </a:t>
            </a:r>
            <a:r>
              <a:rPr lang="cs-CZ" sz="1800" dirty="0" smtClean="0"/>
              <a:t>obsahují </a:t>
            </a:r>
            <a:r>
              <a:rPr lang="cs-CZ" sz="1800" b="1" dirty="0" smtClean="0"/>
              <a:t>pokyny pro bezpečné zacházení </a:t>
            </a:r>
            <a:r>
              <a:rPr lang="cs-CZ" sz="1800" dirty="0" smtClean="0"/>
              <a:t>s nebezpečnou   </a:t>
            </a:r>
          </a:p>
          <a:p>
            <a:pPr eaLnBrk="1" hangingPunct="1">
              <a:buFontTx/>
              <a:buNone/>
            </a:pPr>
            <a:r>
              <a:rPr lang="cs-CZ" sz="1800" dirty="0" smtClean="0"/>
              <a:t>             látkou, je jich celkem 62</a:t>
            </a:r>
          </a:p>
          <a:p>
            <a:pPr eaLnBrk="1" hangingPunct="1">
              <a:buFontTx/>
              <a:buNone/>
            </a:pPr>
            <a:endParaRPr lang="cs-CZ" sz="1800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R-věty, S-věty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62466" name="Picture 2" descr="dotazy,iStockphoto,odpovědi,otázky,profesoři,ptající se,rada,řešení,studenti,studující,vykřiční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852936"/>
            <a:ext cx="1728192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</a:t>
            </a:r>
            <a:endParaRPr lang="cs-CZ" sz="1800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Etiketa z obalu chemické látky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844824"/>
            <a:ext cx="5400972" cy="405588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</a:t>
            </a:r>
          </a:p>
          <a:p>
            <a:pPr eaLnBrk="1" hangingPunct="1">
              <a:buFontTx/>
              <a:buNone/>
            </a:pPr>
            <a:r>
              <a:rPr lang="cs-CZ" sz="2000" b="1" u="sng" dirty="0" smtClean="0">
                <a:solidFill>
                  <a:schemeClr val="tx1"/>
                </a:solidFill>
              </a:rPr>
              <a:t>Cíl:</a:t>
            </a:r>
            <a:r>
              <a:rPr lang="cs-CZ" sz="2000" dirty="0" smtClean="0">
                <a:solidFill>
                  <a:schemeClr val="tx1"/>
                </a:solidFill>
              </a:rPr>
              <a:t> ukázání oxidujících účinků chlorečnanu draselného    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</a:p>
          <a:p>
            <a:pPr eaLnBrk="1" hangingPunct="1">
              <a:buFontTx/>
              <a:buNone/>
            </a:pPr>
            <a:r>
              <a:rPr lang="cs-CZ" sz="2000" b="1" u="sng" dirty="0" smtClean="0"/>
              <a:t>Postup</a:t>
            </a:r>
            <a:r>
              <a:rPr lang="cs-CZ" sz="2000" dirty="0" smtClean="0"/>
              <a:t>: 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Do dvou porcelánových misek nasypeme cukr, poté do jedné z misek přidáme stejné množství chlorečnanu draselného a směs opatrně promícháme.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Obsah obou misek se pokusíme zapálit hořící špejlí. </a:t>
            </a:r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algn="ctr" eaLnBrk="1" hangingPunct="1">
              <a:buFontTx/>
              <a:buNone/>
            </a:pPr>
            <a:r>
              <a:rPr lang="cs-CZ" sz="2000" b="1" dirty="0" smtClean="0"/>
              <a:t>Co se stalo?</a:t>
            </a:r>
          </a:p>
          <a:p>
            <a:pPr eaLnBrk="1" hangingPunct="1">
              <a:buFontTx/>
              <a:buNone/>
            </a:pPr>
            <a:endParaRPr lang="cs-CZ" sz="1800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Experiment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58370" name="Picture 2" descr="emoce,emotikony,ksichtík,ksichtíky,myšlení,otázky,otazníky,rozhodnutí,rozhodování,smajlíci,smajlík,smajlíky,symboly,tváře,úsměvy,volby,výrazy,zamyšlený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933056"/>
            <a:ext cx="2016224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</a:t>
            </a:r>
          </a:p>
          <a:p>
            <a:pPr eaLnBrk="1" hangingPunct="1">
              <a:buFontTx/>
              <a:buNone/>
            </a:pPr>
            <a:endParaRPr lang="cs-CZ" sz="2000" b="1" dirty="0" smtClean="0"/>
          </a:p>
          <a:p>
            <a:pPr eaLnBrk="1" hangingPunct="1">
              <a:buFontTx/>
              <a:buNone/>
            </a:pPr>
            <a:endParaRPr lang="cs-CZ" sz="1800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Experiment - výsledek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683702" cy="18443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2636912"/>
            <a:ext cx="2061063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3212976"/>
            <a:ext cx="2344283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</a:t>
            </a:r>
          </a:p>
          <a:p>
            <a:pPr eaLnBrk="1" hangingPunct="1">
              <a:buFontTx/>
              <a:buNone/>
            </a:pPr>
            <a:endParaRPr lang="cs-CZ" sz="1800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Procvičování symbolů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772816"/>
            <a:ext cx="1368152" cy="1504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1772816"/>
            <a:ext cx="1368152" cy="15432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1772817"/>
            <a:ext cx="1458839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3789040"/>
            <a:ext cx="1368152" cy="1451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3789040"/>
            <a:ext cx="1368153" cy="1440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6097" y="1772816"/>
            <a:ext cx="1512168" cy="16026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851920" y="3789040"/>
            <a:ext cx="1384997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08104" y="3789040"/>
            <a:ext cx="1368152" cy="1442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164288" y="1772816"/>
            <a:ext cx="144025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236296" y="3789040"/>
            <a:ext cx="1349902" cy="1440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r>
              <a:rPr lang="cs-CZ" sz="2400" dirty="0" smtClean="0"/>
              <a:t>k čemu slouží výstražné symboly uvedené na obalech chemických výrobků?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/>
              <a:t>R – věty </a:t>
            </a:r>
            <a:r>
              <a:rPr lang="cs-CZ" sz="2400" dirty="0" smtClean="0"/>
              <a:t>– označují a upřesňují rizikovost nebezpečné látky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/>
              <a:t>S – věty </a:t>
            </a:r>
            <a:r>
              <a:rPr lang="cs-CZ" sz="2400" dirty="0" smtClean="0"/>
              <a:t>– obsahují pokyny pro zacházení s nebezpečnou látkou</a:t>
            </a:r>
          </a:p>
          <a:p>
            <a:pPr eaLnBrk="1" hangingPunct="1">
              <a:buFontTx/>
              <a:buChar char="-"/>
            </a:pPr>
            <a:endParaRPr lang="cs-CZ" sz="2400" b="1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smtClean="0">
                <a:ln w="11430"/>
                <a:solidFill>
                  <a:schemeClr val="tx1"/>
                </a:solidFill>
              </a:rPr>
              <a:t>Souhrn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3074" name="Picture 2" descr="emotikony,komunikace,kontrolní seznamy,poznámky,smajlíci,smajlík,smějící se obličeje,usměvavé obličeje,usmívající se obličeje,veselý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293096"/>
            <a:ext cx="1584176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2000" dirty="0" smtClean="0"/>
              <a:t>Obrázky převzaty:</a:t>
            </a:r>
          </a:p>
          <a:p>
            <a:pPr>
              <a:buNone/>
            </a:pPr>
            <a:r>
              <a:rPr lang="cs-CZ" sz="2000" dirty="0" smtClean="0"/>
              <a:t>[cit. 2011-08-10] </a:t>
            </a:r>
            <a:r>
              <a:rPr lang="cs-CZ" sz="2000" i="1" dirty="0" smtClean="0"/>
              <a:t>http://http://www.</a:t>
            </a:r>
            <a:r>
              <a:rPr lang="cs-CZ" sz="2000" i="1" dirty="0" err="1" smtClean="0"/>
              <a:t>zschemie.euweb.cz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latky</a:t>
            </a:r>
            <a:r>
              <a:rPr lang="cs-CZ" sz="2000" i="1" dirty="0" smtClean="0"/>
              <a:t>/latky25.html</a:t>
            </a:r>
          </a:p>
          <a:p>
            <a:pPr>
              <a:buNone/>
            </a:pPr>
            <a:r>
              <a:rPr lang="cs-CZ" sz="2000" dirty="0" smtClean="0"/>
              <a:t>[cit. 2011-08-10] </a:t>
            </a:r>
            <a:r>
              <a:rPr lang="cs-CZ" sz="2000" i="1" dirty="0" smtClean="0"/>
              <a:t>www.office.</a:t>
            </a:r>
            <a:r>
              <a:rPr lang="cs-CZ" sz="2000" i="1" dirty="0" err="1" smtClean="0"/>
              <a:t>microsoft.com</a:t>
            </a: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r>
              <a:rPr lang="cs-CZ" sz="2000" dirty="0" smtClean="0"/>
              <a:t>Použity obrázky vlastní tvorby.</a:t>
            </a:r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405</TotalTime>
  <Words>799</Words>
  <Application>Microsoft Office PowerPoint</Application>
  <PresentationFormat>Předvádění na obrazovce (4:3)</PresentationFormat>
  <Paragraphs>169</Paragraphs>
  <Slides>19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Anotace</vt:lpstr>
      <vt:lpstr>Nebezpečnost látek</vt:lpstr>
      <vt:lpstr>Snímek 4</vt:lpstr>
      <vt:lpstr>Nebezpečnost látek</vt:lpstr>
      <vt:lpstr>Nebezpečnost látek - označení</vt:lpstr>
      <vt:lpstr>Nebezpečnost látek - označení</vt:lpstr>
      <vt:lpstr>Nebezpečnost látek - označení</vt:lpstr>
      <vt:lpstr>Nebezpečnost látek - označení</vt:lpstr>
      <vt:lpstr>Nebezpečnost látek - označení</vt:lpstr>
      <vt:lpstr>Nebezpečnost látek - označení</vt:lpstr>
      <vt:lpstr>Experiment – žíravé účinky</vt:lpstr>
      <vt:lpstr>R-věty, S-věty</vt:lpstr>
      <vt:lpstr>Etiketa z obalu chemické látky</vt:lpstr>
      <vt:lpstr>Experiment</vt:lpstr>
      <vt:lpstr>Experiment - výsledek</vt:lpstr>
      <vt:lpstr>Procvičování symbolů</vt:lpstr>
      <vt:lpstr>Souhrn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tense – „to be“</dc:title>
  <dc:creator>lipi</dc:creator>
  <cp:lastModifiedBy>lipi</cp:lastModifiedBy>
  <cp:revision>100</cp:revision>
  <dcterms:created xsi:type="dcterms:W3CDTF">2011-10-22T09:36:30Z</dcterms:created>
  <dcterms:modified xsi:type="dcterms:W3CDTF">2012-01-21T12:11:29Z</dcterms:modified>
</cp:coreProperties>
</file>