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4" r:id="rId2"/>
    <p:sldId id="295" r:id="rId3"/>
    <p:sldId id="256" r:id="rId4"/>
    <p:sldId id="262" r:id="rId5"/>
    <p:sldId id="320" r:id="rId6"/>
    <p:sldId id="307" r:id="rId7"/>
    <p:sldId id="321" r:id="rId8"/>
    <p:sldId id="322" r:id="rId9"/>
    <p:sldId id="323" r:id="rId10"/>
    <p:sldId id="324" r:id="rId11"/>
    <p:sldId id="325" r:id="rId12"/>
    <p:sldId id="326" r:id="rId13"/>
    <p:sldId id="308" r:id="rId14"/>
    <p:sldId id="29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5" autoAdjust="0"/>
    <p:restoredTop sz="94654" autoAdjust="0"/>
  </p:normalViewPr>
  <p:slideViewPr>
    <p:cSldViewPr>
      <p:cViewPr varScale="1">
        <p:scale>
          <a:sx n="100" d="100"/>
          <a:sy n="100" d="100"/>
        </p:scale>
        <p:origin x="-2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418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88CA5-3349-43E2-B789-FF747069CFCE}" type="datetimeFigureOut">
              <a:rPr lang="cs-CZ" smtClean="0"/>
              <a:pPr/>
              <a:t>21.1.2012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3D8B1-DF73-4E1D-AABB-D1CB2A8ECA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61ED-FFCA-4406-95D8-31944FB27DE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88C3-4117-4325-8DE6-ADE518DB0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85AE4-91C8-45E0-9FF4-0603B4D0DDCF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B02E-54C6-493E-AC1C-009F34BEAE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F890-C53D-430C-9A35-53B4D0380034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4A93F-007C-4251-A4E1-DE4E0D528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259-2B01-43E7-BC89-0DDBC5848B48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3C9B-5412-4224-9FBF-FF923727EF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36D9-AD5E-4FA4-ACD9-91B24F786025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0ACA-7A55-4CC4-8183-CDCB555B6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29C6-46A6-43C9-8647-23372D6F5B3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418E4-F80C-4C39-914A-2800F0C0D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045B-EDEA-4B66-95C7-0F941E3775B0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055F-D4FC-42EC-8A22-00246BE86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BA3F-C017-411C-BBFB-E6B879AAEEC2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64B4A-7C4E-41CD-BFB6-3BFC18FD48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39100-92E0-4322-85E4-1F5638B6062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FA683-E961-4DE8-91F9-51D405DF0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3D3AD-E9A0-4FDE-B3B5-273F927571D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B2132-BDAB-4838-ADFF-DB01E268A9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E395-AF7F-42A8-B6FA-DC5CC990A81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BAF0E-8CA7-478E-9B8C-07C26423C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6B1264-7234-4BDE-A96B-6B2784EBB2C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F97F6C-D0ED-4FA3-8454-A275401ED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1306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AUTOR: </a:t>
                      </a:r>
                      <a:r>
                        <a:rPr lang="cs-CZ" dirty="0" smtClean="0"/>
                        <a:t>RNDr.</a:t>
                      </a:r>
                      <a:r>
                        <a:rPr lang="cs-CZ" baseline="0" dirty="0" smtClean="0"/>
                        <a:t> Adéla </a:t>
                      </a:r>
                      <a:r>
                        <a:rPr lang="cs-CZ" baseline="0" dirty="0" err="1" smtClean="0"/>
                        <a:t>Lipšová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NÁZEV</a:t>
                      </a:r>
                      <a:r>
                        <a:rPr lang="cs-CZ" sz="2000" dirty="0" smtClean="0"/>
                        <a:t>: </a:t>
                      </a:r>
                      <a:r>
                        <a:rPr lang="cs-CZ" sz="1800" dirty="0" smtClean="0"/>
                        <a:t>VY_52_INOVACE_23_BEZPEČNOST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smtClean="0"/>
                        <a:t>PRÁCE</a:t>
                      </a:r>
                      <a:endParaRPr lang="cs-CZ" sz="1800" cap="al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TÉMA: </a:t>
                      </a:r>
                      <a:r>
                        <a:rPr lang="cs-CZ" sz="1800" b="0" dirty="0" smtClean="0"/>
                        <a:t>BEZPEČNOST PRÁCE</a:t>
                      </a:r>
                      <a:endParaRPr lang="cs-CZ" sz="20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/>
              <a:t>Anotace</a:t>
            </a:r>
            <a:endParaRPr lang="cs-CZ" sz="3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  <a:r>
              <a:rPr lang="cs-CZ" sz="2400" dirty="0" smtClean="0">
                <a:solidFill>
                  <a:srgbClr val="000000"/>
                </a:solidFill>
              </a:rPr>
              <a:t>Jedná 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Obsahem jsou pokyny pro bezpečné zacházení s chemikáliemi, součástí je seznam ochranných pomůcek, laboratorní řád a první pomoc při potřísnění pokožky či vstříknutí chemikálie do očí.</a:t>
            </a:r>
          </a:p>
          <a:p>
            <a:pPr>
              <a:lnSpc>
                <a:spcPct val="90000"/>
              </a:lnSpc>
              <a:buNone/>
            </a:pPr>
            <a:endParaRPr lang="cs-CZ" sz="2400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Text je určen pro žáky 8. ale i 9. tříd základních škol.</a:t>
            </a:r>
            <a:endParaRPr lang="cs-CZ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1268760"/>
            <a:ext cx="5544616" cy="12241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b="1" dirty="0" smtClean="0"/>
              <a:t>Bezpečnost práce</a:t>
            </a:r>
          </a:p>
        </p:txBody>
      </p:sp>
      <p:pic>
        <p:nvPicPr>
          <p:cNvPr id="31748" name="Picture 4" descr="kovadliny,zima,nebezpečný,nebezpečí,emotikony,emoce,bezpečnostní,pousmání,veselý obličej,usmívající se obličeje,smajlíci,smajlík,ksichtík,usměvavé obličeje,smějící se obličeje,symbo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140968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3568" y="476673"/>
            <a:ext cx="777240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800" b="1" dirty="0" smtClean="0"/>
              <a:t>Opakování – nebezpečnost látek</a:t>
            </a:r>
            <a:endParaRPr lang="cs-CZ" sz="38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1988840"/>
            <a:ext cx="7772400" cy="4608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1" anchor="ctr">
            <a:normAutofit/>
          </a:bodyPr>
          <a:lstStyle/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nebezpečnost je uvedena na obalu chemikálie </a:t>
            </a:r>
            <a:r>
              <a:rPr lang="cs-CZ" sz="2400" b="1" dirty="0" smtClean="0"/>
              <a:t>výstražným</a:t>
            </a:r>
          </a:p>
          <a:p>
            <a:r>
              <a:rPr lang="cs-CZ" sz="2400" b="1" dirty="0" smtClean="0"/>
              <a:t>   symbolem </a:t>
            </a:r>
          </a:p>
          <a:p>
            <a:endParaRPr lang="cs-CZ" sz="2400" b="1" dirty="0" smtClean="0"/>
          </a:p>
          <a:p>
            <a:pPr eaLnBrk="1" hangingPunct="1"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R -věty: </a:t>
            </a:r>
            <a:r>
              <a:rPr lang="cs-CZ" sz="2400" dirty="0" smtClean="0"/>
              <a:t>označují a </a:t>
            </a:r>
            <a:r>
              <a:rPr lang="cs-CZ" sz="2400" b="1" dirty="0" smtClean="0"/>
              <a:t>upřesňují rizikovost nebezpečných látek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             </a:t>
            </a:r>
          </a:p>
          <a:p>
            <a:pPr eaLnBrk="1" hangingPunct="1"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S-věty: </a:t>
            </a:r>
            <a:r>
              <a:rPr lang="cs-CZ" sz="2400" dirty="0" smtClean="0"/>
              <a:t>obsahují </a:t>
            </a:r>
            <a:r>
              <a:rPr lang="cs-CZ" sz="2400" b="1" dirty="0" smtClean="0"/>
              <a:t>pokyny pro bezpečné zacházení </a:t>
            </a:r>
            <a:r>
              <a:rPr lang="cs-CZ" sz="2400" dirty="0" smtClean="0"/>
              <a:t>s 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              nebezpečnou látkou, je jich celkem 62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endParaRPr lang="cs-CZ" sz="2400" b="1" dirty="0" smtClean="0"/>
          </a:p>
          <a:p>
            <a:pPr eaLnBrk="1" hangingPunct="1">
              <a:buFontTx/>
              <a:buChar char="-"/>
            </a:pPr>
            <a:endParaRPr lang="cs-CZ" sz="2400" b="1" dirty="0" smtClean="0"/>
          </a:p>
          <a:p>
            <a:pPr eaLnBrk="1" hangingPunct="1">
              <a:buNone/>
            </a:pPr>
            <a:endParaRPr lang="cs-CZ" sz="2400" dirty="0" smtClean="0"/>
          </a:p>
          <a:p>
            <a:pPr algn="ctr" eaLnBrk="1" hangingPunct="1">
              <a:buFontTx/>
              <a:buNone/>
            </a:pPr>
            <a:endParaRPr lang="cs-CZ" sz="2400" dirty="0" smtClean="0">
              <a:solidFill>
                <a:srgbClr val="CC0000"/>
              </a:solidFill>
            </a:endParaRPr>
          </a:p>
          <a:p>
            <a:pPr algn="ctr" eaLnBrk="1" hangingPunct="1">
              <a:buFontTx/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                 </a:t>
            </a:r>
          </a:p>
          <a:p>
            <a:pPr eaLnBrk="1" hangingPunct="1">
              <a:buFontTx/>
              <a:buNone/>
            </a:pPr>
            <a:endParaRPr lang="cs-CZ" sz="1800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Procvičování symbolů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1368152" cy="1504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772816"/>
            <a:ext cx="1368152" cy="1543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772817"/>
            <a:ext cx="1458839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789040"/>
            <a:ext cx="1368152" cy="145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3789040"/>
            <a:ext cx="1368153" cy="144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7" y="1772816"/>
            <a:ext cx="1512168" cy="160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3789040"/>
            <a:ext cx="138499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8104" y="3789040"/>
            <a:ext cx="1368152" cy="1442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64288" y="1772816"/>
            <a:ext cx="144025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6296" y="3789040"/>
            <a:ext cx="1349902" cy="144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v hodinách chemie je zakázáno jíst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pokud se dělá pokus, tak i pít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s jakoukoli chemikálií zacházíme opatrně a vždy v ochranných pomůckách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po skončení pokusu či práce s chemikáliemi uklidíme po sobě pracoviště, otřeme stoly a umyjeme si ruce</a:t>
            </a:r>
          </a:p>
          <a:p>
            <a:pPr eaLnBrk="1" hangingPunct="1">
              <a:buNone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Bezpečnost práce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je </a:t>
            </a:r>
            <a:r>
              <a:rPr lang="cs-CZ" sz="2400" b="1" dirty="0" smtClean="0">
                <a:solidFill>
                  <a:schemeClr val="tx1"/>
                </a:solidFill>
              </a:rPr>
              <a:t>zakázáno</a:t>
            </a:r>
            <a:r>
              <a:rPr lang="cs-CZ" sz="2400" dirty="0" smtClean="0">
                <a:solidFill>
                  <a:schemeClr val="tx1"/>
                </a:solidFill>
              </a:rPr>
              <a:t> běhat či se jinak postrkovat - je to nebezpečné (ublížíme sobě i druhým)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v chemii neochutnáváme žádné známé i neznámé látky!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k chemikáliím přičicháváme opatrně (pokud je třeba dělat pachovou zkoušku)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jakýkoli </a:t>
            </a:r>
            <a:r>
              <a:rPr lang="cs-CZ" sz="2400" b="1" dirty="0" smtClean="0">
                <a:solidFill>
                  <a:schemeClr val="tx1"/>
                </a:solidFill>
              </a:rPr>
              <a:t>úraz hlásíme vyučujícímu </a:t>
            </a:r>
            <a:r>
              <a:rPr lang="cs-CZ" sz="2400" dirty="0" smtClean="0">
                <a:solidFill>
                  <a:schemeClr val="tx1"/>
                </a:solidFill>
              </a:rPr>
              <a:t>či jiné odpovědné osobě</a:t>
            </a:r>
          </a:p>
          <a:p>
            <a:pPr eaLnBrk="1" hangingPunct="1">
              <a:buNone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Bezpečnost práce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None/>
            </a:pPr>
            <a:r>
              <a:rPr lang="cs-CZ" sz="2400" b="1" u="sng" dirty="0" smtClean="0">
                <a:solidFill>
                  <a:schemeClr val="tx1"/>
                </a:solidFill>
              </a:rPr>
              <a:t>Vhodný oděv: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laboratorní plášť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nebo staré bavlněné triko s dlouhým rukávem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plné boty (které se nesmekají)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dlouhé kalhoty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jednorázové rukavice</a:t>
            </a: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ochranné brýle</a:t>
            </a: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ochranný štít</a:t>
            </a: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chemeClr val="tx1"/>
                </a:solidFill>
              </a:rPr>
              <a:t>rouška, respirátor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Seznam ochranných pomůcek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2050" name="Picture 2" descr="emotikony,komunikace,kontrolní seznamy,poznámky,smajlíci,smajlík,smějící se obličeje,usměvavé obličeje,usmívající se obličeje,veselý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84984"/>
            <a:ext cx="252028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Při polití pokožky kyselinou: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postižené místo omýváme proudem studené vody, poté zneutralizujeme politím místa nějakou slabou zásadou (i mýdlo). Pokud je třeba, vyhledáme lékaře.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Při polití pokožky zásadou: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postižené místo omýváme proudem studené vody, poté zneutralizujeme politím místa nějakou slabou kyselinou (např. ocet). Pokud je třeba, vyhledáme lékaře.</a:t>
            </a:r>
          </a:p>
          <a:p>
            <a:pPr eaLnBrk="1" hangingPunct="1">
              <a:buFontTx/>
              <a:buNone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První pomoc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Při vstříknutí kyseliny či zásady do oka: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oko násilím otevřeme a vypláchneme proudem studené vody (cca 5 minut )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poté vyhledáme očního lékaře (nic do oka nelijeme)</a:t>
            </a:r>
          </a:p>
          <a:p>
            <a:pPr eaLnBrk="1" hangingPunct="1">
              <a:buNone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Při pořezání: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z postiženého místa opatrně vyndáme viditelné střepy (pokud jsou obsaženy), místo opláchneme, vydezinfikujeme, zavážeme a je-li třeba, vyhledáme lékařskou pomoc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První pomoc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každé laboratorní práce jsou nahlášeny dopředu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žák si přinese potřebné pomůcky, jsou-li mu sděleny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každá hodina laboratorních prací má cíl a závěr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žák (skupina žáků) dostane protokol s úlohami, které v dané hodině bude, nejlépe samostatně, vykonávat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na konci hodiny vždy odevzdá protokol s vyplněnými závěry o provedených experimentech, který bude ohodnocen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Laboratorní práce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algn="ctr" eaLnBrk="1" hangingPunct="1">
              <a:buNone/>
            </a:pPr>
            <a:r>
              <a:rPr lang="cs-CZ" b="1" dirty="0" smtClean="0">
                <a:solidFill>
                  <a:schemeClr val="tx1"/>
                </a:solidFill>
              </a:rPr>
              <a:t>Nesnažíme se vyhodit školu do povětří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Laboratorní práce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31746" name="Picture 2" descr="emoce,emotikony,obličeje,ořezané obrázky,oříznuté obrázky,PNG,průhledné pozadí,smajlíci,smajlík,šťastný,symboly,úšklebky,úsměv,usměvavá tvář,usměvavé tváře,úsměvy,veselé obličeje,vtipný,vtipy,výrazy,vystřižené obráz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24944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chemie je </a:t>
            </a:r>
            <a:r>
              <a:rPr lang="cs-CZ" sz="2400" b="1" dirty="0" smtClean="0"/>
              <a:t>experimentální věda</a:t>
            </a:r>
            <a:r>
              <a:rPr lang="cs-CZ" sz="2400" dirty="0" smtClean="0"/>
              <a:t>, tzn., že je vhodné teoretickou výuku doplnit i praktickým cvičením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je však třeba dodržovat jistá pravidla, aby nedošlo k úrazu žáka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je nutné používat ochranné pomůcky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žák má povinnost nahlásit vyučujícímu jakýkoli úraz v hodině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žák odevzdá na konci každé hodiny vypracovaný protokol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smtClean="0">
                <a:ln w="11430"/>
                <a:solidFill>
                  <a:schemeClr val="tx1"/>
                </a:solidFill>
              </a:rPr>
              <a:t>Souhrn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sz="2000" dirty="0" smtClean="0"/>
              <a:t>Obrázky převzaty:</a:t>
            </a:r>
          </a:p>
          <a:p>
            <a:pPr>
              <a:buNone/>
            </a:pPr>
            <a:r>
              <a:rPr lang="cs-CZ" sz="2000" dirty="0" smtClean="0"/>
              <a:t>[cit. 2011-08-30] </a:t>
            </a:r>
            <a:r>
              <a:rPr lang="cs-CZ" sz="2000" i="1" dirty="0" smtClean="0"/>
              <a:t>www.office.</a:t>
            </a:r>
            <a:r>
              <a:rPr lang="cs-CZ" sz="2000" i="1" dirty="0" err="1" smtClean="0"/>
              <a:t>microsoft.com</a:t>
            </a: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531</Words>
  <Application>Microsoft Office PowerPoint</Application>
  <PresentationFormat>Předvádění na obrazovce (4:3)</PresentationFormat>
  <Paragraphs>111</Paragraphs>
  <Slides>14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Anotace</vt:lpstr>
      <vt:lpstr>Bezpečnost práce</vt:lpstr>
      <vt:lpstr>Snímek 4</vt:lpstr>
      <vt:lpstr>Procvičování symbolů</vt:lpstr>
      <vt:lpstr>Bezpečnost práce</vt:lpstr>
      <vt:lpstr>Bezpečnost práce</vt:lpstr>
      <vt:lpstr>Seznam ochranných pomůcek</vt:lpstr>
      <vt:lpstr>První pomoc</vt:lpstr>
      <vt:lpstr>První pomoc</vt:lpstr>
      <vt:lpstr>Laboratorní práce</vt:lpstr>
      <vt:lpstr>Laboratorní práce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tense – „to be“</dc:title>
  <dc:creator>lipi</dc:creator>
  <cp:lastModifiedBy>lipi</cp:lastModifiedBy>
  <cp:revision>113</cp:revision>
  <dcterms:created xsi:type="dcterms:W3CDTF">2011-10-22T09:36:30Z</dcterms:created>
  <dcterms:modified xsi:type="dcterms:W3CDTF">2012-01-21T12:12:59Z</dcterms:modified>
</cp:coreProperties>
</file>