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1" r:id="rId5"/>
    <p:sldId id="27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5BE263C-DBD7-4A20-BB59-AAB30ACAA65A}" styleName="Střední styl 3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8" autoAdjust="0"/>
    <p:restoredTop sz="94660"/>
  </p:normalViewPr>
  <p:slideViewPr>
    <p:cSldViewPr>
      <p:cViewPr>
        <p:scale>
          <a:sx n="134" d="100"/>
          <a:sy n="134" d="100"/>
        </p:scale>
        <p:origin x="-22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lus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lus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hyperlink" Target="http://cs.wikipedia.org/wiki/Soubor:Esox_lucius_Prague_Vltava_2.jpg" TargetMode="External"/><Relationship Id="rId7" Type="http://schemas.openxmlformats.org/officeDocument/2006/relationships/hyperlink" Target="http://cs.wikipedia.org/wiki/Soubor:European_Common_Frog_Rana_temporaria_(cropped)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s.wikipedia.org/wiki/Soubor:Mlok.JPG" TargetMode="External"/><Relationship Id="rId5" Type="http://schemas.openxmlformats.org/officeDocument/2006/relationships/hyperlink" Target="http://en.wikipedia.org/wiki/File:Channelcat.jpg" TargetMode="External"/><Relationship Id="rId4" Type="http://schemas.openxmlformats.org/officeDocument/2006/relationships/hyperlink" Target="http://cs.wikipedia.org/wiki/Soubor:Braxen,_Iduns_kokbok.jpg" TargetMode="External"/><Relationship Id="rId9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4536504"/>
          </a:xfr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</a:t>
            </a:r>
            <a:r>
              <a:rPr lang="cs-CZ" sz="1200" b="1" dirty="0" smtClean="0"/>
              <a:t>V/2 Inovace a zkvalitnění výuky v oblasti přírodních věd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VY_52_INOVACE_PR.4R.1C.08 </a:t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duben až  květen 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Člověk a jeho svět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slova:                                                                                              živočichové, savci, ryby, plazi, ptáci, obojživelníci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Žáci </a:t>
            </a:r>
            <a:r>
              <a:rPr lang="cs-CZ" sz="1200" dirty="0"/>
              <a:t> </a:t>
            </a:r>
            <a:r>
              <a:rPr lang="cs-CZ" sz="1200" dirty="0" smtClean="0"/>
              <a:t>získají základní znalosti  o třídění živočichů, </a:t>
            </a:r>
            <a:r>
              <a:rPr lang="cs-CZ" sz="1200" dirty="0"/>
              <a:t> </a:t>
            </a:r>
            <a:r>
              <a:rPr lang="cs-CZ" sz="1200" dirty="0" smtClean="0"/>
              <a:t>seznámí se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se základní charakteristikou ryb a obojživelníků.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Žáci umí roztřídit živočichy, znají základní charakteristiku ryb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</a:t>
            </a: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a obojživelníků.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0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332656"/>
            <a:ext cx="7416824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plus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1143000"/>
          </a:xfrm>
        </p:spPr>
        <p:txBody>
          <a:bodyPr>
            <a:normAutofit/>
          </a:bodyPr>
          <a:lstStyle/>
          <a:p>
            <a:r>
              <a:rPr lang="cs-CZ" sz="4800" b="1" u="sng" dirty="0" smtClean="0"/>
              <a:t>Třídění živočichů l.</a:t>
            </a:r>
            <a:endParaRPr lang="cs-CZ" sz="4800" b="1" u="sng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2564904"/>
          <a:ext cx="2952328" cy="6638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52328"/>
              </a:tblGrid>
              <a:tr h="663848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OBRATLOVCI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64088" y="2564904"/>
          <a:ext cx="3024336" cy="701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24336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BEZOBRATLÍ</a:t>
                      </a:r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8" name="Šipka doprava 7"/>
          <p:cNvSpPr/>
          <p:nvPr/>
        </p:nvSpPr>
        <p:spPr>
          <a:xfrm rot="6953792">
            <a:off x="1821125" y="1598174"/>
            <a:ext cx="1368152" cy="50405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3506867">
            <a:off x="5292080" y="1565176"/>
            <a:ext cx="1368152" cy="504056"/>
          </a:xfrm>
          <a:prstGeom prst="rightArrow">
            <a:avLst>
              <a:gd name="adj1" fmla="val 50000"/>
              <a:gd name="adj2" fmla="val 5263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3356992"/>
            <a:ext cx="273630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Ryby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Obojživelníci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Plazy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Ptáci</a:t>
            </a:r>
          </a:p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Savci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3356992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b="1" dirty="0" smtClean="0"/>
              <a:t>Hmyz a další</a:t>
            </a:r>
            <a:endParaRPr lang="cs-CZ" sz="3200" b="1" dirty="0"/>
          </a:p>
        </p:txBody>
      </p:sp>
      <p:pic>
        <p:nvPicPr>
          <p:cNvPr id="13" name="Obrázek 12" descr="MP90044486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861048"/>
            <a:ext cx="3319264" cy="2563209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4383833"/>
              </p:ext>
            </p:extLst>
          </p:nvPr>
        </p:nvGraphicFramePr>
        <p:xfrm>
          <a:off x="539552" y="476672"/>
          <a:ext cx="6096000" cy="807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807864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/>
                        <a:t>TŘÍDĚNÍ  OBRATLOVCŮ</a:t>
                      </a:r>
                      <a:endParaRPr lang="cs-CZ" sz="4000" b="1" dirty="0"/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4910557"/>
              </p:ext>
            </p:extLst>
          </p:nvPr>
        </p:nvGraphicFramePr>
        <p:xfrm>
          <a:off x="467544" y="1844824"/>
          <a:ext cx="609600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Třídíme je většinou podle prostředí, ve kterém žijí, jakým způsobem se pohybují, jak dýchají, čím se živí.</a:t>
                      </a:r>
                      <a:endParaRPr lang="cs-CZ" sz="2800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Berda\AppData\Local\Microsoft\Windows\Temporary Internet Files\Content.IE5\NIVZQF38\MP90025551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913" y="3516088"/>
            <a:ext cx="2793504" cy="1825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erda\AppData\Local\Microsoft\Windows\Temporary Internet Files\Content.IE5\JL4NPEBK\MP90040152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1128"/>
            <a:ext cx="2887246" cy="1924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erda\AppData\Local\Microsoft\Windows\Temporary Internet Files\Content.IE5\NIVZQF38\MP90018047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281" y="1196752"/>
            <a:ext cx="1921929" cy="304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erda\AppData\Local\Microsoft\Windows\Temporary Internet Files\Content.IE5\SURBLEOH\MP90025557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485374"/>
            <a:ext cx="2626505" cy="1711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lus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692696"/>
          <a:ext cx="5424264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4264"/>
              </a:tblGrid>
              <a:tr h="1095896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/>
                        <a:t>RYBY</a:t>
                      </a:r>
                      <a:endParaRPr lang="cs-CZ" sz="6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3528" y="2348880"/>
            <a:ext cx="518457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Jsou obratlovci.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Žijí ve vodě.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Pohybují se pomocí ploutví.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Dýchají žábrami.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Tělo mají zpravidla pokryto šupinami.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Teplota těla je závislá na teplotě okolního </a:t>
            </a:r>
          </a:p>
          <a:p>
            <a:r>
              <a:rPr lang="cs-CZ" sz="2000" b="1" dirty="0" smtClean="0"/>
              <a:t>  prostředí.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ZÁSTUPCI – kapr obecný, štika obecná, pstruh, cejn, sumec a další.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0" name="Obrázek 9" descr="Esox_lucius_Prague_Vltava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84168" y="692696"/>
            <a:ext cx="2826749" cy="1619323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6156176" y="242088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Štika obecná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43651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Cejn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645333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Sumec</a:t>
            </a:r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831579"/>
            <a:ext cx="2457450" cy="153352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815154"/>
            <a:ext cx="2184243" cy="1638182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692696"/>
          <a:ext cx="5424264" cy="109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24264"/>
              </a:tblGrid>
              <a:tr h="1095896">
                <a:tc>
                  <a:txBody>
                    <a:bodyPr/>
                    <a:lstStyle/>
                    <a:p>
                      <a:pPr algn="ctr"/>
                      <a:r>
                        <a:rPr lang="cs-CZ" sz="6600" dirty="0" smtClean="0"/>
                        <a:t>OBOJŽIVELNÍCI</a:t>
                      </a:r>
                      <a:endParaRPr lang="cs-CZ" sz="6600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3528" y="2348880"/>
            <a:ext cx="51845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Jsou obratlovci.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Nežijí v dospělosti trvale ve vodě.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Dýchají v počátečním stádiu žábrami, která  </a:t>
            </a:r>
          </a:p>
          <a:p>
            <a:r>
              <a:rPr lang="cs-CZ" sz="2000" b="1" dirty="0" smtClean="0"/>
              <a:t>  postupně zanikají.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V dospělosti dýchají plícemi.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/>
              <a:t>Teplota těla je závislá na teplotě okolního </a:t>
            </a:r>
          </a:p>
          <a:p>
            <a:r>
              <a:rPr lang="cs-CZ" sz="2000" b="1" dirty="0" smtClean="0"/>
              <a:t>  prostředí.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ZÁSTUPCI – skokan hnědý, mlok skvrnitý.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206084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Mlok skvrnitý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36296" y="558924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Skokan hnědý</a:t>
            </a:r>
            <a:endParaRPr lang="cs-CZ" dirty="0"/>
          </a:p>
        </p:txBody>
      </p:sp>
      <p:pic>
        <p:nvPicPr>
          <p:cNvPr id="15" name="Obrázek 14" descr="Mlo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306034"/>
            <a:ext cx="2339752" cy="1754814"/>
          </a:xfrm>
          <a:prstGeom prst="rect">
            <a:avLst/>
          </a:prstGeom>
        </p:spPr>
      </p:pic>
      <p:pic>
        <p:nvPicPr>
          <p:cNvPr id="2051" name="Picture 3" descr="C:\Users\Berda\AppData\Local\Microsoft\Windows\Temporary Internet Files\Content.IE5\JL4NPEBK\MC9003295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1470"/>
            <a:ext cx="1375627" cy="1306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5689" y="4509120"/>
            <a:ext cx="2370348" cy="1754058"/>
          </a:xfrm>
          <a:prstGeom prst="rect">
            <a:avLst/>
          </a:prstGeom>
        </p:spPr>
      </p:pic>
    </p:spTree>
  </p:cSld>
  <p:clrMapOvr>
    <a:masterClrMapping/>
  </p:clrMapOvr>
  <p:transition spd="slow">
    <p:plus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13" y="5661248"/>
            <a:ext cx="7772400" cy="93610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                           K O N E C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179512" y="116632"/>
            <a:ext cx="8856984" cy="316835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Office.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Internetové zdroje:</a:t>
            </a:r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cs.wikipedia.org/wiki/Soubor:Esox_lucius_Prague_Vltava_2.jpg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http://cs.wikipedia.org/wiki/Soubor:Braxen,_Iduns_kokbok.jpg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http://en.wikipedia.org/wiki/File:Channelcat.jpg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cs.wikipedia.org/wiki/Soubor:Mlok.JPG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http://cs.wikipedia.org/wiki/Soubor:European_Common_Frog_Rana_temporaria_(cropped).jpg</a:t>
            </a:r>
            <a:endParaRPr lang="cs-CZ" sz="1600" dirty="0"/>
          </a:p>
        </p:txBody>
      </p:sp>
      <p:pic>
        <p:nvPicPr>
          <p:cNvPr id="2051" name="Picture 3" descr="C:\Users\Berda\AppData\Local\Microsoft\Windows\Temporary Internet Files\Content.IE5\NIVZQF38\MP900180462[2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35898"/>
            <a:ext cx="3657601" cy="240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Berda\AppData\Local\Microsoft\Windows\Temporary Internet Files\Content.IE5\JL4NPEBK\MP9004486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675838"/>
            <a:ext cx="2736304" cy="205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lus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VY_12_INOVACE_NS.1R.1C.04</Template>
  <TotalTime>249</TotalTime>
  <Words>199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VY_12_INOVACE_NS.1R.1C.04</vt:lpstr>
      <vt:lpstr>                                                                                    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V/2 Inovace a zkvalitnění výuky v oblasti přírodních věd  Číslo DUM:                                                                                             VY_52_INOVACE_PR.4R.1C.08  Jméno autora:                                          Mgr. Daniela Ševčíková Datum (období) vytvoření DUM:                                                             duben až  květen  2013 Ročník:                                           4. Vzdělávací oblast:                                         Člověk a jeho svět   Vzdělávací obor:                                         Přírodověda Klíčová slova:                                                                                              živočichové, savci, ryby, plazi, ptáci, obojživelníci Anotace:                                                                                                      Žáci  získají základní znalosti  o třídění živočichů,  seznámí se                                                                                                                       se základní charakteristikou ryb a obojživelníků.                                                                                                                                                                                                                                         Druh učebního materiálu:                                                                        Prezentace PowerPoint Očekávaný výstup:                                                                                     Žáci umí roztřídit živočichy, znají základní charakteristiku ryb                                                                                                                        a obojživelníků.                                                                                                                       </vt:lpstr>
      <vt:lpstr>Třídění živočichů l.</vt:lpstr>
      <vt:lpstr>Prezentace aplikace PowerPoint</vt:lpstr>
      <vt:lpstr>Prezentace aplikace PowerPoint</vt:lpstr>
      <vt:lpstr>Prezentace aplikace PowerPoint</vt:lpstr>
      <vt:lpstr>                           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       Zlepšení podmínek pro vzdělávání na základních školách                                                    Operačního programu Vzdělání pro konkurenceschopnost   Číslo a název klíčové aktivity:                                                                   III/2 Inovace a zkvalitnění výuky prostřednictvím ICT Číslo DUM:                                                                                             VY_32_INOVACE_NS.1R.1C.01 Jméno autora:                                          Mgr. Daniela Ševčíková Datum (období) vytvoření DUM:                                                             duben až  květen  2013 Ročník:                                           1. Vzdělávací oblast:                                         Člověk a jeho svět   Vzdělávací obor:                                         Náš svět Klíčová slova:                                                                                              dny v týdnu, pracovní dny v týdnu, volné dny v týdnu, víkend Anotace:                                                                                                      Žáci se učí zábavnou formou názvy dnů v týdnu, jejich pořadí,                                                                                                                        jak jdou za sebou, pracovní dny, volné dny- víkend.                                     Druh učebního materiálu:                                                                        Prezentace PowerPoint Očekávaný výstup:                                                                                    Žáci umí vyjmenovat dny v týdnu, znají jejich pořadí, ví, které                                                                                                                       dny jsou pracovní a které jsou volné-víkendové.</dc:title>
  <dc:creator>Jirka</dc:creator>
  <cp:lastModifiedBy>Bernard Neuwirth</cp:lastModifiedBy>
  <cp:revision>34</cp:revision>
  <dcterms:created xsi:type="dcterms:W3CDTF">2013-09-21T00:13:21Z</dcterms:created>
  <dcterms:modified xsi:type="dcterms:W3CDTF">2013-11-18T19:40:25Z</dcterms:modified>
</cp:coreProperties>
</file>