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4" r:id="rId11"/>
    <p:sldId id="275" r:id="rId12"/>
    <p:sldId id="265" r:id="rId13"/>
    <p:sldId id="266" r:id="rId14"/>
    <p:sldId id="276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>
        <p:scale>
          <a:sx n="75" d="100"/>
          <a:sy n="75" d="100"/>
        </p:scale>
        <p:origin x="-78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893C24-AFEA-4940-A6A6-8602C4E0DC9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0991F4-E26E-4596-8F00-BD05775CC4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59D45-C278-48F1-AA54-640FCA07741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C39A4-581A-4DA5-9643-10AB2C41C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Velká písmena 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u zeměpisných 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OPVK_1.5_DUM_III/2_CJL_MA023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023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Opakování grafické stránky jazyka, zopakování pravidel pro psaní velkých písmen u jmen zeměpisných a místních, vysvětlení na příkladech jednoslovných  i víceslovných názvů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Velké písmeno u jmen zeměpisných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velké</a:t>
            </a:r>
            <a:r>
              <a:rPr lang="cs-CZ" dirty="0" smtClean="0"/>
              <a:t> počáteční písmeno je </a:t>
            </a:r>
            <a:r>
              <a:rPr lang="cs-CZ" dirty="0" smtClean="0">
                <a:solidFill>
                  <a:srgbClr val="FF0000"/>
                </a:solidFill>
              </a:rPr>
              <a:t>v prvním slově</a:t>
            </a:r>
            <a:r>
              <a:rPr lang="cs-CZ" dirty="0" smtClean="0"/>
              <a:t>: Tichý oceán, Organizace spojených národů, Pohár mistrů evropských zemí </a:t>
            </a:r>
          </a:p>
          <a:p>
            <a:r>
              <a:rPr lang="cs-CZ" dirty="0" smtClean="0"/>
              <a:t>je-li částí </a:t>
            </a:r>
            <a:r>
              <a:rPr lang="cs-CZ" dirty="0" smtClean="0">
                <a:solidFill>
                  <a:srgbClr val="FF0000"/>
                </a:solidFill>
              </a:rPr>
              <a:t>v sousloví vlastní jméno,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píše se rovněž </a:t>
            </a:r>
            <a:r>
              <a:rPr lang="cs-CZ" dirty="0" smtClean="0">
                <a:solidFill>
                  <a:srgbClr val="FF0000"/>
                </a:solidFill>
              </a:rPr>
              <a:t>s písmenem velkým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Malá Lhota, Benešov u Prahy, Roudnice nad Labem, Vysoké Tatry, Bílá Rus, Univerzita Karlova, Akademie věd České republiky, Moudrost starých Čechů (název knihy).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Souslovná vlastní jména </a:t>
            </a:r>
            <a:br>
              <a:rPr lang="cs-CZ" dirty="0" smtClean="0"/>
            </a:br>
            <a:r>
              <a:rPr lang="cs-CZ" dirty="0" smtClean="0"/>
              <a:t>- osídlených míst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 oficiálně užívaných označeních měst, jejich částí </a:t>
            </a:r>
            <a:br>
              <a:rPr lang="cs-CZ" dirty="0" smtClean="0"/>
            </a:br>
            <a:r>
              <a:rPr lang="cs-CZ" dirty="0" smtClean="0"/>
              <a:t>a čtvrtí, vsí, sídlišť aj. se píše </a:t>
            </a:r>
            <a:r>
              <a:rPr lang="cs-CZ" dirty="0" smtClean="0">
                <a:solidFill>
                  <a:srgbClr val="FF0000"/>
                </a:solidFill>
              </a:rPr>
              <a:t>velké počáteční písmeno ve všech slovech</a:t>
            </a:r>
            <a:r>
              <a:rPr lang="cs-CZ" dirty="0" smtClean="0">
                <a:solidFill>
                  <a:srgbClr val="00B050"/>
                </a:solidFill>
              </a:rPr>
              <a:t> kromě předložek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Nový Jičín, Lázně Bělohrad, Karlovy Vary, </a:t>
            </a:r>
            <a:br>
              <a:rPr lang="cs-CZ" dirty="0" smtClean="0"/>
            </a:br>
            <a:r>
              <a:rPr lang="cs-CZ" dirty="0" err="1" smtClean="0"/>
              <a:t>Frýdek</a:t>
            </a:r>
            <a:r>
              <a:rPr lang="cs-CZ" dirty="0" smtClean="0"/>
              <a:t>-Místek, Hora Svatého Šebestiána, </a:t>
            </a:r>
            <a:br>
              <a:rPr lang="cs-CZ" dirty="0" smtClean="0"/>
            </a:br>
            <a:r>
              <a:rPr lang="cs-CZ" dirty="0" smtClean="0"/>
              <a:t>Nové Město na Moravě, Malá Strana, </a:t>
            </a:r>
            <a:br>
              <a:rPr lang="cs-CZ" dirty="0" smtClean="0"/>
            </a:br>
            <a:r>
              <a:rPr lang="cs-CZ" dirty="0" smtClean="0"/>
              <a:t>Slezské Předměstí, Zahradní Město, Sídliště Míru, Červený Vrch. </a:t>
            </a:r>
          </a:p>
          <a:p>
            <a:r>
              <a:rPr lang="cs-CZ" dirty="0" smtClean="0"/>
              <a:t>bližší určení po předložce se píše </a:t>
            </a:r>
            <a:r>
              <a:rPr lang="cs-CZ" dirty="0" smtClean="0">
                <a:solidFill>
                  <a:srgbClr val="FF0000"/>
                </a:solidFill>
              </a:rPr>
              <a:t>vždy s velkým písmenem </a:t>
            </a:r>
            <a:r>
              <a:rPr lang="cs-CZ" dirty="0" smtClean="0"/>
              <a:t>v prvním slově a dále tak, jako když stojí mimo sousloví: </a:t>
            </a:r>
            <a:br>
              <a:rPr lang="cs-CZ" dirty="0" smtClean="0"/>
            </a:br>
            <a:r>
              <a:rPr lang="cs-CZ" dirty="0" smtClean="0"/>
              <a:t>Lhota pod Horami, Rokytnice v Orlických horách, Kostelec nad Černými lesy, Rychnov u Nových Hradů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Souslovné pojmenování s opakujícím se obecným jménem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stojí-li na začátku souslovného pojmenování </a:t>
            </a:r>
            <a:r>
              <a:rPr lang="cs-CZ" dirty="0" smtClean="0">
                <a:solidFill>
                  <a:srgbClr val="FF0000"/>
                </a:solidFill>
              </a:rPr>
              <a:t>obecné jméno druhové</a:t>
            </a:r>
            <a:r>
              <a:rPr lang="cs-CZ" dirty="0" smtClean="0"/>
              <a:t>, které se v názvech podobných jevů často opakuje, píše se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 malým písmenem </a:t>
            </a:r>
            <a:r>
              <a:rPr lang="cs-CZ" dirty="0" smtClean="0"/>
              <a:t>– poloostrov Pyrenejský, mys Dobré naděje</a:t>
            </a:r>
          </a:p>
          <a:p>
            <a:r>
              <a:rPr lang="cs-CZ" dirty="0" smtClean="0"/>
              <a:t>velké počáteční písmeno má až rozlišující bližší určení - okres Příbram, ulice Elišky Krásnohorské, alej Svobody, třída Politických vězňů, most Legií, nábřeží Kapitána Jaroše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Opačný pořádek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totéž</a:t>
            </a:r>
            <a:r>
              <a:rPr lang="cs-CZ" sz="3600" dirty="0" smtClean="0"/>
              <a:t> platí o jménech </a:t>
            </a:r>
            <a:r>
              <a:rPr lang="cs-CZ" sz="3600" dirty="0" smtClean="0">
                <a:solidFill>
                  <a:srgbClr val="FF0000"/>
                </a:solidFill>
              </a:rPr>
              <a:t>s opačným pořádkem slov, </a:t>
            </a:r>
            <a:r>
              <a:rPr lang="cs-CZ" sz="3600" dirty="0" smtClean="0"/>
              <a:t>např.: </a:t>
            </a:r>
            <a:br>
              <a:rPr lang="cs-CZ" sz="3600" dirty="0" smtClean="0"/>
            </a:br>
            <a:r>
              <a:rPr lang="cs-CZ" sz="3600" dirty="0" smtClean="0"/>
              <a:t>moře Středozemní (častěji: Středozemní moře)</a:t>
            </a:r>
            <a:br>
              <a:rPr lang="cs-CZ" sz="3600" dirty="0" smtClean="0"/>
            </a:br>
            <a:r>
              <a:rPr lang="cs-CZ" sz="3600" dirty="0" smtClean="0"/>
              <a:t>poloostrov Pyrenejský (Pyrenejský poloostrov),</a:t>
            </a:r>
            <a:br>
              <a:rPr lang="cs-CZ" sz="3600" dirty="0" smtClean="0"/>
            </a:br>
            <a:r>
              <a:rPr lang="cs-CZ" sz="3600" dirty="0" smtClean="0"/>
              <a:t>záliv Mexický, průplav Suezský, </a:t>
            </a:r>
            <a:br>
              <a:rPr lang="cs-CZ" sz="3600" dirty="0" smtClean="0"/>
            </a:br>
            <a:r>
              <a:rPr lang="cs-CZ" sz="3600" dirty="0" smtClean="0"/>
              <a:t>ulice Vodičkova, most Palackého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Předložka i následující jméno </a:t>
            </a:r>
            <a:br>
              <a:rPr lang="cs-CZ" dirty="0" smtClean="0"/>
            </a:br>
            <a:r>
              <a:rPr lang="cs-CZ" dirty="0" smtClean="0"/>
              <a:t>s velkým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pokud začíná bližší určení předložkou, </a:t>
            </a:r>
            <a:br>
              <a:rPr lang="cs-CZ" dirty="0" smtClean="0"/>
            </a:br>
            <a:r>
              <a:rPr lang="cs-CZ" dirty="0" smtClean="0"/>
              <a:t>píše se </a:t>
            </a:r>
            <a:r>
              <a:rPr lang="cs-CZ" dirty="0" smtClean="0">
                <a:solidFill>
                  <a:srgbClr val="FF0000"/>
                </a:solidFill>
              </a:rPr>
              <a:t>s velkým písmenem předložka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první slovo následující</a:t>
            </a:r>
            <a:r>
              <a:rPr lang="cs-CZ" dirty="0" smtClean="0"/>
              <a:t>, ať je od původu jménem obecným, nebo vlastním</a:t>
            </a:r>
            <a:br>
              <a:rPr lang="cs-CZ" dirty="0" smtClean="0"/>
            </a:br>
            <a:r>
              <a:rPr lang="cs-CZ" dirty="0" smtClean="0"/>
              <a:t>např.: ulice Ke Karlovu, Na Můstku, </a:t>
            </a:r>
            <a:br>
              <a:rPr lang="cs-CZ" dirty="0" smtClean="0"/>
            </a:br>
            <a:r>
              <a:rPr lang="cs-CZ" dirty="0" smtClean="0"/>
              <a:t>náměstí Mezi Zahrádkami, bar U Fontány, </a:t>
            </a:r>
            <a:br>
              <a:rPr lang="cs-CZ" dirty="0" smtClean="0"/>
            </a:br>
            <a:r>
              <a:rPr lang="cs-CZ" dirty="0" smtClean="0"/>
              <a:t>dům U Goliáše, U Tří lilií, výstavní síň </a:t>
            </a:r>
            <a:br>
              <a:rPr lang="cs-CZ" dirty="0" smtClean="0"/>
            </a:br>
            <a:r>
              <a:rPr lang="cs-CZ" dirty="0" smtClean="0"/>
              <a:t>U Hybernů, restaurace U Medvídků, </a:t>
            </a:r>
            <a:br>
              <a:rPr lang="cs-CZ" dirty="0" smtClean="0"/>
            </a:br>
            <a:r>
              <a:rPr lang="cs-CZ" dirty="0" smtClean="0"/>
              <a:t>knihkupectví U Zlatého klasu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Předložka součást názvu – </a:t>
            </a:r>
            <a:br>
              <a:rPr lang="cs-CZ" sz="3600" dirty="0" smtClean="0"/>
            </a:br>
            <a:r>
              <a:rPr lang="cs-CZ" sz="3600" dirty="0" smtClean="0"/>
              <a:t>velké písmeno – </a:t>
            </a:r>
            <a:r>
              <a:rPr lang="cs-CZ" sz="3600" dirty="0" smtClean="0">
                <a:solidFill>
                  <a:srgbClr val="FF0000"/>
                </a:solidFill>
              </a:rPr>
              <a:t>ale pozor při jiném užití!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pokud není předložka v dané souvislosti užita </a:t>
            </a:r>
            <a:br>
              <a:rPr lang="cs-CZ" dirty="0" smtClean="0"/>
            </a:br>
            <a:r>
              <a:rPr lang="cs-CZ" dirty="0" smtClean="0"/>
              <a:t>jako součást názvu, ale její užití vyplývá z větné stavby, začíná </a:t>
            </a:r>
            <a:r>
              <a:rPr lang="cs-CZ" dirty="0" smtClean="0">
                <a:solidFill>
                  <a:srgbClr val="00B050"/>
                </a:solidFill>
              </a:rPr>
              <a:t>písmenem malým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sejdeme se </a:t>
            </a:r>
            <a:r>
              <a:rPr lang="cs-CZ" dirty="0" smtClean="0">
                <a:solidFill>
                  <a:srgbClr val="FF0000"/>
                </a:solidFill>
              </a:rPr>
              <a:t>na Můstku</a:t>
            </a:r>
            <a:r>
              <a:rPr lang="cs-CZ" dirty="0" smtClean="0"/>
              <a:t>, seděli jsme </a:t>
            </a:r>
            <a:r>
              <a:rPr lang="cs-CZ" dirty="0" smtClean="0">
                <a:solidFill>
                  <a:srgbClr val="FF0000"/>
                </a:solidFill>
              </a:rPr>
              <a:t>u Medvídků</a:t>
            </a:r>
          </a:p>
          <a:p>
            <a:r>
              <a:rPr lang="cs-CZ" dirty="0" smtClean="0"/>
              <a:t>jde o užití názvu zkráceného bez předložky, </a:t>
            </a:r>
            <a:br>
              <a:rPr lang="cs-CZ" dirty="0" smtClean="0"/>
            </a:br>
            <a:r>
              <a:rPr lang="cs-CZ" dirty="0" smtClean="0"/>
              <a:t>jako např. ve spojení - </a:t>
            </a:r>
            <a:r>
              <a:rPr lang="cs-CZ" dirty="0" smtClean="0">
                <a:solidFill>
                  <a:srgbClr val="FF0000"/>
                </a:solidFill>
              </a:rPr>
              <a:t>Můstek</a:t>
            </a:r>
            <a:r>
              <a:rPr lang="cs-CZ" dirty="0" smtClean="0"/>
              <a:t> je pro vozidla uzavřen.</a:t>
            </a:r>
            <a:br>
              <a:rPr lang="cs-CZ" dirty="0" smtClean="0"/>
            </a:br>
            <a:r>
              <a:rPr lang="cs-CZ" dirty="0" smtClean="0"/>
              <a:t>nebo s předložkou jinou: Šli jsme na oběd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k Medvídkům.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Světadíly, země, krajiny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300" dirty="0" smtClean="0"/>
              <a:t>Evropa, Balkán, Morava, Polabí, Středomoří, </a:t>
            </a:r>
            <a:br>
              <a:rPr lang="cs-CZ" sz="3300" dirty="0" smtClean="0"/>
            </a:br>
            <a:r>
              <a:rPr lang="cs-CZ" dirty="0" smtClean="0"/>
              <a:t>Svatá země (Palestina)</a:t>
            </a:r>
            <a:endParaRPr lang="cs-CZ" sz="4000" dirty="0" smtClean="0"/>
          </a:p>
          <a:p>
            <a:r>
              <a:rPr lang="cs-CZ" sz="3300" dirty="0" smtClean="0"/>
              <a:t>Královéhradecko, Haná, Meklenbursko, Sever (</a:t>
            </a:r>
            <a:r>
              <a:rPr lang="cs-CZ" sz="3300" dirty="0" err="1" smtClean="0"/>
              <a:t>sev</a:t>
            </a:r>
            <a:r>
              <a:rPr lang="cs-CZ" sz="3300" dirty="0" smtClean="0"/>
              <a:t>. oblasti země, severní státy USA apod.), Západ (hospodářsky vyspělé státy západní Evropy), Orient </a:t>
            </a:r>
            <a:r>
              <a:rPr lang="cs-CZ" sz="3300" dirty="0" smtClean="0">
                <a:solidFill>
                  <a:srgbClr val="FF0000"/>
                </a:solidFill>
              </a:rPr>
              <a:t>ale </a:t>
            </a:r>
            <a:r>
              <a:rPr lang="cs-CZ" sz="3300" dirty="0" smtClean="0"/>
              <a:t>sever, západ - světové strany </a:t>
            </a:r>
          </a:p>
          <a:p>
            <a:r>
              <a:rPr lang="cs-CZ" sz="3300" dirty="0" smtClean="0"/>
              <a:t>Jižní Amerika, Střední Asie, Latinská Amerika, </a:t>
            </a:r>
            <a:br>
              <a:rPr lang="cs-CZ" sz="3300" dirty="0" smtClean="0"/>
            </a:br>
            <a:r>
              <a:rPr lang="cs-CZ" sz="3300" dirty="0" smtClean="0"/>
              <a:t>Bílá Rus, Černá Hora, Horní Slezsko, Ohňová země, Nový svět (Amerika), Divoký západ, Blízký východ</a:t>
            </a:r>
            <a:br>
              <a:rPr lang="cs-CZ" sz="3300" dirty="0" smtClean="0"/>
            </a:br>
            <a:r>
              <a:rPr lang="cs-CZ" sz="3300" dirty="0" smtClean="0">
                <a:solidFill>
                  <a:srgbClr val="FF0000"/>
                </a:solidFill>
              </a:rPr>
              <a:t>ale</a:t>
            </a:r>
            <a:r>
              <a:rPr lang="cs-CZ" sz="3300" dirty="0" smtClean="0"/>
              <a:t>: jižní Evropa (přívlastek není součástí zeměpisného vlastního jména), jižní Čechy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Útvary členitosti zemského povrchu –</a:t>
            </a:r>
            <a:br>
              <a:rPr lang="cs-CZ" dirty="0" smtClean="0"/>
            </a:br>
            <a:r>
              <a:rPr lang="cs-CZ" dirty="0" smtClean="0"/>
              <a:t> ostrovy, poloostrovy, horstva aj.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Špicberky, Štvanice, Nová Guinea, Svatá Helena, Filipíny, Havajské ostrovy, ostrov Svatého Tomáše, Nová země, (ostrov) Země Františka Josefa</a:t>
            </a:r>
          </a:p>
          <a:p>
            <a:r>
              <a:rPr lang="cs-CZ" dirty="0" smtClean="0"/>
              <a:t>Kamčatka, Balkánský poloostrov (poloostrov Balkánský)</a:t>
            </a:r>
          </a:p>
          <a:p>
            <a:r>
              <a:rPr lang="cs-CZ" dirty="0" smtClean="0"/>
              <a:t>Krkonoše, Hrubý Jeseník, Severní Alpy (ale rakouské Alpy - PK  není součástí </a:t>
            </a:r>
            <a:r>
              <a:rPr lang="cs-CZ" dirty="0" err="1" smtClean="0"/>
              <a:t>zeměp</a:t>
            </a:r>
            <a:r>
              <a:rPr lang="cs-CZ" dirty="0" smtClean="0"/>
              <a:t>. jména), Český les, Českomoravská vrchovina, Novohradské hory (hory Novohradské), Prachovské skály, Kozí hřbety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Útvary členitosti zemského povrchu – hory, roviny, nížiny aj.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Říp, Lysá hora, </a:t>
            </a:r>
            <a:r>
              <a:rPr lang="cs-CZ" sz="3600" dirty="0" err="1" smtClean="0"/>
              <a:t>Ključevská</a:t>
            </a:r>
            <a:r>
              <a:rPr lang="cs-CZ" sz="3600" dirty="0" smtClean="0"/>
              <a:t> sopka, Knížecí stolec, </a:t>
            </a:r>
            <a:br>
              <a:rPr lang="cs-CZ" sz="3600" dirty="0" smtClean="0"/>
            </a:br>
            <a:r>
              <a:rPr lang="cs-CZ" sz="3600" dirty="0" smtClean="0"/>
              <a:t>Dívčí kameny, Vysoké kolo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ale - </a:t>
            </a:r>
            <a:r>
              <a:rPr lang="cs-CZ" sz="3600" dirty="0" smtClean="0"/>
              <a:t>u útvarů vyskytujících se souběžně </a:t>
            </a:r>
            <a:br>
              <a:rPr lang="cs-CZ" sz="3600" dirty="0" smtClean="0"/>
            </a:br>
            <a:r>
              <a:rPr lang="cs-CZ" sz="3600" dirty="0" smtClean="0"/>
              <a:t>a nazvaných stejným způsobem: </a:t>
            </a:r>
            <a:br>
              <a:rPr lang="cs-CZ" sz="3600" dirty="0" smtClean="0"/>
            </a:br>
            <a:r>
              <a:rPr lang="cs-CZ" sz="3600" dirty="0" smtClean="0"/>
              <a:t>Velká Deštná (Deštná Velká i Malá), </a:t>
            </a:r>
            <a:br>
              <a:rPr lang="cs-CZ" sz="3600" dirty="0" smtClean="0"/>
            </a:br>
            <a:r>
              <a:rPr lang="cs-CZ" sz="3600" dirty="0" smtClean="0"/>
              <a:t>Frýdlantský Špičák, </a:t>
            </a:r>
            <a:r>
              <a:rPr lang="cs-CZ" sz="3600" dirty="0" err="1" smtClean="0"/>
              <a:t>Špičák</a:t>
            </a:r>
            <a:r>
              <a:rPr lang="cs-CZ" sz="3600" dirty="0" smtClean="0"/>
              <a:t> u </a:t>
            </a:r>
            <a:r>
              <a:rPr lang="cs-CZ" sz="3600" dirty="0" err="1" smtClean="0"/>
              <a:t>Tanvaldu</a:t>
            </a:r>
            <a:endParaRPr lang="cs-CZ" sz="36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Útvary členitosti zemského povrchu – hory, roviny, nížiny aj.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Dukelský průsmyk, </a:t>
            </a:r>
            <a:r>
              <a:rPr lang="cs-CZ" dirty="0" err="1" smtClean="0"/>
              <a:t>Ramzovské</a:t>
            </a:r>
            <a:r>
              <a:rPr lang="cs-CZ" dirty="0" smtClean="0"/>
              <a:t> sedlo, Moravská brána</a:t>
            </a:r>
          </a:p>
          <a:p>
            <a:r>
              <a:rPr lang="cs-CZ" dirty="0" smtClean="0"/>
              <a:t>Hornomoravský úval, Třeboňská pánev, Modrý důl, Labská louka, údolí Gejzírů</a:t>
            </a:r>
          </a:p>
          <a:p>
            <a:r>
              <a:rPr lang="cs-CZ" dirty="0" err="1" smtClean="0"/>
              <a:t>Koněpruské</a:t>
            </a:r>
            <a:r>
              <a:rPr lang="cs-CZ" dirty="0" smtClean="0"/>
              <a:t> jeskyně, </a:t>
            </a:r>
            <a:r>
              <a:rPr lang="cs-CZ" dirty="0" err="1" smtClean="0"/>
              <a:t>jeskyně</a:t>
            </a:r>
            <a:r>
              <a:rPr lang="cs-CZ" dirty="0" smtClean="0"/>
              <a:t> Svobody </a:t>
            </a:r>
          </a:p>
          <a:p>
            <a:r>
              <a:rPr lang="cs-CZ" dirty="0" smtClean="0"/>
              <a:t>Severní mys, </a:t>
            </a:r>
            <a:r>
              <a:rPr lang="cs-CZ" dirty="0" err="1" smtClean="0"/>
              <a:t>mys</a:t>
            </a:r>
            <a:r>
              <a:rPr lang="cs-CZ" dirty="0" smtClean="0"/>
              <a:t> Dobré naděje</a:t>
            </a:r>
          </a:p>
          <a:p>
            <a:r>
              <a:rPr lang="cs-CZ" dirty="0" smtClean="0"/>
              <a:t>Riviéra, Zlatonosné pobřeží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Zeměpisné x geologické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názvy, jejichž základem jsou jména </a:t>
            </a:r>
            <a:br>
              <a:rPr lang="cs-CZ" dirty="0" smtClean="0"/>
            </a:br>
            <a:r>
              <a:rPr lang="cs-CZ" dirty="0" smtClean="0"/>
              <a:t>kotlina, nížina, pánev a tabule, </a:t>
            </a:r>
            <a:br>
              <a:rPr lang="cs-CZ" dirty="0" smtClean="0"/>
            </a:br>
            <a:r>
              <a:rPr lang="cs-CZ" dirty="0" smtClean="0"/>
              <a:t>jsou vlastními jmény jen </a:t>
            </a:r>
            <a:r>
              <a:rPr lang="cs-CZ" dirty="0" smtClean="0">
                <a:solidFill>
                  <a:srgbClr val="FF0000"/>
                </a:solidFill>
              </a:rPr>
              <a:t>v terminologii zeměpisné</a:t>
            </a:r>
            <a:r>
              <a:rPr lang="cs-CZ" dirty="0" smtClean="0"/>
              <a:t>, proto se píše např.: </a:t>
            </a:r>
            <a:br>
              <a:rPr lang="cs-CZ" dirty="0" smtClean="0"/>
            </a:br>
            <a:r>
              <a:rPr lang="cs-CZ" dirty="0" smtClean="0"/>
              <a:t>Malá nížina uherská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ale s malými písmeny </a:t>
            </a:r>
            <a:r>
              <a:rPr lang="cs-CZ" dirty="0" smtClean="0"/>
              <a:t>jsou např.: </a:t>
            </a:r>
            <a:br>
              <a:rPr lang="cs-CZ" dirty="0" smtClean="0"/>
            </a:br>
            <a:r>
              <a:rPr lang="cs-CZ" dirty="0" smtClean="0"/>
              <a:t>slezská nížina, hornoslezská uhelná pánev (</a:t>
            </a:r>
            <a:r>
              <a:rPr lang="cs-CZ" dirty="0" smtClean="0">
                <a:solidFill>
                  <a:srgbClr val="FF0000"/>
                </a:solidFill>
              </a:rPr>
              <a:t>termíny geologické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Vodstva – moře aj.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Atlantik, Atlantský oceán, </a:t>
            </a:r>
            <a:br>
              <a:rPr lang="cs-CZ" sz="3600" dirty="0" smtClean="0"/>
            </a:br>
            <a:r>
              <a:rPr lang="cs-CZ" sz="3600" dirty="0" smtClean="0"/>
              <a:t>Severní ledový oceán, Jadran,</a:t>
            </a:r>
            <a:br>
              <a:rPr lang="cs-CZ" sz="3600" dirty="0" smtClean="0"/>
            </a:br>
            <a:r>
              <a:rPr lang="cs-CZ" sz="3600" dirty="0" smtClean="0"/>
              <a:t>Jaderské moře (i moře Jaderské)</a:t>
            </a:r>
          </a:p>
          <a:p>
            <a:r>
              <a:rPr lang="cs-CZ" sz="3600" dirty="0" smtClean="0"/>
              <a:t>záliv Botnický, boka Kotorská,</a:t>
            </a:r>
            <a:br>
              <a:rPr lang="cs-CZ" sz="3600" dirty="0" smtClean="0"/>
            </a:br>
            <a:r>
              <a:rPr lang="cs-CZ" sz="3600" dirty="0" smtClean="0"/>
              <a:t>Dardanely, průliv Dardanelský, </a:t>
            </a:r>
            <a:br>
              <a:rPr lang="cs-CZ" sz="3600" dirty="0" smtClean="0"/>
            </a:br>
            <a:r>
              <a:rPr lang="cs-CZ" sz="3600" dirty="0" smtClean="0"/>
              <a:t>Suezský průplav</a:t>
            </a:r>
          </a:p>
          <a:p>
            <a:r>
              <a:rPr lang="cs-CZ" sz="3600" dirty="0" smtClean="0"/>
              <a:t>Golfský proud</a:t>
            </a:r>
            <a:endParaRPr lang="cs-CZ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Vodstva - jezera, řeky aj.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Bezdrev</a:t>
            </a:r>
            <a:r>
              <a:rPr lang="cs-CZ" dirty="0" smtClean="0"/>
              <a:t>, Máchovo jezero, </a:t>
            </a:r>
            <a:r>
              <a:rPr lang="cs-CZ" dirty="0" err="1" smtClean="0"/>
              <a:t>jezero</a:t>
            </a:r>
            <a:r>
              <a:rPr lang="cs-CZ" dirty="0" smtClean="0"/>
              <a:t> Bajkal, </a:t>
            </a:r>
            <a:br>
              <a:rPr lang="cs-CZ" dirty="0" smtClean="0"/>
            </a:br>
            <a:r>
              <a:rPr lang="cs-CZ" dirty="0" smtClean="0"/>
              <a:t>Velké Solné jezero, Rožmberský rybník, Skalnaté pleso, Slapské jezero </a:t>
            </a:r>
          </a:p>
          <a:p>
            <a:r>
              <a:rPr lang="cs-CZ" dirty="0" smtClean="0"/>
              <a:t>Labe, Volha, Divoká Orlice (Orlice Divoká i Tichá), řeka Svatého Vavřince, Rakovnický potok, Zlatá stoka</a:t>
            </a:r>
          </a:p>
          <a:p>
            <a:r>
              <a:rPr lang="cs-CZ" dirty="0" smtClean="0"/>
              <a:t>Niagarské vodopády, </a:t>
            </a:r>
            <a:r>
              <a:rPr lang="cs-CZ" dirty="0" err="1" smtClean="0"/>
              <a:t>vodopády</a:t>
            </a:r>
            <a:r>
              <a:rPr lang="cs-CZ" dirty="0" smtClean="0"/>
              <a:t> Viktoriiny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EISLEROVÁ, Jana. </a:t>
            </a:r>
            <a:r>
              <a:rPr lang="cs-CZ" i="1" dirty="0" smtClean="0"/>
              <a:t>Píše se VELKÉ/malé písmeno?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2004, 80 s. Já na to mám--, --já se to naučím. ISBN 80-720-0951-6.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455</Words>
  <Application>Microsoft Office PowerPoint</Application>
  <PresentationFormat>Předvádění na obrazovce (4:3)</PresentationFormat>
  <Paragraphs>64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Digitální učební materiál</vt:lpstr>
      <vt:lpstr>Velké písmeno u jmen zeměpisných</vt:lpstr>
      <vt:lpstr>Souslovná vlastní jména  - osídlených míst</vt:lpstr>
      <vt:lpstr>Souslovné pojmenování s opakujícím se obecným jménem</vt:lpstr>
      <vt:lpstr>Opačný pořádek</vt:lpstr>
      <vt:lpstr>Předložka i následující jméno  s velkým písmenem</vt:lpstr>
      <vt:lpstr>Předložka součást názvu –  velké písmeno – ale pozor při jiném užití!</vt:lpstr>
      <vt:lpstr>  Světadíly, země, krajiny  </vt:lpstr>
      <vt:lpstr> Útvary členitosti zemského povrchu –  ostrovy, poloostrovy, horstva aj. </vt:lpstr>
      <vt:lpstr>Útvary členitosti zemského povrchu – hory, roviny, nížiny aj.</vt:lpstr>
      <vt:lpstr>Útvary členitosti zemského povrchu – hory, roviny, nížiny aj.</vt:lpstr>
      <vt:lpstr>Zeměpisné x geologické termíny</vt:lpstr>
      <vt:lpstr> Vodstva – moře aj. </vt:lpstr>
      <vt:lpstr>Vodstva - jezera, řeky aj.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Jména zeměpisná a velká písmena</dc:title>
  <dc:creator>marikova</dc:creator>
  <cp:lastModifiedBy>siroky</cp:lastModifiedBy>
  <cp:revision>19</cp:revision>
  <dcterms:created xsi:type="dcterms:W3CDTF">2013-09-29T16:58:42Z</dcterms:created>
  <dcterms:modified xsi:type="dcterms:W3CDTF">2013-11-18T21:01:13Z</dcterms:modified>
</cp:coreProperties>
</file>