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1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13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0C7002-06A9-4439-9065-75EBDC58EBE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CE853E-B9F1-4CAF-BEA0-B71AFAB3E2A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A8DF5-7254-4AB5-95DC-71B210F0E55B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576DD-16C3-4289-AA7F-B50F6F3192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A8DF5-7254-4AB5-95DC-71B210F0E55B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576DD-16C3-4289-AA7F-B50F6F3192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A8DF5-7254-4AB5-95DC-71B210F0E55B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576DD-16C3-4289-AA7F-B50F6F3192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A8DF5-7254-4AB5-95DC-71B210F0E55B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576DD-16C3-4289-AA7F-B50F6F3192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A8DF5-7254-4AB5-95DC-71B210F0E55B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576DD-16C3-4289-AA7F-B50F6F3192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A8DF5-7254-4AB5-95DC-71B210F0E55B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576DD-16C3-4289-AA7F-B50F6F3192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A8DF5-7254-4AB5-95DC-71B210F0E55B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576DD-16C3-4289-AA7F-B50F6F3192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A8DF5-7254-4AB5-95DC-71B210F0E55B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576DD-16C3-4289-AA7F-B50F6F3192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A8DF5-7254-4AB5-95DC-71B210F0E55B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576DD-16C3-4289-AA7F-B50F6F3192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A8DF5-7254-4AB5-95DC-71B210F0E55B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576DD-16C3-4289-AA7F-B50F6F3192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A8DF5-7254-4AB5-95DC-71B210F0E55B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576DD-16C3-4289-AA7F-B50F6F3192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A8DF5-7254-4AB5-95DC-71B210F0E55B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E576DD-16C3-4289-AA7F-B50F6F3192F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86" name="Group 38"/>
          <p:cNvGraphicFramePr>
            <a:graphicFrameLocks noGrp="1"/>
          </p:cNvGraphicFramePr>
          <p:nvPr/>
        </p:nvGraphicFramePr>
        <p:xfrm>
          <a:off x="323850" y="1844675"/>
          <a:ext cx="8496300" cy="4683128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CJL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+mn-cs"/>
                        </a:rPr>
                        <a:t>Velká písmena </a:t>
                      </a:r>
                      <a:br>
                        <a:rPr kumimoji="0" lang="cs-CZ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+mn-cs"/>
                        </a:rPr>
                      </a:br>
                      <a:r>
                        <a:rPr kumimoji="0" lang="cs-CZ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+mn-cs"/>
                        </a:rPr>
                        <a:t>u jmen měst </a:t>
                      </a:r>
                      <a:br>
                        <a:rPr kumimoji="0" lang="cs-CZ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+mn-cs"/>
                        </a:rPr>
                      </a:br>
                      <a:r>
                        <a:rPr kumimoji="0" lang="cs-CZ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+mn-cs"/>
                        </a:rPr>
                        <a:t>a jejich částí</a:t>
                      </a:r>
                      <a:endParaRPr kumimoji="0" lang="cs-CZ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cs typeface="Arial" charset="0"/>
                      </a:endParaRP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Pravopis</a:t>
                      </a: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Mgr. Hana Maříková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listopad 2013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OPVK_1.5_DUM_III/2_CJL_MA024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VY_32_INOVACE_CJL_MA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024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8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Anotace: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Opakování grafické stránky jazyka, zopakování pravidel pro psaní velkých písmen u jmen měst, obcí a jejich částí a ulic, vysvětlení na příkladech jednoslovných  i víceslovných názvů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Obce, města, oblasti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Praha, Lidice, Železný Brod, Lázně Bělohrad, Mariánské Lázně, </a:t>
            </a:r>
            <a:r>
              <a:rPr lang="cs-CZ" dirty="0" err="1" smtClean="0"/>
              <a:t>Lázně</a:t>
            </a:r>
            <a:r>
              <a:rPr lang="cs-CZ" dirty="0" smtClean="0"/>
              <a:t> Kynžvart </a:t>
            </a:r>
            <a:br>
              <a:rPr lang="cs-CZ" dirty="0" smtClean="0"/>
            </a:br>
            <a:r>
              <a:rPr lang="cs-CZ" dirty="0" smtClean="0"/>
              <a:t>(</a:t>
            </a:r>
            <a:r>
              <a:rPr lang="cs-CZ" dirty="0" smtClean="0">
                <a:solidFill>
                  <a:srgbClr val="FF0000"/>
                </a:solidFill>
              </a:rPr>
              <a:t>ale</a:t>
            </a:r>
            <a:r>
              <a:rPr lang="cs-CZ" dirty="0" smtClean="0"/>
              <a:t> lázně Teplice - oficiální název města je Teplice) </a:t>
            </a:r>
            <a:br>
              <a:rPr lang="cs-CZ" dirty="0" smtClean="0"/>
            </a:br>
            <a:r>
              <a:rPr lang="cs-CZ" dirty="0" smtClean="0"/>
              <a:t>Horní Planá, Hradec Králové, Nové Město nad Metují, Rokytnice v Orlických horách, Rychnov u Nových Hradů, Svatý Jan pod Skalou, Kostelec nad Černými lesy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Městské čtvrti a sídliště </a:t>
            </a:r>
            <a:br>
              <a:rPr lang="cs-CZ" dirty="0" smtClean="0"/>
            </a:br>
            <a:r>
              <a:rPr lang="cs-CZ" dirty="0" smtClean="0"/>
              <a:t>(jména místní)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Smíchov, Malá Strana, Nové Město (pražské), Bílá Hora, Slezské Předměstí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Slovo sídliště </a:t>
            </a:r>
            <a:r>
              <a:rPr lang="cs-CZ" dirty="0" smtClean="0"/>
              <a:t>se píše </a:t>
            </a:r>
            <a:r>
              <a:rPr lang="cs-CZ" dirty="0" smtClean="0">
                <a:solidFill>
                  <a:srgbClr val="FF0000"/>
                </a:solidFill>
              </a:rPr>
              <a:t>s velkým písmenem</a:t>
            </a:r>
            <a:r>
              <a:rPr lang="cs-CZ" dirty="0" smtClean="0"/>
              <a:t>, je-li </a:t>
            </a:r>
            <a:r>
              <a:rPr lang="cs-CZ" dirty="0" smtClean="0">
                <a:solidFill>
                  <a:srgbClr val="FF0000"/>
                </a:solidFill>
              </a:rPr>
              <a:t>součástí oficiálního názvu</a:t>
            </a:r>
            <a:r>
              <a:rPr lang="cs-CZ" dirty="0" smtClean="0"/>
              <a:t>: </a:t>
            </a:r>
            <a:br>
              <a:rPr lang="cs-CZ" dirty="0" smtClean="0"/>
            </a:br>
            <a:r>
              <a:rPr lang="cs-CZ" dirty="0" smtClean="0"/>
              <a:t>Sídliště Míru, Sídliště Antala Staška,</a:t>
            </a:r>
            <a:br>
              <a:rPr lang="cs-CZ" dirty="0" smtClean="0"/>
            </a:br>
            <a:r>
              <a:rPr lang="cs-CZ" dirty="0" smtClean="0">
                <a:solidFill>
                  <a:srgbClr val="FF0000"/>
                </a:solidFill>
              </a:rPr>
              <a:t>ale </a:t>
            </a:r>
            <a:r>
              <a:rPr lang="cs-CZ" dirty="0" smtClean="0"/>
              <a:t>(sídliště) Severní Terasa, </a:t>
            </a:r>
            <a:br>
              <a:rPr lang="cs-CZ" dirty="0" smtClean="0"/>
            </a:br>
            <a:r>
              <a:rPr lang="cs-CZ" dirty="0" smtClean="0"/>
              <a:t>(sídliště) </a:t>
            </a:r>
            <a:r>
              <a:rPr lang="cs-CZ" dirty="0" err="1" smtClean="0"/>
              <a:t>Jihlava</a:t>
            </a:r>
            <a:r>
              <a:rPr lang="cs-CZ" dirty="0" smtClean="0"/>
              <a:t>-Jih, </a:t>
            </a:r>
            <a:br>
              <a:rPr lang="cs-CZ" dirty="0" smtClean="0"/>
            </a:br>
            <a:r>
              <a:rPr lang="cs-CZ" dirty="0" smtClean="0"/>
              <a:t>(sídliště) Jihozápadní Město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Ulice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Spálená ulice, Vodičkova ulice, </a:t>
            </a:r>
            <a:r>
              <a:rPr lang="cs-CZ" dirty="0" err="1" smtClean="0"/>
              <a:t>Jindřišská</a:t>
            </a:r>
            <a:r>
              <a:rPr lang="cs-CZ" dirty="0" smtClean="0"/>
              <a:t> ulice (šli jsme ulicí </a:t>
            </a:r>
            <a:r>
              <a:rPr lang="cs-CZ" dirty="0" err="1" smtClean="0"/>
              <a:t>Jindřišskou</a:t>
            </a:r>
            <a:r>
              <a:rPr lang="cs-CZ" dirty="0" smtClean="0"/>
              <a:t> a pak Vodičkovou), ulice Českých exulantů, ulice Obce Ležáky,</a:t>
            </a:r>
            <a:br>
              <a:rPr lang="cs-CZ" dirty="0" smtClean="0"/>
            </a:br>
            <a:r>
              <a:rPr lang="cs-CZ" dirty="0" smtClean="0"/>
              <a:t>ulice 17. (Sedmnáctého) listopadu, Malá </a:t>
            </a:r>
            <a:r>
              <a:rPr lang="cs-CZ" dirty="0" err="1" smtClean="0"/>
              <a:t>Štupartská</a:t>
            </a:r>
            <a:r>
              <a:rPr lang="cs-CZ" dirty="0" smtClean="0"/>
              <a:t>, ulice Na Příkopě (Příkopy), </a:t>
            </a:r>
            <a:br>
              <a:rPr lang="cs-CZ" dirty="0" smtClean="0"/>
            </a:br>
            <a:r>
              <a:rPr lang="cs-CZ" dirty="0" smtClean="0"/>
              <a:t>Na Můstku (Můstek), Na Dlouhém lánu, </a:t>
            </a:r>
            <a:br>
              <a:rPr lang="cs-CZ" dirty="0" smtClean="0"/>
            </a:br>
            <a:r>
              <a:rPr lang="cs-CZ" dirty="0" smtClean="0"/>
              <a:t>U Tržnice, U Železné lávky, Ve Smečkách, </a:t>
            </a:r>
            <a:br>
              <a:rPr lang="cs-CZ" dirty="0" smtClean="0"/>
            </a:br>
            <a:r>
              <a:rPr lang="cs-CZ" dirty="0" smtClean="0"/>
              <a:t>Za Vodárnou, </a:t>
            </a:r>
            <a:r>
              <a:rPr lang="cs-CZ" dirty="0" err="1" smtClean="0"/>
              <a:t>Nekázanka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Nábřeží, náměstí, mosty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Staroměstské náměstí, </a:t>
            </a:r>
            <a:r>
              <a:rPr lang="cs-CZ" dirty="0" err="1" smtClean="0"/>
              <a:t>náměstí</a:t>
            </a:r>
            <a:r>
              <a:rPr lang="cs-CZ" dirty="0" smtClean="0"/>
              <a:t> Svatopluka Čecha, náměstí Míru, náměstí Pod Kaštany, náměstí Mezi Zahrádkami</a:t>
            </a:r>
          </a:p>
          <a:p>
            <a:r>
              <a:rPr lang="cs-CZ" dirty="0" smtClean="0"/>
              <a:t>Janáčkovo nábřeží, </a:t>
            </a:r>
            <a:r>
              <a:rPr lang="cs-CZ" dirty="0" err="1" smtClean="0"/>
              <a:t>nábřeží</a:t>
            </a:r>
            <a:r>
              <a:rPr lang="cs-CZ" dirty="0" smtClean="0"/>
              <a:t> Edvarda Beneše, nábřeží Kapitána (Kpt.) Jaroše</a:t>
            </a:r>
          </a:p>
          <a:p>
            <a:r>
              <a:rPr lang="cs-CZ" dirty="0" smtClean="0"/>
              <a:t>Hlávkův most, </a:t>
            </a:r>
            <a:r>
              <a:rPr lang="cs-CZ" dirty="0" err="1" smtClean="0"/>
              <a:t>most</a:t>
            </a:r>
            <a:r>
              <a:rPr lang="cs-CZ" dirty="0" smtClean="0"/>
              <a:t> Barikádníků, </a:t>
            </a:r>
            <a:br>
              <a:rPr lang="cs-CZ" dirty="0" smtClean="0"/>
            </a:br>
            <a:r>
              <a:rPr lang="cs-CZ" dirty="0" smtClean="0"/>
              <a:t>most Palackého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Zahrady, sady aj.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Seminářská</a:t>
            </a:r>
            <a:r>
              <a:rPr lang="cs-CZ" dirty="0" smtClean="0"/>
              <a:t> zahrada, </a:t>
            </a:r>
            <a:r>
              <a:rPr lang="cs-CZ" dirty="0" err="1" smtClean="0"/>
              <a:t>zahrada</a:t>
            </a:r>
            <a:r>
              <a:rPr lang="cs-CZ" dirty="0" smtClean="0"/>
              <a:t> Na Valech, </a:t>
            </a:r>
            <a:br>
              <a:rPr lang="cs-CZ" dirty="0" smtClean="0"/>
            </a:br>
            <a:r>
              <a:rPr lang="cs-CZ" dirty="0" smtClean="0"/>
              <a:t>sady Míru, sady Vrchlického (i Vrchlického sady)</a:t>
            </a:r>
          </a:p>
          <a:p>
            <a:r>
              <a:rPr lang="cs-CZ" dirty="0" smtClean="0"/>
              <a:t>pasáž Černá růže, Nové zámecké schody,</a:t>
            </a:r>
            <a:br>
              <a:rPr lang="cs-CZ" dirty="0" smtClean="0"/>
            </a:br>
            <a:r>
              <a:rPr lang="cs-CZ" dirty="0" smtClean="0"/>
              <a:t>Zeyerova alej, kolonáda Tržního pramene</a:t>
            </a:r>
          </a:p>
          <a:p>
            <a:r>
              <a:rPr lang="cs-CZ" dirty="0" err="1" smtClean="0"/>
              <a:t>Riegrova</a:t>
            </a:r>
            <a:r>
              <a:rPr lang="cs-CZ" dirty="0" smtClean="0"/>
              <a:t> stezka, Posázavská stezka (určitá turistická trasa)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Stanice a zastávky prostředků </a:t>
            </a:r>
            <a:br>
              <a:rPr lang="cs-CZ" dirty="0" smtClean="0"/>
            </a:br>
            <a:r>
              <a:rPr lang="cs-CZ" dirty="0" smtClean="0"/>
              <a:t>veřejné dopravy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Letiště Praha</a:t>
            </a:r>
          </a:p>
          <a:p>
            <a:r>
              <a:rPr lang="cs-CZ" dirty="0" smtClean="0"/>
              <a:t> železniční stanice: nádraží </a:t>
            </a:r>
            <a:r>
              <a:rPr lang="cs-CZ" dirty="0" err="1" smtClean="0"/>
              <a:t>Praha</a:t>
            </a:r>
            <a:r>
              <a:rPr lang="cs-CZ" dirty="0" smtClean="0"/>
              <a:t>-Smíchov, Kadaň-předměstí, </a:t>
            </a:r>
            <a:r>
              <a:rPr lang="cs-CZ" dirty="0" err="1" smtClean="0"/>
              <a:t>Ostrava</a:t>
            </a:r>
            <a:r>
              <a:rPr lang="cs-CZ" dirty="0" smtClean="0"/>
              <a:t>-</a:t>
            </a:r>
            <a:r>
              <a:rPr lang="cs-CZ" dirty="0" err="1" smtClean="0"/>
              <a:t>Poruba</a:t>
            </a:r>
            <a:endParaRPr lang="cs-CZ" dirty="0" smtClean="0"/>
          </a:p>
          <a:p>
            <a:r>
              <a:rPr lang="cs-CZ" dirty="0" smtClean="0"/>
              <a:t> zastávky tramvaje, autobusu: Dívčí škola, </a:t>
            </a:r>
            <a:br>
              <a:rPr lang="cs-CZ" dirty="0" smtClean="0"/>
            </a:br>
            <a:r>
              <a:rPr lang="cs-CZ" dirty="0" smtClean="0"/>
              <a:t>U Nemocnice, Most Barikádníků</a:t>
            </a:r>
          </a:p>
          <a:p>
            <a:r>
              <a:rPr lang="cs-CZ" dirty="0" smtClean="0"/>
              <a:t>zastávky metra v Praze: Vltavská, Hlavní nádraží, Náměstí Míru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Stavby a jejich význačné části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Loreta, Křivoklát, hrad Rožmberk, Kozí hrádek, Dívčí hrady, zámek Kozel, (zpravidla) Pražský hrad, </a:t>
            </a:r>
            <a:r>
              <a:rPr lang="cs-CZ" dirty="0" err="1" smtClean="0"/>
              <a:t>Hrad</a:t>
            </a:r>
            <a:endParaRPr lang="cs-CZ" dirty="0" smtClean="0"/>
          </a:p>
          <a:p>
            <a:r>
              <a:rPr lang="cs-CZ" dirty="0" smtClean="0"/>
              <a:t>Novoměstská věž (na Karlově náměstí v Praze, na rozdíl od obecného označení některé novoměstské věže), Prašná brána, Putimská brána (v Písku)</a:t>
            </a:r>
          </a:p>
          <a:p>
            <a:r>
              <a:rPr lang="cs-CZ" dirty="0" smtClean="0"/>
              <a:t>Valdštejnský palác, </a:t>
            </a:r>
            <a:r>
              <a:rPr lang="cs-CZ" dirty="0" err="1" smtClean="0"/>
              <a:t>palác</a:t>
            </a:r>
            <a:r>
              <a:rPr lang="cs-CZ" dirty="0" smtClean="0"/>
              <a:t> Smiřických</a:t>
            </a:r>
          </a:p>
          <a:p>
            <a:r>
              <a:rPr lang="cs-CZ" dirty="0" smtClean="0"/>
              <a:t>Klementinská kolej (Klementinum)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Stavby – chrámy, kostely aj.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chrám sv. Jakuba, svatojakubský chrám </a:t>
            </a:r>
            <a:br>
              <a:rPr lang="cs-CZ" dirty="0" smtClean="0"/>
            </a:br>
            <a:r>
              <a:rPr lang="cs-CZ" dirty="0" smtClean="0"/>
              <a:t>(Svatý Jakub), Týnský chrám (chrám Panny Marie před Týnem) kostel sv. Anny, chrám sv. Víta - Svatovítský chrám</a:t>
            </a:r>
          </a:p>
          <a:p>
            <a:r>
              <a:rPr lang="cs-CZ" dirty="0" smtClean="0"/>
              <a:t>kostel svatého (sv.) Martina ve zdi (v Praze), Děkanský kostel Narození Panny Marie a kostel Nejsvětější Trojice na </a:t>
            </a:r>
            <a:r>
              <a:rPr lang="cs-CZ" dirty="0" err="1" smtClean="0"/>
              <a:t>Svatotrojickém</a:t>
            </a:r>
            <a:r>
              <a:rPr lang="cs-CZ" dirty="0" smtClean="0"/>
              <a:t> hřbitově (v Písku)</a:t>
            </a:r>
            <a:endParaRPr lang="cs-CZ" b="1" dirty="0" smtClean="0"/>
          </a:p>
          <a:p>
            <a:r>
              <a:rPr lang="cs-CZ" dirty="0" smtClean="0"/>
              <a:t>Sázavský klášter </a:t>
            </a:r>
            <a:r>
              <a:rPr lang="cs-CZ" dirty="0" smtClean="0">
                <a:solidFill>
                  <a:srgbClr val="FF0000"/>
                </a:solidFill>
              </a:rPr>
              <a:t>ale</a:t>
            </a:r>
            <a:r>
              <a:rPr lang="cs-CZ" dirty="0" smtClean="0"/>
              <a:t> obvykle klášter </a:t>
            </a:r>
            <a:r>
              <a:rPr lang="cs-CZ" dirty="0" err="1" smtClean="0"/>
              <a:t>alžbětinek</a:t>
            </a:r>
            <a:r>
              <a:rPr lang="cs-CZ" dirty="0" smtClean="0"/>
              <a:t>, františkánský klášter </a:t>
            </a:r>
          </a:p>
          <a:p>
            <a:r>
              <a:rPr lang="cs-CZ" dirty="0" smtClean="0"/>
              <a:t>Betlémská kaple nebo kaple Betlémská </a:t>
            </a:r>
            <a:br>
              <a:rPr lang="cs-CZ" dirty="0" smtClean="0"/>
            </a:br>
            <a:r>
              <a:rPr lang="cs-CZ" dirty="0" smtClean="0">
                <a:solidFill>
                  <a:srgbClr val="FF0000"/>
                </a:solidFill>
              </a:rPr>
              <a:t>ale</a:t>
            </a:r>
            <a:r>
              <a:rPr lang="cs-CZ" dirty="0" smtClean="0"/>
              <a:t> kaple sv. </a:t>
            </a:r>
            <a:r>
              <a:rPr lang="cs-CZ" dirty="0" err="1" smtClean="0"/>
              <a:t>Damiána</a:t>
            </a:r>
            <a:r>
              <a:rPr lang="cs-CZ" dirty="0" smtClean="0"/>
              <a:t>, kaple svatého (sv.) Kříže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Stavby – domy aj.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Obecní dům (v Praze), Národní dům na Smíchově, Lidový dům</a:t>
            </a:r>
          </a:p>
          <a:p>
            <a:r>
              <a:rPr lang="cs-CZ" dirty="0" smtClean="0"/>
              <a:t>Bílý dům (sídlo a úřad prezidenta USA)</a:t>
            </a:r>
          </a:p>
          <a:p>
            <a:r>
              <a:rPr lang="cs-CZ" dirty="0" smtClean="0"/>
              <a:t>Památník osvobození, Památník Terezín, Slavín</a:t>
            </a:r>
          </a:p>
          <a:p>
            <a:r>
              <a:rPr lang="cs-CZ" dirty="0" smtClean="0"/>
              <a:t>dům Císařské lázně, dům U Minuty, U Zlatého půlkola</a:t>
            </a:r>
          </a:p>
          <a:p>
            <a:r>
              <a:rPr lang="cs-CZ" dirty="0" smtClean="0"/>
              <a:t>Vladislavský sál, Španělský sál Hradu </a:t>
            </a:r>
            <a:br>
              <a:rPr lang="cs-CZ" dirty="0" smtClean="0"/>
            </a:br>
            <a:r>
              <a:rPr lang="cs-CZ" dirty="0" smtClean="0"/>
              <a:t>(</a:t>
            </a:r>
            <a:r>
              <a:rPr lang="cs-CZ" dirty="0" smtClean="0">
                <a:solidFill>
                  <a:srgbClr val="FF0000"/>
                </a:solidFill>
              </a:rPr>
              <a:t>ale</a:t>
            </a:r>
            <a:r>
              <a:rPr lang="cs-CZ" dirty="0" smtClean="0"/>
              <a:t> zprav. sál </a:t>
            </a:r>
            <a:r>
              <a:rPr lang="cs-CZ" dirty="0" err="1" smtClean="0"/>
              <a:t>Sladkovského</a:t>
            </a:r>
            <a:r>
              <a:rPr lang="cs-CZ" dirty="0" smtClean="0"/>
              <a:t>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Význačné přírodní jevy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400" dirty="0" err="1" smtClean="0"/>
              <a:t>Semtínská</a:t>
            </a:r>
            <a:r>
              <a:rPr lang="cs-CZ" sz="4400" dirty="0" smtClean="0"/>
              <a:t> lípa (památný strom), Boubínský prales, </a:t>
            </a:r>
            <a:r>
              <a:rPr lang="cs-CZ" sz="4400" dirty="0" err="1" smtClean="0"/>
              <a:t>prales</a:t>
            </a:r>
            <a:r>
              <a:rPr lang="cs-CZ" sz="4400" dirty="0" smtClean="0"/>
              <a:t> Jizera</a:t>
            </a:r>
          </a:p>
          <a:p>
            <a:r>
              <a:rPr lang="cs-CZ" sz="4400" dirty="0" smtClean="0"/>
              <a:t>Rudolfův pramen, Křížový pramen (prameny Rudolfův a Křížový), pramen Knížete Václava</a:t>
            </a:r>
            <a:r>
              <a:rPr lang="cs-CZ" dirty="0" smtClean="0"/>
              <a:t>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Nebeská tělesa, souhvězdí a jejich části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Jupiter, Venuše, Polárka, Země, Měsíc, Slunce, Váhy, Velký vůz, Malý medvěd, Mléčná dráha (Galaxie), souhvězdí Panny; </a:t>
            </a:r>
            <a:br>
              <a:rPr lang="cs-CZ" dirty="0" smtClean="0"/>
            </a:br>
            <a:r>
              <a:rPr lang="cs-CZ" dirty="0" smtClean="0"/>
              <a:t>Moře klidu (na Měsíci)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ale</a:t>
            </a:r>
            <a:r>
              <a:rPr lang="cs-CZ" dirty="0" smtClean="0"/>
              <a:t> sluneční soustava, galaxie (hvězdná soustava)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Poznámka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Ve významu jiném než odborném hvězdářském se píše:</a:t>
            </a:r>
            <a:br>
              <a:rPr lang="cs-CZ" dirty="0" smtClean="0"/>
            </a:br>
            <a:r>
              <a:rPr lang="cs-CZ" dirty="0" smtClean="0"/>
              <a:t>země, měsíc, slunce </a:t>
            </a:r>
            <a:br>
              <a:rPr lang="cs-CZ" dirty="0" smtClean="0"/>
            </a:br>
            <a:r>
              <a:rPr lang="cs-CZ" dirty="0" smtClean="0"/>
              <a:t>s počátečním písmenem malým</a:t>
            </a:r>
            <a:br>
              <a:rPr lang="cs-CZ" dirty="0" smtClean="0"/>
            </a:br>
            <a:r>
              <a:rPr lang="cs-CZ" dirty="0" smtClean="0"/>
              <a:t>např.:</a:t>
            </a:r>
            <a:br>
              <a:rPr lang="cs-CZ" dirty="0" smtClean="0"/>
            </a:br>
            <a:r>
              <a:rPr lang="cs-CZ" dirty="0" smtClean="0"/>
              <a:t>Stojí oběma nohama na zemi. </a:t>
            </a:r>
            <a:br>
              <a:rPr lang="cs-CZ" dirty="0" smtClean="0"/>
            </a:br>
            <a:r>
              <a:rPr lang="cs-CZ" dirty="0" smtClean="0"/>
              <a:t>Na cestu mu svítil měsíc. </a:t>
            </a:r>
            <a:br>
              <a:rPr lang="cs-CZ" dirty="0" smtClean="0"/>
            </a:br>
            <a:r>
              <a:rPr lang="cs-CZ" dirty="0" smtClean="0"/>
              <a:t>Kam nechodí slunce, tam chodí lékař.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EISLEROVÁ, Jana. </a:t>
            </a:r>
            <a:r>
              <a:rPr lang="cs-CZ" i="1" dirty="0" smtClean="0"/>
              <a:t>Píše se VELKÉ/malé písmeno?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Havlíčkův Brod: Fragment, 2004, 80 s. Já na to mám--, --já se to naučím. ISBN 80-720-0951-6. </a:t>
            </a:r>
          </a:p>
          <a:p>
            <a:r>
              <a:rPr lang="cs-CZ" i="1" dirty="0" smtClean="0"/>
              <a:t>Pravidla českého pravopisu. Školní vydání včetně Dodatku</a:t>
            </a:r>
            <a:r>
              <a:rPr lang="cs-CZ" dirty="0" smtClean="0"/>
              <a:t>. 1.vyd. Praha: Fortuna, 1999, 383 s. ISBN 80-716-8679-4. </a:t>
            </a:r>
          </a:p>
          <a:p>
            <a:r>
              <a:rPr lang="cs-CZ" dirty="0" smtClean="0"/>
              <a:t>SOCHROVÁ, Marie. </a:t>
            </a:r>
            <a:r>
              <a:rPr lang="cs-CZ" i="1" dirty="0" smtClean="0"/>
              <a:t>Český jazyk v kostce</a:t>
            </a:r>
            <a:r>
              <a:rPr lang="cs-CZ" dirty="0" smtClean="0"/>
              <a:t>. ISBN 80-7200-041-1.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532</Words>
  <Application>Microsoft Office PowerPoint</Application>
  <PresentationFormat>Předvádění na obrazovce (4:3)</PresentationFormat>
  <Paragraphs>64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Digitální učební materiál</vt:lpstr>
      <vt:lpstr>Obce, města, oblasti</vt:lpstr>
      <vt:lpstr>Městské čtvrti a sídliště  (jména místní)</vt:lpstr>
      <vt:lpstr>Ulice</vt:lpstr>
      <vt:lpstr>Nábřeží, náměstí, mosty</vt:lpstr>
      <vt:lpstr>Zahrady, sady aj.</vt:lpstr>
      <vt:lpstr>Stanice a zastávky prostředků  veřejné dopravy</vt:lpstr>
      <vt:lpstr>Stavby a jejich význačné části</vt:lpstr>
      <vt:lpstr>Stavby – chrámy, kostely aj.</vt:lpstr>
      <vt:lpstr>Stavby – domy aj.</vt:lpstr>
      <vt:lpstr>Význačné přírodní jevy</vt:lpstr>
      <vt:lpstr>Nebeská tělesa, souhvězdí a jejich části</vt:lpstr>
      <vt:lpstr>Poznámka</vt:lpstr>
      <vt:lpstr>Zdroje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 učební materiál</dc:title>
  <dc:creator>marikova</dc:creator>
  <cp:lastModifiedBy>siroky</cp:lastModifiedBy>
  <cp:revision>3</cp:revision>
  <dcterms:created xsi:type="dcterms:W3CDTF">2013-10-16T09:32:28Z</dcterms:created>
  <dcterms:modified xsi:type="dcterms:W3CDTF">2013-11-18T21:04:15Z</dcterms:modified>
</cp:coreProperties>
</file>