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61" r:id="rId2"/>
    <p:sldId id="258" r:id="rId3"/>
    <p:sldId id="259" r:id="rId4"/>
    <p:sldId id="257" r:id="rId5"/>
    <p:sldId id="263" r:id="rId6"/>
    <p:sldId id="279" r:id="rId7"/>
    <p:sldId id="264" r:id="rId8"/>
    <p:sldId id="265" r:id="rId9"/>
    <p:sldId id="266" r:id="rId10"/>
    <p:sldId id="270" r:id="rId11"/>
    <p:sldId id="282" r:id="rId12"/>
    <p:sldId id="268" r:id="rId13"/>
    <p:sldId id="269" r:id="rId14"/>
    <p:sldId id="271" r:id="rId15"/>
    <p:sldId id="272" r:id="rId16"/>
    <p:sldId id="281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74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73DC4C-6FE7-4212-BF76-52314BF729A2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3CCB4E-CE27-4A96-9922-22450E85314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4100" name="Zástupný symbol pro záhlaví 4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2C5DF-E1C3-45A8-8BC6-AC8B8E89B0A3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169DE-3F6B-4549-AB57-0AF08FDACB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2C5DF-E1C3-45A8-8BC6-AC8B8E89B0A3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169DE-3F6B-4549-AB57-0AF08FDACB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2C5DF-E1C3-45A8-8BC6-AC8B8E89B0A3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169DE-3F6B-4549-AB57-0AF08FDACB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2C5DF-E1C3-45A8-8BC6-AC8B8E89B0A3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169DE-3F6B-4549-AB57-0AF08FDACB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2C5DF-E1C3-45A8-8BC6-AC8B8E89B0A3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169DE-3F6B-4549-AB57-0AF08FDACB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2C5DF-E1C3-45A8-8BC6-AC8B8E89B0A3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169DE-3F6B-4549-AB57-0AF08FDACB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2C5DF-E1C3-45A8-8BC6-AC8B8E89B0A3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169DE-3F6B-4549-AB57-0AF08FDACB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2C5DF-E1C3-45A8-8BC6-AC8B8E89B0A3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169DE-3F6B-4549-AB57-0AF08FDACB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2C5DF-E1C3-45A8-8BC6-AC8B8E89B0A3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169DE-3F6B-4549-AB57-0AF08FDACB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2C5DF-E1C3-45A8-8BC6-AC8B8E89B0A3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169DE-3F6B-4549-AB57-0AF08FDACB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2C5DF-E1C3-45A8-8BC6-AC8B8E89B0A3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169DE-3F6B-4549-AB57-0AF08FDACB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B2C5DF-E1C3-45A8-8BC6-AC8B8E89B0A3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D169DE-3F6B-4549-AB57-0AF08FDACB2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4643438" y="1196975"/>
            <a:ext cx="4176712" cy="650875"/>
          </a:xfrm>
        </p:spPr>
        <p:txBody>
          <a:bodyPr/>
          <a:lstStyle/>
          <a:p>
            <a:pPr eaLnBrk="1" hangingPunct="1"/>
            <a:r>
              <a:rPr lang="cs-CZ" sz="2800" smtClean="0"/>
              <a:t>Digitální</a:t>
            </a:r>
            <a:r>
              <a:rPr lang="cs-CZ" sz="2400" smtClean="0"/>
              <a:t> </a:t>
            </a:r>
            <a:r>
              <a:rPr lang="cs-CZ" sz="2800" smtClean="0"/>
              <a:t>učební</a:t>
            </a:r>
            <a:r>
              <a:rPr lang="cs-CZ" sz="2400" smtClean="0"/>
              <a:t> </a:t>
            </a:r>
            <a:r>
              <a:rPr lang="cs-CZ" sz="2800" smtClean="0"/>
              <a:t>materiál</a:t>
            </a:r>
            <a:endParaRPr lang="cs-CZ" sz="2400" smtClean="0"/>
          </a:p>
        </p:txBody>
      </p:sp>
      <p:pic>
        <p:nvPicPr>
          <p:cNvPr id="2051" name="Obrázek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603875" cy="13684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27988" y="188913"/>
            <a:ext cx="946150" cy="81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086" name="Group 38"/>
          <p:cNvGraphicFramePr>
            <a:graphicFrameLocks noGrp="1"/>
          </p:cNvGraphicFramePr>
          <p:nvPr/>
        </p:nvGraphicFramePr>
        <p:xfrm>
          <a:off x="323850" y="1844675"/>
          <a:ext cx="8496300" cy="4683128"/>
        </p:xfrm>
        <a:graphic>
          <a:graphicData uri="http://schemas.openxmlformats.org/drawingml/2006/table">
            <a:tbl>
              <a:tblPr/>
              <a:tblGrid>
                <a:gridCol w="1263650"/>
                <a:gridCol w="1544638"/>
                <a:gridCol w="2016125"/>
                <a:gridCol w="2305050"/>
                <a:gridCol w="863600"/>
                <a:gridCol w="503237"/>
              </a:tblGrid>
              <a:tr h="3413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Název projektu: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Inovace vzdělávání na SPŠ a VOŠ Písek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Číslo projektu: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CZ.1.07/1.5.00/34.0010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9413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Škola: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Střední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průmyslová škola a Vyšší odborná škola, Písek, Karla Čapka 402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Předmět: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Tahoma" pitchFamily="34" charset="0"/>
                        </a:rPr>
                        <a:t>CJL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Ročník: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 gridSpan="3">
                  <a:txBody>
                    <a:bodyPr/>
                    <a:lstStyle/>
                    <a:p>
                      <a:pPr marL="0" marR="0" lvl="0" indent="12065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Téma: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gridSpan="3">
                  <a:txBody>
                    <a:bodyPr/>
                    <a:lstStyle/>
                    <a:p>
                      <a:pPr marL="0" marR="0" lvl="0" indent="1206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3200" dirty="0" smtClean="0"/>
                        <a:t>Velká písmena </a:t>
                      </a:r>
                      <a:br>
                        <a:rPr lang="cs-CZ" sz="3200" dirty="0" smtClean="0"/>
                      </a:br>
                      <a:r>
                        <a:rPr lang="cs-CZ" sz="3200" dirty="0" smtClean="0"/>
                        <a:t>u oficiálních názvů organizací a institucí </a:t>
                      </a:r>
                      <a:endParaRPr kumimoji="0" lang="cs-CZ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cs typeface="Arial" charset="0"/>
                      </a:endParaRPr>
                    </a:p>
                  </a:txBody>
                  <a:tcPr marL="31790" marR="3179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23850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Tematický okruh: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Pravopis</a:t>
                      </a: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 gridSpan="2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Jméno autora: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+mn-ea"/>
                          <a:cs typeface="Tahoma" pitchFamily="34" charset="0"/>
                        </a:rPr>
                        <a:t>Mgr. Hana Maříková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Datum tvorby: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 listopad 2013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842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Kód materiálu: OPVK_1.5_DUM_III/2_CJL_MA025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Soubor: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+mn-ea"/>
                          <a:cs typeface="Tahoma" pitchFamily="34" charset="0"/>
                        </a:rPr>
                        <a:t>09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Calibri" pitchFamily="34" charset="0"/>
                        </a:rPr>
                        <a:t>VYSTUPY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Calibri" pitchFamily="34" charset="0"/>
                        </a:rPr>
                        <a:t>/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Calibri" pitchFamily="34" charset="0"/>
                        </a:rPr>
                        <a:t>VY_32_INOVACE_CJL_MA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Tahoma" pitchFamily="34" charset="0"/>
                        </a:rPr>
                        <a:t>025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728788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Anotace: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Opakování grafické stránky jazyka, zopakování pravidel pro psaní velkých písmen u oficiálních názvů organizací, institucí, orgánů států, vysvětlení na příkladech jednoslovných i víceslovných názvů</a:t>
                      </a: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Velká písmena u oficiálních názvů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sz="3500" dirty="0" smtClean="0"/>
              <a:t>    </a:t>
            </a:r>
            <a:r>
              <a:rPr lang="cs-CZ" sz="3500" dirty="0" smtClean="0">
                <a:solidFill>
                  <a:srgbClr val="FF0000"/>
                </a:solidFill>
              </a:rPr>
              <a:t>Velké písmeno </a:t>
            </a:r>
            <a:r>
              <a:rPr lang="cs-CZ" sz="3500" dirty="0" smtClean="0"/>
              <a:t>píšeme </a:t>
            </a:r>
            <a:r>
              <a:rPr lang="cs-CZ" sz="3500" dirty="0" smtClean="0">
                <a:solidFill>
                  <a:srgbClr val="FF0000"/>
                </a:solidFill>
              </a:rPr>
              <a:t>u názvů </a:t>
            </a:r>
            <a:r>
              <a:rPr lang="cs-CZ" sz="3500" dirty="0" smtClean="0"/>
              <a:t>významných </a:t>
            </a:r>
            <a:r>
              <a:rPr lang="cs-CZ" sz="3500" dirty="0" smtClean="0">
                <a:solidFill>
                  <a:srgbClr val="FF0000"/>
                </a:solidFill>
              </a:rPr>
              <a:t>organizací a institucí</a:t>
            </a:r>
            <a:r>
              <a:rPr lang="cs-CZ" sz="3500" dirty="0"/>
              <a:t> </a:t>
            </a:r>
            <a:r>
              <a:rPr lang="cs-CZ" sz="3500" dirty="0" smtClean="0"/>
              <a:t>jako jsou:</a:t>
            </a:r>
          </a:p>
          <a:p>
            <a:r>
              <a:rPr lang="cs-CZ" sz="3500" dirty="0" smtClean="0"/>
              <a:t>mezinárodní organizace</a:t>
            </a:r>
          </a:p>
          <a:p>
            <a:r>
              <a:rPr lang="cs-CZ" sz="3500" dirty="0" smtClean="0"/>
              <a:t>státy </a:t>
            </a:r>
            <a:r>
              <a:rPr lang="cs-CZ" sz="3500" dirty="0"/>
              <a:t>a správní </a:t>
            </a:r>
            <a:r>
              <a:rPr lang="cs-CZ" sz="3500" dirty="0" smtClean="0"/>
              <a:t>oblasti</a:t>
            </a:r>
          </a:p>
          <a:p>
            <a:r>
              <a:rPr lang="cs-CZ" sz="3500" dirty="0" smtClean="0"/>
              <a:t>současné </a:t>
            </a:r>
            <a:r>
              <a:rPr lang="cs-CZ" sz="3500" dirty="0"/>
              <a:t>zastupitelské sbory a orgány států, oblastí, měst </a:t>
            </a:r>
            <a:r>
              <a:rPr lang="cs-CZ" sz="3500" dirty="0" smtClean="0"/>
              <a:t>aj. (zpravidla </a:t>
            </a:r>
            <a:r>
              <a:rPr lang="cs-CZ" sz="3500" dirty="0"/>
              <a:t>jen oficiální názvy</a:t>
            </a:r>
            <a:r>
              <a:rPr lang="cs-CZ" sz="3500" dirty="0" smtClean="0"/>
              <a:t>)</a:t>
            </a:r>
          </a:p>
          <a:p>
            <a:r>
              <a:rPr lang="cs-CZ" sz="3500" dirty="0" smtClean="0"/>
              <a:t>společenské </a:t>
            </a:r>
            <a:r>
              <a:rPr lang="cs-CZ" sz="3500" dirty="0"/>
              <a:t>organizace a vyšší složky jejich organizační </a:t>
            </a:r>
            <a:r>
              <a:rPr lang="cs-CZ" sz="3500" dirty="0" smtClean="0"/>
              <a:t>struktury</a:t>
            </a:r>
          </a:p>
          <a:p>
            <a:r>
              <a:rPr lang="cs-CZ" sz="3500" dirty="0" smtClean="0"/>
              <a:t>vědecké</a:t>
            </a:r>
            <a:r>
              <a:rPr lang="cs-CZ" sz="3500" dirty="0"/>
              <a:t>, vzdělávací, kulturní a tělovýchovné </a:t>
            </a:r>
            <a:r>
              <a:rPr lang="cs-CZ" sz="3500" dirty="0" smtClean="0"/>
              <a:t>instituce</a:t>
            </a:r>
            <a:endParaRPr lang="cs-CZ" sz="3500" dirty="0"/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Velké písmeno </a:t>
            </a:r>
            <a:r>
              <a:rPr lang="cs-CZ" sz="3200" dirty="0" smtClean="0"/>
              <a:t>píšeme </a:t>
            </a:r>
            <a:r>
              <a:rPr lang="cs-CZ" sz="3200" dirty="0" smtClean="0">
                <a:solidFill>
                  <a:srgbClr val="FF0000"/>
                </a:solidFill>
              </a:rPr>
              <a:t>u názvů </a:t>
            </a:r>
            <a:r>
              <a:rPr lang="cs-CZ" sz="3200" dirty="0" smtClean="0"/>
              <a:t>významných </a:t>
            </a:r>
            <a:r>
              <a:rPr lang="cs-CZ" sz="3200" dirty="0" smtClean="0">
                <a:solidFill>
                  <a:srgbClr val="FF0000"/>
                </a:solidFill>
              </a:rPr>
              <a:t>organizací a institucí</a:t>
            </a:r>
            <a:r>
              <a:rPr lang="cs-CZ" sz="3200" dirty="0" smtClean="0"/>
              <a:t> jako jsou: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sz="4800" dirty="0" smtClean="0"/>
              <a:t>společenské organizace a vyšší složky jejich organizační struktury</a:t>
            </a:r>
          </a:p>
          <a:p>
            <a:r>
              <a:rPr lang="cs-CZ" sz="4800" dirty="0" smtClean="0"/>
              <a:t>vědecké, vzdělávací, kulturní </a:t>
            </a:r>
            <a:br>
              <a:rPr lang="cs-CZ" sz="4800" dirty="0" smtClean="0"/>
            </a:br>
            <a:r>
              <a:rPr lang="cs-CZ" sz="4800" dirty="0" smtClean="0"/>
              <a:t>a tělovýchovné instituce</a:t>
            </a:r>
          </a:p>
          <a:p>
            <a:r>
              <a:rPr lang="cs-CZ" sz="4800" dirty="0" smtClean="0"/>
              <a:t>organizace </a:t>
            </a:r>
            <a:r>
              <a:rPr lang="cs-CZ" sz="4800" dirty="0"/>
              <a:t>a sdružení pro výrobu, obchod, </a:t>
            </a:r>
            <a:r>
              <a:rPr lang="cs-CZ" sz="4800" dirty="0" smtClean="0"/>
              <a:t>služby</a:t>
            </a:r>
            <a:endParaRPr lang="cs-CZ" sz="4800" dirty="0"/>
          </a:p>
          <a:p>
            <a:r>
              <a:rPr lang="cs-CZ" sz="4800" dirty="0" smtClean="0"/>
              <a:t>zdravotnické </a:t>
            </a:r>
            <a:r>
              <a:rPr lang="cs-CZ" sz="4800" dirty="0"/>
              <a:t>a sociální instituce </a:t>
            </a:r>
            <a:r>
              <a:rPr lang="cs-CZ" sz="4800" dirty="0" smtClean="0"/>
              <a:t/>
            </a:r>
            <a:br>
              <a:rPr lang="cs-CZ" sz="4800" dirty="0" smtClean="0"/>
            </a:br>
            <a:r>
              <a:rPr lang="cs-CZ" sz="4800" dirty="0" smtClean="0"/>
              <a:t>a organizace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Mezinárodní organizace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sz="3600" dirty="0" smtClean="0"/>
              <a:t>Organizace </a:t>
            </a:r>
            <a:r>
              <a:rPr lang="cs-CZ" sz="3600" dirty="0"/>
              <a:t>spojených národů </a:t>
            </a: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/>
              <a:t>(</a:t>
            </a:r>
            <a:r>
              <a:rPr lang="cs-CZ" sz="3600" dirty="0"/>
              <a:t>Spojené národy, OSN</a:t>
            </a:r>
            <a:r>
              <a:rPr lang="cs-CZ" sz="3600" dirty="0" smtClean="0"/>
              <a:t>) </a:t>
            </a:r>
          </a:p>
          <a:p>
            <a:r>
              <a:rPr lang="cs-CZ" sz="3600" dirty="0" smtClean="0"/>
              <a:t>Rada </a:t>
            </a:r>
            <a:r>
              <a:rPr lang="cs-CZ" sz="3600" dirty="0"/>
              <a:t>bezpečnosti Organizace spojených národů, </a:t>
            </a:r>
            <a:endParaRPr lang="cs-CZ" sz="3600" dirty="0" smtClean="0"/>
          </a:p>
          <a:p>
            <a:r>
              <a:rPr lang="cs-CZ" sz="3600" dirty="0" smtClean="0"/>
              <a:t>Organizace </a:t>
            </a:r>
            <a:r>
              <a:rPr lang="cs-CZ" sz="3600" dirty="0"/>
              <a:t>Spojených národů pro výchovu, vědu a kulturu (</a:t>
            </a:r>
            <a:r>
              <a:rPr lang="cs-CZ" sz="3600" dirty="0" smtClean="0"/>
              <a:t>UNESCO)</a:t>
            </a:r>
          </a:p>
          <a:p>
            <a:r>
              <a:rPr lang="cs-CZ" sz="3600" dirty="0" smtClean="0"/>
              <a:t>Dětský </a:t>
            </a:r>
            <a:r>
              <a:rPr lang="cs-CZ" sz="3600" dirty="0"/>
              <a:t>fond OSN (</a:t>
            </a:r>
            <a:r>
              <a:rPr lang="cs-CZ" sz="3600" dirty="0" smtClean="0"/>
              <a:t>UNICEF)</a:t>
            </a:r>
          </a:p>
          <a:p>
            <a:r>
              <a:rPr lang="cs-CZ" sz="3600" dirty="0" smtClean="0"/>
              <a:t>Severoatlantická aliance</a:t>
            </a:r>
          </a:p>
          <a:p>
            <a:r>
              <a:rPr lang="cs-CZ" sz="3600" dirty="0" smtClean="0"/>
              <a:t>Evropská unie</a:t>
            </a:r>
            <a:endParaRPr lang="cs-CZ" sz="3600" dirty="0"/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Státy a správní oblasti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Česká republika (dříve</a:t>
            </a:r>
            <a:r>
              <a:rPr lang="cs-CZ" dirty="0"/>
              <a:t>: Československá republika, </a:t>
            </a:r>
            <a:r>
              <a:rPr lang="cs-CZ" dirty="0" smtClean="0"/>
              <a:t>Československo)</a:t>
            </a:r>
          </a:p>
          <a:p>
            <a:r>
              <a:rPr lang="cs-CZ" dirty="0" smtClean="0"/>
              <a:t>Republika </a:t>
            </a:r>
            <a:r>
              <a:rPr lang="cs-CZ" dirty="0"/>
              <a:t>francouzská, </a:t>
            </a:r>
            <a:r>
              <a:rPr lang="cs-CZ" dirty="0" smtClean="0"/>
              <a:t>Francie</a:t>
            </a:r>
            <a:endParaRPr lang="cs-CZ" dirty="0"/>
          </a:p>
          <a:p>
            <a:r>
              <a:rPr lang="cs-CZ" dirty="0" smtClean="0"/>
              <a:t>Spojené </a:t>
            </a:r>
            <a:r>
              <a:rPr lang="cs-CZ" dirty="0"/>
              <a:t>státy (</a:t>
            </a:r>
            <a:r>
              <a:rPr lang="cs-CZ" dirty="0" err="1"/>
              <a:t>severo</a:t>
            </a:r>
            <a:r>
              <a:rPr lang="cs-CZ" dirty="0"/>
              <a:t>)americké, Spojené státy, </a:t>
            </a:r>
            <a:r>
              <a:rPr lang="cs-CZ" dirty="0" smtClean="0"/>
              <a:t>Unie </a:t>
            </a:r>
          </a:p>
          <a:p>
            <a:r>
              <a:rPr lang="cs-CZ" dirty="0" smtClean="0"/>
              <a:t>Spolková </a:t>
            </a:r>
            <a:r>
              <a:rPr lang="cs-CZ" dirty="0"/>
              <a:t>republika Německo, </a:t>
            </a:r>
            <a:r>
              <a:rPr lang="cs-CZ" dirty="0" err="1" smtClean="0"/>
              <a:t>Německo</a:t>
            </a:r>
            <a:endParaRPr lang="cs-CZ" dirty="0" smtClean="0"/>
          </a:p>
          <a:p>
            <a:r>
              <a:rPr lang="cs-CZ" dirty="0" smtClean="0"/>
              <a:t>Jihoafrická republika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Státy a správní oblasti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Království dánské, </a:t>
            </a:r>
            <a:r>
              <a:rPr lang="cs-CZ" dirty="0" err="1" smtClean="0"/>
              <a:t>Dánské</a:t>
            </a:r>
            <a:r>
              <a:rPr lang="cs-CZ" dirty="0" smtClean="0"/>
              <a:t> království</a:t>
            </a:r>
          </a:p>
          <a:p>
            <a:r>
              <a:rPr lang="cs-CZ" dirty="0" smtClean="0"/>
              <a:t>Spojené království Velké Británie a Severního Irska; Švýcarská konfederace, Švýcarsko, Švýcary</a:t>
            </a:r>
          </a:p>
          <a:p>
            <a:r>
              <a:rPr lang="cs-CZ" dirty="0" smtClean="0"/>
              <a:t>Černá Hora</a:t>
            </a:r>
          </a:p>
          <a:p>
            <a:r>
              <a:rPr lang="cs-CZ" dirty="0" err="1" smtClean="0"/>
              <a:t>Rakousko</a:t>
            </a:r>
            <a:r>
              <a:rPr lang="cs-CZ" dirty="0" smtClean="0"/>
              <a:t>-Uhersko</a:t>
            </a:r>
          </a:p>
          <a:p>
            <a:r>
              <a:rPr lang="cs-CZ" dirty="0" smtClean="0"/>
              <a:t>okres Kladno (kladenský okres), </a:t>
            </a:r>
            <a:br>
              <a:rPr lang="cs-CZ" dirty="0" smtClean="0"/>
            </a:br>
            <a:r>
              <a:rPr lang="cs-CZ" dirty="0" err="1" smtClean="0"/>
              <a:t>okres</a:t>
            </a:r>
            <a:r>
              <a:rPr lang="cs-CZ" dirty="0" smtClean="0"/>
              <a:t> Praha-východ, okres Brno-venkov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H</a:t>
            </a:r>
            <a:r>
              <a:rPr lang="cs-CZ" dirty="0" smtClean="0"/>
              <a:t>istorická označení </a:t>
            </a:r>
            <a:br>
              <a:rPr lang="cs-CZ" dirty="0" smtClean="0"/>
            </a:br>
            <a:r>
              <a:rPr lang="cs-CZ" dirty="0" smtClean="0"/>
              <a:t>v jiném než v obecném významu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u </a:t>
            </a:r>
            <a:r>
              <a:rPr lang="cs-CZ" dirty="0"/>
              <a:t>historických označení států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a </a:t>
            </a:r>
            <a:r>
              <a:rPr lang="cs-CZ" dirty="0"/>
              <a:t>správních oblastí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>
                <a:solidFill>
                  <a:srgbClr val="FF0000"/>
                </a:solidFill>
              </a:rPr>
              <a:t>se </a:t>
            </a:r>
            <a:r>
              <a:rPr lang="cs-CZ" dirty="0">
                <a:solidFill>
                  <a:srgbClr val="FF0000"/>
                </a:solidFill>
              </a:rPr>
              <a:t>píše velké písmeno </a:t>
            </a:r>
            <a:r>
              <a:rPr lang="cs-CZ" dirty="0"/>
              <a:t>závazně tehdy,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je-li </a:t>
            </a:r>
            <a:r>
              <a:rPr lang="cs-CZ" dirty="0"/>
              <a:t>třeba odlišit, že se jich neužívá ve významu obecném,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např.:</a:t>
            </a:r>
            <a:br>
              <a:rPr lang="cs-CZ" dirty="0" smtClean="0"/>
            </a:br>
            <a:r>
              <a:rPr lang="cs-CZ" dirty="0" smtClean="0"/>
              <a:t> </a:t>
            </a:r>
            <a:r>
              <a:rPr lang="cs-CZ" dirty="0">
                <a:solidFill>
                  <a:srgbClr val="FF0000"/>
                </a:solidFill>
              </a:rPr>
              <a:t>N</a:t>
            </a:r>
            <a:r>
              <a:rPr lang="cs-CZ" dirty="0"/>
              <a:t>ebeská říše (Čína),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>
                <a:solidFill>
                  <a:srgbClr val="FF0000"/>
                </a:solidFill>
              </a:rPr>
              <a:t>Ř</a:t>
            </a:r>
            <a:r>
              <a:rPr lang="cs-CZ" dirty="0" smtClean="0"/>
              <a:t>íše </a:t>
            </a:r>
            <a:r>
              <a:rPr lang="cs-CZ" dirty="0"/>
              <a:t>(fašistické Německo</a:t>
            </a:r>
            <a:r>
              <a:rPr lang="cs-CZ" dirty="0" smtClean="0"/>
              <a:t>)</a:t>
            </a:r>
            <a:endParaRPr lang="cs-CZ" dirty="0"/>
          </a:p>
          <a:p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</a:t>
            </a:r>
            <a:r>
              <a:rPr lang="cs-CZ" dirty="0" smtClean="0"/>
              <a:t>istoricky doložené správní celky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400" dirty="0"/>
              <a:t>z</a:t>
            </a:r>
            <a:r>
              <a:rPr lang="cs-CZ" sz="4400" dirty="0" smtClean="0"/>
              <a:t>pravidla </a:t>
            </a:r>
            <a:r>
              <a:rPr lang="cs-CZ" sz="4400" dirty="0" smtClean="0">
                <a:solidFill>
                  <a:srgbClr val="FF0000"/>
                </a:solidFill>
              </a:rPr>
              <a:t>s velkým písmenem </a:t>
            </a:r>
            <a:br>
              <a:rPr lang="cs-CZ" sz="4400" dirty="0" smtClean="0">
                <a:solidFill>
                  <a:srgbClr val="FF0000"/>
                </a:solidFill>
              </a:rPr>
            </a:br>
            <a:r>
              <a:rPr lang="cs-CZ" sz="4400" dirty="0" smtClean="0"/>
              <a:t>se píšou </a:t>
            </a:r>
            <a:r>
              <a:rPr lang="cs-CZ" sz="4400" dirty="0" smtClean="0">
                <a:solidFill>
                  <a:srgbClr val="FF0000"/>
                </a:solidFill>
              </a:rPr>
              <a:t>historicky doložená označení </a:t>
            </a:r>
            <a:r>
              <a:rPr lang="cs-CZ" sz="4400" dirty="0" smtClean="0"/>
              <a:t>správních celků, </a:t>
            </a:r>
            <a:br>
              <a:rPr lang="cs-CZ" sz="4400" dirty="0" smtClean="0"/>
            </a:br>
            <a:r>
              <a:rPr lang="cs-CZ" sz="4400" dirty="0" smtClean="0"/>
              <a:t>např.: </a:t>
            </a:r>
            <a:br>
              <a:rPr lang="cs-CZ" sz="4400" dirty="0" smtClean="0"/>
            </a:br>
            <a:r>
              <a:rPr lang="cs-CZ" sz="4400" dirty="0" smtClean="0"/>
              <a:t>Království české, Země česká, Markrabství moravské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Ostatní případy – obě varianty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v ostatních případech je možné psaní obojí: </a:t>
            </a:r>
            <a:r>
              <a:rPr lang="cs-CZ" dirty="0" smtClean="0"/>
              <a:t>Říše velkomoravská (Velkomoravská říše) </a:t>
            </a:r>
            <a:br>
              <a:rPr lang="cs-CZ" dirty="0" smtClean="0"/>
            </a:br>
            <a:r>
              <a:rPr lang="cs-CZ" dirty="0" smtClean="0"/>
              <a:t>i říše velkomoravská </a:t>
            </a:r>
            <a:br>
              <a:rPr lang="cs-CZ" dirty="0" smtClean="0"/>
            </a:br>
            <a:r>
              <a:rPr lang="cs-CZ" dirty="0" smtClean="0"/>
              <a:t>české země i České země, tj. Čechy a Morava, na rozdíl od jiných států</a:t>
            </a:r>
          </a:p>
          <a:p>
            <a:r>
              <a:rPr lang="cs-CZ" dirty="0" smtClean="0"/>
              <a:t>u menších nebo časově vzdálenějších útvarů se obvykle píše </a:t>
            </a:r>
            <a:r>
              <a:rPr lang="cs-CZ" dirty="0" smtClean="0">
                <a:solidFill>
                  <a:srgbClr val="FF0000"/>
                </a:solidFill>
              </a:rPr>
              <a:t>písmeno malé</a:t>
            </a:r>
            <a:r>
              <a:rPr lang="cs-CZ" dirty="0" smtClean="0"/>
              <a:t>: vévodství frýdlantské; první republika, druhé císařství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Neoficiální názvy s malým písmenem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sz="6900" dirty="0" smtClean="0">
                <a:solidFill>
                  <a:srgbClr val="FF0000"/>
                </a:solidFill>
              </a:rPr>
              <a:t>ale </a:t>
            </a:r>
            <a:r>
              <a:rPr lang="cs-CZ" sz="6900" dirty="0" smtClean="0"/>
              <a:t>jako neoficiální názvy </a:t>
            </a:r>
            <a:br>
              <a:rPr lang="cs-CZ" sz="6900" dirty="0" smtClean="0"/>
            </a:br>
            <a:r>
              <a:rPr lang="cs-CZ" sz="6900" dirty="0" smtClean="0"/>
              <a:t>druhové se chápou </a:t>
            </a:r>
            <a:br>
              <a:rPr lang="cs-CZ" sz="6900" dirty="0" smtClean="0"/>
            </a:br>
            <a:r>
              <a:rPr lang="cs-CZ" sz="6900" dirty="0" smtClean="0"/>
              <a:t>a píšou se </a:t>
            </a:r>
            <a:r>
              <a:rPr lang="cs-CZ" sz="6900" dirty="0" smtClean="0">
                <a:solidFill>
                  <a:srgbClr val="FF0000"/>
                </a:solidFill>
              </a:rPr>
              <a:t>s malým písmenem </a:t>
            </a:r>
            <a:br>
              <a:rPr lang="cs-CZ" sz="6900" dirty="0" smtClean="0">
                <a:solidFill>
                  <a:srgbClr val="FF0000"/>
                </a:solidFill>
              </a:rPr>
            </a:br>
            <a:r>
              <a:rPr lang="cs-CZ" sz="6900" dirty="0" smtClean="0"/>
              <a:t>pojmenování </a:t>
            </a:r>
            <a:br>
              <a:rPr lang="cs-CZ" sz="6900" dirty="0" smtClean="0"/>
            </a:br>
            <a:r>
              <a:rPr lang="cs-CZ" sz="6900" dirty="0" smtClean="0"/>
              <a:t>zahraničních nebo </a:t>
            </a:r>
            <a:br>
              <a:rPr lang="cs-CZ" sz="6900" dirty="0" smtClean="0"/>
            </a:br>
            <a:r>
              <a:rPr lang="cs-CZ" sz="6900" dirty="0" smtClean="0"/>
              <a:t>historických institucí a orgánů</a:t>
            </a:r>
            <a:br>
              <a:rPr lang="cs-CZ" sz="6900" dirty="0" smtClean="0"/>
            </a:br>
            <a:r>
              <a:rPr lang="cs-CZ" sz="6900" dirty="0" smtClean="0"/>
              <a:t>jako např.: </a:t>
            </a:r>
            <a:r>
              <a:rPr lang="cs-CZ" sz="3600" dirty="0" smtClean="0"/>
              <a:t/>
            </a:r>
            <a:br>
              <a:rPr lang="cs-CZ" sz="3600" dirty="0" smtClean="0"/>
            </a:br>
            <a:endParaRPr lang="cs-CZ" sz="36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Příklady neoficiálních názvů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5400" dirty="0" smtClean="0"/>
              <a:t>  - francouzské národní shromáždění</a:t>
            </a:r>
            <a:br>
              <a:rPr lang="cs-CZ" sz="5400" dirty="0" smtClean="0"/>
            </a:br>
            <a:r>
              <a:rPr lang="cs-CZ" sz="5400" dirty="0" smtClean="0"/>
              <a:t>- sněmovna lordů </a:t>
            </a:r>
            <a:br>
              <a:rPr lang="cs-CZ" sz="5400" dirty="0" smtClean="0"/>
            </a:br>
            <a:r>
              <a:rPr lang="cs-CZ" sz="5400" dirty="0" smtClean="0"/>
              <a:t>- parlament</a:t>
            </a:r>
            <a:br>
              <a:rPr lang="cs-CZ" sz="5400" dirty="0" smtClean="0"/>
            </a:br>
            <a:r>
              <a:rPr lang="cs-CZ" sz="5400" dirty="0" smtClean="0"/>
              <a:t>- ministerstvo železnic atd.</a:t>
            </a:r>
            <a:endParaRPr lang="cs-CZ" sz="54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3272" cy="135416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Současné orgány států, oblastí, měst aj. (zpravidla jen oficiální názvy)</a:t>
            </a:r>
            <a:r>
              <a:rPr lang="cs-CZ" sz="3600" dirty="0" smtClean="0"/>
              <a:t/>
            </a:r>
            <a:br>
              <a:rPr lang="cs-CZ" sz="3600" dirty="0" smtClean="0"/>
            </a:b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400" dirty="0" smtClean="0"/>
              <a:t>Poslanecká sněmovna </a:t>
            </a:r>
          </a:p>
          <a:p>
            <a:r>
              <a:rPr lang="cs-CZ" sz="4400" dirty="0" smtClean="0"/>
              <a:t>Sejm (v Polsku) </a:t>
            </a:r>
          </a:p>
          <a:p>
            <a:r>
              <a:rPr lang="cs-CZ" sz="4400" dirty="0" smtClean="0"/>
              <a:t>Spolkový sněm (v SRN)</a:t>
            </a:r>
          </a:p>
          <a:p>
            <a:r>
              <a:rPr lang="cs-CZ" sz="4400" dirty="0" smtClean="0"/>
              <a:t>Senát (v USA) </a:t>
            </a:r>
          </a:p>
          <a:p>
            <a:r>
              <a:rPr lang="cs-CZ" sz="4400" dirty="0" smtClean="0"/>
              <a:t>Ministerstvo financí </a:t>
            </a:r>
            <a:endParaRPr lang="cs-CZ" sz="44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Současné orgány států, oblastí, měst aj. (zpravidla jen oficiální názvy)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sz="3500" dirty="0" smtClean="0"/>
              <a:t>Kancelář prezidenta republiky</a:t>
            </a:r>
          </a:p>
          <a:p>
            <a:r>
              <a:rPr lang="cs-CZ" sz="3500" dirty="0" smtClean="0"/>
              <a:t>Úřad vlády ČR</a:t>
            </a:r>
          </a:p>
          <a:p>
            <a:r>
              <a:rPr lang="cs-CZ" sz="3500" dirty="0" smtClean="0"/>
              <a:t>Velvyslanectví Francouzské republiky v Praze </a:t>
            </a:r>
          </a:p>
          <a:p>
            <a:r>
              <a:rPr lang="cs-CZ" sz="3500" dirty="0" smtClean="0"/>
              <a:t>Rada města Hradce Králové,  </a:t>
            </a:r>
            <a:br>
              <a:rPr lang="cs-CZ" sz="3500" dirty="0" smtClean="0"/>
            </a:br>
            <a:r>
              <a:rPr lang="cs-CZ" sz="3500" dirty="0" smtClean="0"/>
              <a:t>Městská rada v (Příbrami)</a:t>
            </a:r>
          </a:p>
          <a:p>
            <a:r>
              <a:rPr lang="cs-CZ" sz="3500" dirty="0" smtClean="0"/>
              <a:t>Obecní zastupitelstvo v (</a:t>
            </a:r>
            <a:r>
              <a:rPr lang="cs-CZ" sz="3500" dirty="0" err="1" smtClean="0"/>
              <a:t>Senohrabech</a:t>
            </a:r>
            <a:r>
              <a:rPr lang="cs-CZ" sz="3500" dirty="0" smtClean="0"/>
              <a:t>)</a:t>
            </a:r>
          </a:p>
          <a:p>
            <a:r>
              <a:rPr lang="cs-CZ" sz="3500" dirty="0" smtClean="0"/>
              <a:t>Úřad města (Zlína), Místní úřad v (Praze 5-Zbraslavi)</a:t>
            </a:r>
          </a:p>
          <a:p>
            <a:r>
              <a:rPr lang="cs-CZ" sz="3500" dirty="0" smtClean="0"/>
              <a:t>Nejvyšší soud, Obvodní soud pro Prahu 2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/>
              <a:t/>
            </a:r>
            <a:br>
              <a:rPr lang="cs-CZ" sz="3600" dirty="0"/>
            </a:br>
            <a:r>
              <a:rPr lang="cs-CZ" dirty="0" smtClean="0"/>
              <a:t> Společenské organizace</a:t>
            </a:r>
            <a:r>
              <a:rPr lang="cs-CZ" sz="3200" dirty="0" smtClean="0"/>
              <a:t> 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Občanská </a:t>
            </a:r>
            <a:r>
              <a:rPr lang="cs-CZ" dirty="0"/>
              <a:t>demokratická strana, </a:t>
            </a:r>
            <a:r>
              <a:rPr lang="cs-CZ" dirty="0" err="1"/>
              <a:t>Strana</a:t>
            </a:r>
            <a:r>
              <a:rPr lang="cs-CZ" dirty="0"/>
              <a:t> zelených, Konfederace politických vězňů, Liga pro lidská práva, Odborový svaz pracovníků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ve </a:t>
            </a:r>
            <a:r>
              <a:rPr lang="cs-CZ" dirty="0"/>
              <a:t>vědě a výzkumu, Český červený kříž, Česká lékařská komora, Český svaz ochránců přírody, Klub českých turistů, Jednota českých matematiků a </a:t>
            </a:r>
            <a:r>
              <a:rPr lang="cs-CZ" dirty="0" smtClean="0"/>
              <a:t>fyziků</a:t>
            </a:r>
          </a:p>
          <a:p>
            <a:r>
              <a:rPr lang="cs-CZ" dirty="0" smtClean="0"/>
              <a:t>Pěvecké </a:t>
            </a:r>
            <a:r>
              <a:rPr lang="cs-CZ" dirty="0"/>
              <a:t>sdružení moravských </a:t>
            </a:r>
            <a:r>
              <a:rPr lang="cs-CZ" dirty="0" smtClean="0"/>
              <a:t>učitelů</a:t>
            </a:r>
          </a:p>
          <a:p>
            <a:r>
              <a:rPr lang="cs-CZ" dirty="0" err="1" smtClean="0"/>
              <a:t>Baník</a:t>
            </a:r>
            <a:r>
              <a:rPr lang="cs-CZ" dirty="0" smtClean="0"/>
              <a:t> </a:t>
            </a:r>
            <a:r>
              <a:rPr lang="cs-CZ" dirty="0"/>
              <a:t>Ostrava, </a:t>
            </a:r>
            <a:r>
              <a:rPr lang="cs-CZ" dirty="0" err="1"/>
              <a:t>Slavia</a:t>
            </a:r>
            <a:r>
              <a:rPr lang="cs-CZ" dirty="0"/>
              <a:t> </a:t>
            </a:r>
            <a:r>
              <a:rPr lang="cs-CZ" dirty="0" smtClean="0"/>
              <a:t>Praha, Sparta Praha</a:t>
            </a:r>
            <a:endParaRPr lang="cs-CZ" dirty="0"/>
          </a:p>
          <a:p>
            <a:endParaRPr lang="cs-CZ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Neoficiální označení politických stran </a:t>
            </a:r>
            <a:br>
              <a:rPr lang="cs-CZ" dirty="0" smtClean="0"/>
            </a:br>
            <a:r>
              <a:rPr lang="cs-CZ" dirty="0" smtClean="0"/>
              <a:t>a jiných organizací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zpravidla se považují za </a:t>
            </a:r>
            <a:r>
              <a:rPr lang="cs-CZ" dirty="0" smtClean="0">
                <a:solidFill>
                  <a:srgbClr val="FF0000"/>
                </a:solidFill>
              </a:rPr>
              <a:t>jména obecná </a:t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 smtClean="0"/>
              <a:t>a píšou se </a:t>
            </a:r>
            <a:r>
              <a:rPr lang="cs-CZ" dirty="0" smtClean="0">
                <a:solidFill>
                  <a:srgbClr val="FF0000"/>
                </a:solidFill>
              </a:rPr>
              <a:t>s písmenem malým</a:t>
            </a:r>
            <a:r>
              <a:rPr lang="cs-CZ" dirty="0" smtClean="0"/>
              <a:t>, </a:t>
            </a:r>
            <a:br>
              <a:rPr lang="cs-CZ" dirty="0" smtClean="0"/>
            </a:br>
            <a:r>
              <a:rPr lang="cs-CZ" dirty="0" smtClean="0"/>
              <a:t>např.: mladočeská strana, italská komunistická strana, odbory, odborová organizace přístavních dělníků </a:t>
            </a:r>
          </a:p>
          <a:p>
            <a:r>
              <a:rPr lang="cs-CZ" dirty="0">
                <a:solidFill>
                  <a:srgbClr val="FF0000"/>
                </a:solidFill>
              </a:rPr>
              <a:t>s</a:t>
            </a:r>
            <a:r>
              <a:rPr lang="cs-CZ" dirty="0" smtClean="0">
                <a:solidFill>
                  <a:srgbClr val="FF0000"/>
                </a:solidFill>
              </a:rPr>
              <a:t> malým písmenem </a:t>
            </a:r>
            <a:r>
              <a:rPr lang="cs-CZ" dirty="0" smtClean="0"/>
              <a:t>píšeme také spojení - </a:t>
            </a:r>
            <a:br>
              <a:rPr lang="cs-CZ" dirty="0" smtClean="0"/>
            </a:br>
            <a:r>
              <a:rPr lang="cs-CZ" dirty="0" smtClean="0"/>
              <a:t>katolická (římskokatolická) církev, </a:t>
            </a:r>
            <a:br>
              <a:rPr lang="cs-CZ" dirty="0" smtClean="0"/>
            </a:br>
            <a:r>
              <a:rPr lang="cs-CZ" dirty="0" smtClean="0"/>
              <a:t>jednota bratrská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EISLEROVÁ, Jana. </a:t>
            </a:r>
            <a:r>
              <a:rPr lang="cs-CZ" i="1" dirty="0" smtClean="0"/>
              <a:t>Píše se VELKÉ/malé písmeno?</a:t>
            </a:r>
            <a:r>
              <a:rPr lang="cs-CZ" dirty="0" smtClean="0"/>
              <a:t>. 1. </a:t>
            </a:r>
            <a:r>
              <a:rPr lang="cs-CZ" dirty="0" err="1" smtClean="0"/>
              <a:t>vyd</a:t>
            </a:r>
            <a:r>
              <a:rPr lang="cs-CZ" dirty="0" smtClean="0"/>
              <a:t>. Havlíčkův Brod: Fragment, 2004, 80 s. Já na to mám--, --já se to naučím. ISBN 80-720-0951-6. </a:t>
            </a:r>
          </a:p>
          <a:p>
            <a:r>
              <a:rPr lang="cs-CZ" i="1" dirty="0" smtClean="0"/>
              <a:t>Pravidla českého pravopisu. Školní vydání včetně Dodatku</a:t>
            </a:r>
            <a:r>
              <a:rPr lang="cs-CZ" dirty="0" smtClean="0"/>
              <a:t>. 1.vyd. Praha: Fortuna, 1999, 383 s. ISBN 80-716-8679-4. </a:t>
            </a:r>
          </a:p>
          <a:p>
            <a:r>
              <a:rPr lang="cs-CZ" dirty="0" smtClean="0"/>
              <a:t>SOCHROVÁ, Marie. </a:t>
            </a:r>
            <a:r>
              <a:rPr lang="cs-CZ" i="1" dirty="0" smtClean="0"/>
              <a:t>Český jazyk v kostce</a:t>
            </a:r>
            <a:r>
              <a:rPr lang="cs-CZ" dirty="0" smtClean="0"/>
              <a:t>. ISBN 80-7200-041-1. 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</TotalTime>
  <Words>459</Words>
  <Application>Microsoft Office PowerPoint</Application>
  <PresentationFormat>Předvádění na obrazovce (4:3)</PresentationFormat>
  <Paragraphs>84</Paragraphs>
  <Slides>16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sady Office</vt:lpstr>
      <vt:lpstr>Digitální učební materiál</vt:lpstr>
      <vt:lpstr> Velká písmena u oficiálních názvů </vt:lpstr>
      <vt:lpstr>Velké písmeno píšeme u názvů významných organizací a institucí jako jsou:</vt:lpstr>
      <vt:lpstr> Mezinárodní organizace </vt:lpstr>
      <vt:lpstr> Státy a správní oblasti </vt:lpstr>
      <vt:lpstr>Státy a správní oblasti</vt:lpstr>
      <vt:lpstr>Historická označení  v jiném než v obecném významu</vt:lpstr>
      <vt:lpstr>Historicky doložené správní celky</vt:lpstr>
      <vt:lpstr>Ostatní případy – obě varianty</vt:lpstr>
      <vt:lpstr>Neoficiální názvy s malým písmenem</vt:lpstr>
      <vt:lpstr>Příklady neoficiálních názvů</vt:lpstr>
      <vt:lpstr>Současné orgány států, oblastí, měst aj. (zpravidla jen oficiální názvy) </vt:lpstr>
      <vt:lpstr>Současné orgány států, oblastí, měst aj. (zpravidla jen oficiální názvy)</vt:lpstr>
      <vt:lpstr>  Společenské organizace  </vt:lpstr>
      <vt:lpstr>Neoficiální označení politických stran  a jiných organizací </vt:lpstr>
      <vt:lpstr>Zdroje</vt:lpstr>
    </vt:vector>
  </TitlesOfParts>
  <Company>SPS/VOS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</dc:title>
  <dc:creator>marikova</dc:creator>
  <cp:lastModifiedBy>siroky</cp:lastModifiedBy>
  <cp:revision>16</cp:revision>
  <dcterms:created xsi:type="dcterms:W3CDTF">2013-10-02T08:33:03Z</dcterms:created>
  <dcterms:modified xsi:type="dcterms:W3CDTF">2013-11-18T21:06:28Z</dcterms:modified>
</cp:coreProperties>
</file>