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8" r:id="rId2"/>
    <p:sldId id="260" r:id="rId3"/>
    <p:sldId id="262" r:id="rId4"/>
    <p:sldId id="259" r:id="rId5"/>
    <p:sldId id="263" r:id="rId6"/>
    <p:sldId id="264" r:id="rId7"/>
    <p:sldId id="265" r:id="rId8"/>
    <p:sldId id="266" r:id="rId9"/>
    <p:sldId id="267" r:id="rId10"/>
    <p:sldId id="268" r:id="rId11"/>
    <p:sldId id="280" r:id="rId12"/>
    <p:sldId id="269" r:id="rId13"/>
    <p:sldId id="270" r:id="rId14"/>
    <p:sldId id="261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78" y="-7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348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DE2F7C-CF8F-4873-BC5A-C3F01FFA92CA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6D9FC5-7930-474A-9AA0-F5A6163AB36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2B11CD-9F55-48BA-AF90-FAE781D1F236}" type="datetimeFigureOut">
              <a:rPr lang="cs-CZ" smtClean="0"/>
              <a:pPr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9AC1B-FB31-407C-B2AD-4794152264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086" name="Group 38"/>
          <p:cNvGraphicFramePr>
            <a:graphicFrameLocks noGrp="1"/>
          </p:cNvGraphicFramePr>
          <p:nvPr/>
        </p:nvGraphicFramePr>
        <p:xfrm>
          <a:off x="323850" y="1844675"/>
          <a:ext cx="8496300" cy="4683128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3413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CJL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2.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Velká písmena u názvů významných děl, dokumentů, událostí,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výrobků a akcí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cs typeface="Arial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Pravopis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Mgr. Hana Maříková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listopad 2013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OPVK_1.5_DUM_III/2_CJL_MA027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+mn-ea"/>
                          <a:cs typeface="Tahoma" pitchFamily="34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Calibri" pitchFamily="34" charset="0"/>
                        </a:rPr>
                        <a:t>VY_32_INOVACE_CJL_MA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cs typeface="Tahoma" pitchFamily="34" charset="0"/>
                        </a:rPr>
                        <a:t>027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Anotace: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Opakování pravopisu, zopakování pravidel při psaní velkých písmen u oficiálních názvů významných děl, dokumentů, událostí, výrobků a akcí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Velké písmeno </a:t>
            </a:r>
            <a:r>
              <a:rPr lang="cs-CZ" dirty="0" smtClean="0"/>
              <a:t>píšeme </a:t>
            </a:r>
            <a:r>
              <a:rPr lang="cs-CZ" dirty="0" smtClean="0">
                <a:solidFill>
                  <a:srgbClr val="FF0000"/>
                </a:solidFill>
              </a:rPr>
              <a:t>u názvů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významných aktivit a věcí jako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jména dokumentů</a:t>
            </a:r>
          </a:p>
          <a:p>
            <a:r>
              <a:rPr lang="cs-CZ" sz="4400" dirty="0" smtClean="0"/>
              <a:t>jména výtvorů slovesných </a:t>
            </a:r>
            <a:br>
              <a:rPr lang="cs-CZ" sz="4400" dirty="0" smtClean="0"/>
            </a:br>
            <a:r>
              <a:rPr lang="cs-CZ" sz="4400" dirty="0" smtClean="0"/>
              <a:t>a výtvarných</a:t>
            </a:r>
          </a:p>
          <a:p>
            <a:r>
              <a:rPr lang="cs-CZ" sz="4400" dirty="0" smtClean="0"/>
              <a:t>jména hudebních, tanečních </a:t>
            </a:r>
            <a:br>
              <a:rPr lang="cs-CZ" sz="4400" dirty="0" smtClean="0"/>
            </a:br>
            <a:r>
              <a:rPr lang="cs-CZ" sz="4400" dirty="0" smtClean="0"/>
              <a:t>a tělocvičných skladeb (byla jim dána anebo připisována tradicí)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Velké písmeno </a:t>
            </a:r>
            <a:r>
              <a:rPr lang="cs-CZ" dirty="0" smtClean="0"/>
              <a:t>píšeme </a:t>
            </a:r>
            <a:r>
              <a:rPr lang="cs-CZ" dirty="0" smtClean="0">
                <a:solidFill>
                  <a:srgbClr val="FF0000"/>
                </a:solidFill>
              </a:rPr>
              <a:t>u názvů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významných aktivit a věcí jako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 smtClean="0"/>
              <a:t>jedinečné práce vědecké, články, učebnice, díla umělecká, modlitby </a:t>
            </a:r>
          </a:p>
          <a:p>
            <a:r>
              <a:rPr lang="cs-CZ" sz="4000" dirty="0" smtClean="0"/>
              <a:t>jména časopisů, stálých rubrik, pořadů</a:t>
            </a:r>
          </a:p>
          <a:p>
            <a:r>
              <a:rPr lang="cs-CZ" sz="4000" dirty="0" smtClean="0"/>
              <a:t>jména některých výrobků, plodů </a:t>
            </a:r>
            <a:br>
              <a:rPr lang="cs-CZ" sz="4000" dirty="0" smtClean="0"/>
            </a:br>
            <a:r>
              <a:rPr lang="cs-CZ" sz="4000" dirty="0" smtClean="0"/>
              <a:t>a rostlin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Velké písmeno </a:t>
            </a:r>
            <a:r>
              <a:rPr lang="cs-CZ" dirty="0" smtClean="0"/>
              <a:t>píšeme </a:t>
            </a:r>
            <a:r>
              <a:rPr lang="cs-CZ" dirty="0" smtClean="0">
                <a:solidFill>
                  <a:srgbClr val="FF0000"/>
                </a:solidFill>
              </a:rPr>
              <a:t>u názvů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významných aktivit a věcí jako jsou: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000" dirty="0" smtClean="0"/>
              <a:t>označení významných událostí </a:t>
            </a:r>
            <a:br>
              <a:rPr lang="cs-CZ" sz="4000" dirty="0" smtClean="0"/>
            </a:br>
            <a:r>
              <a:rPr lang="cs-CZ" sz="4000" dirty="0" smtClean="0"/>
              <a:t>a období</a:t>
            </a:r>
          </a:p>
          <a:p>
            <a:r>
              <a:rPr lang="cs-CZ" sz="4000" dirty="0" smtClean="0"/>
              <a:t>jména vyznamenání a cen</a:t>
            </a:r>
          </a:p>
          <a:p>
            <a:r>
              <a:rPr lang="cs-CZ" sz="4000" dirty="0" smtClean="0"/>
              <a:t>vyjádření zvláštního vztahu k osobě nebo věci</a:t>
            </a:r>
          </a:p>
          <a:p>
            <a:r>
              <a:rPr lang="cs-CZ" sz="4000" dirty="0" smtClean="0"/>
              <a:t>v některých tradičních titulech, užívaných pro významné osobnosti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Příklady názvů - významné dokumenty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Dekret kutnohorský nebo Kutnohorský dekret</a:t>
            </a:r>
          </a:p>
          <a:p>
            <a:r>
              <a:rPr lang="cs-CZ" dirty="0" smtClean="0"/>
              <a:t> Zlatá bula sicilská</a:t>
            </a:r>
          </a:p>
          <a:p>
            <a:r>
              <a:rPr lang="cs-CZ" dirty="0" smtClean="0"/>
              <a:t>Charta Organizace spojených národů</a:t>
            </a:r>
          </a:p>
          <a:p>
            <a:r>
              <a:rPr lang="cs-CZ" dirty="0" smtClean="0"/>
              <a:t>Listina základních práv a svobod</a:t>
            </a:r>
          </a:p>
          <a:p>
            <a:r>
              <a:rPr lang="cs-CZ" dirty="0" smtClean="0"/>
              <a:t>Závěrečný akt Helsinské konference</a:t>
            </a:r>
          </a:p>
          <a:p>
            <a:r>
              <a:rPr lang="cs-CZ" dirty="0" smtClean="0"/>
              <a:t>Sbírka zákonů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4000" dirty="0" smtClean="0"/>
              <a:t> Jedinečné práce vědecké, články, učebnice, díla umělecká, modlitby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Slovanské starožitnosti</a:t>
            </a:r>
          </a:p>
          <a:p>
            <a:r>
              <a:rPr lang="cs-CZ" dirty="0" smtClean="0"/>
              <a:t>Slovník stavební mechaniky a příbuzných oborů</a:t>
            </a:r>
          </a:p>
          <a:p>
            <a:r>
              <a:rPr lang="cs-CZ" dirty="0" smtClean="0"/>
              <a:t>Sinice a řasy</a:t>
            </a:r>
          </a:p>
          <a:p>
            <a:r>
              <a:rPr lang="cs-CZ" dirty="0" smtClean="0"/>
              <a:t>Čítanka pro 2. třídu základních škol</a:t>
            </a:r>
          </a:p>
          <a:p>
            <a:r>
              <a:rPr lang="cs-CZ" dirty="0" smtClean="0"/>
              <a:t>Babička</a:t>
            </a:r>
          </a:p>
          <a:p>
            <a:r>
              <a:rPr lang="cs-CZ" dirty="0" smtClean="0"/>
              <a:t>Zapadlí vlastenci</a:t>
            </a:r>
          </a:p>
          <a:p>
            <a:r>
              <a:rPr lang="cs-CZ" dirty="0" smtClean="0"/>
              <a:t>Noc na Karlštejně </a:t>
            </a:r>
          </a:p>
          <a:p>
            <a:r>
              <a:rPr lang="cs-CZ" dirty="0" smtClean="0"/>
              <a:t>Písmo svaté (bible), Starý zákon, Kniha žalmů, Bible kralická nebo Kralická bible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Jedinečné práce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Anděl Páně</a:t>
            </a:r>
          </a:p>
          <a:p>
            <a:r>
              <a:rPr lang="cs-CZ" dirty="0" smtClean="0"/>
              <a:t>Píseň o Rolandovi </a:t>
            </a:r>
          </a:p>
          <a:p>
            <a:r>
              <a:rPr lang="cs-CZ" dirty="0" smtClean="0"/>
              <a:t>Rukopis královédvorský nebo Královédvorský rukopis</a:t>
            </a:r>
          </a:p>
          <a:p>
            <a:r>
              <a:rPr lang="cs-CZ" dirty="0" smtClean="0"/>
              <a:t>Legenda o svaté Kateřině</a:t>
            </a:r>
          </a:p>
          <a:p>
            <a:r>
              <a:rPr lang="cs-CZ" dirty="0" smtClean="0"/>
              <a:t>Rusalka, Má vlast, Symfonie č. 5, "Osudová" (Osudová symfonie), Polka Es dur (klavírní skladba B. Smetany)</a:t>
            </a:r>
          </a:p>
          <a:p>
            <a:r>
              <a:rPr lang="cs-CZ" dirty="0" smtClean="0"/>
              <a:t>V nový život, Kde domov můj?, Píseň práce </a:t>
            </a:r>
          </a:p>
          <a:p>
            <a:r>
              <a:rPr lang="cs-CZ" dirty="0" smtClean="0"/>
              <a:t>Vyšebrodský oltář, Mánesův Orloj, Raněný (socha J. </a:t>
            </a:r>
            <a:r>
              <a:rPr lang="cs-CZ" dirty="0" err="1" smtClean="0"/>
              <a:t>Štursy</a:t>
            </a:r>
            <a:r>
              <a:rPr lang="cs-CZ" dirty="0" smtClean="0"/>
              <a:t>), Spící lodě (obraz J. Zrzavého), </a:t>
            </a:r>
            <a:br>
              <a:rPr lang="cs-CZ" dirty="0" smtClean="0"/>
            </a:br>
            <a:r>
              <a:rPr lang="cs-CZ" dirty="0" smtClean="0"/>
              <a:t>Zátiší (obraz V. Beneše)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Obecné jméno – malé písmeno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označuje-li se však </a:t>
            </a:r>
            <a:r>
              <a:rPr lang="cs-CZ" sz="4400" dirty="0" smtClean="0">
                <a:solidFill>
                  <a:srgbClr val="FF0000"/>
                </a:solidFill>
              </a:rPr>
              <a:t>druh díla</a:t>
            </a:r>
            <a:r>
              <a:rPr lang="cs-CZ" sz="4400" dirty="0" smtClean="0"/>
              <a:t>, </a:t>
            </a:r>
            <a:br>
              <a:rPr lang="cs-CZ" sz="4400" dirty="0" smtClean="0"/>
            </a:br>
            <a:r>
              <a:rPr lang="cs-CZ" sz="4400" dirty="0" smtClean="0"/>
              <a:t>jde o </a:t>
            </a:r>
            <a:r>
              <a:rPr lang="cs-CZ" sz="4400" dirty="0" smtClean="0">
                <a:solidFill>
                  <a:srgbClr val="FF0000"/>
                </a:solidFill>
              </a:rPr>
              <a:t>jméno obecné</a:t>
            </a:r>
            <a:r>
              <a:rPr lang="cs-CZ" sz="4400" dirty="0" smtClean="0"/>
              <a:t> a píšeme </a:t>
            </a:r>
            <a:r>
              <a:rPr lang="cs-CZ" sz="4400" dirty="0" smtClean="0">
                <a:solidFill>
                  <a:srgbClr val="FF0000"/>
                </a:solidFill>
              </a:rPr>
              <a:t>malé písmeno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např.: </a:t>
            </a:r>
            <a:br>
              <a:rPr lang="cs-CZ" sz="4400" dirty="0" smtClean="0"/>
            </a:br>
            <a:r>
              <a:rPr lang="cs-CZ" sz="4400" dirty="0" smtClean="0"/>
              <a:t>čítanka, polka (tanec), </a:t>
            </a:r>
            <a:br>
              <a:rPr lang="cs-CZ" sz="4400" dirty="0" smtClean="0"/>
            </a:br>
            <a:r>
              <a:rPr lang="cs-CZ" sz="4400" dirty="0" smtClean="0"/>
              <a:t>madona, zátiší (opakující se malířský námět) atp.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Časopisy, stálé rubriky, pořady aj.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Vesmír, Naše řeč, Časopis lékařů českých, Hudební rozhledy, Literární noviny, </a:t>
            </a:r>
            <a:br>
              <a:rPr lang="cs-CZ" dirty="0" smtClean="0"/>
            </a:br>
            <a:r>
              <a:rPr lang="cs-CZ" dirty="0" smtClean="0"/>
              <a:t>Učitelské noviny, Písecké postřehy, Lidové noviny, </a:t>
            </a:r>
            <a:r>
              <a:rPr lang="cs-CZ" dirty="0" err="1" smtClean="0"/>
              <a:t>Průmkařiny</a:t>
            </a:r>
            <a:r>
              <a:rPr lang="cs-CZ" dirty="0" smtClean="0"/>
              <a:t>, Písecký deník (dříve Listy Písecka), Mladá fronta DNES, Právo, Deník Blesk</a:t>
            </a:r>
          </a:p>
          <a:p>
            <a:r>
              <a:rPr lang="cs-CZ" dirty="0" smtClean="0"/>
              <a:t>Z domova, Malý oznamovatel</a:t>
            </a:r>
          </a:p>
          <a:p>
            <a:r>
              <a:rPr lang="cs-CZ" dirty="0" smtClean="0"/>
              <a:t>Dobré jitro, Jak se máte Vondrovi?</a:t>
            </a:r>
          </a:p>
          <a:p>
            <a:r>
              <a:rPr lang="cs-CZ" dirty="0" smtClean="0"/>
              <a:t>Týden ve filmu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Jména některých výrobků, </a:t>
            </a:r>
            <a:br>
              <a:rPr lang="cs-CZ" dirty="0" smtClean="0"/>
            </a:br>
            <a:r>
              <a:rPr lang="cs-CZ" dirty="0" smtClean="0"/>
              <a:t>plodů a rostlin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- označují  jejich typy</a:t>
            </a:r>
          </a:p>
          <a:p>
            <a:r>
              <a:rPr lang="cs-CZ" dirty="0" smtClean="0"/>
              <a:t>automobil Škoda Favorit </a:t>
            </a:r>
          </a:p>
          <a:p>
            <a:r>
              <a:rPr lang="cs-CZ" dirty="0" smtClean="0"/>
              <a:t>sedací souprava Lada </a:t>
            </a:r>
          </a:p>
          <a:p>
            <a:r>
              <a:rPr lang="cs-CZ" dirty="0" smtClean="0"/>
              <a:t>hodinky Prim </a:t>
            </a:r>
          </a:p>
          <a:p>
            <a:r>
              <a:rPr lang="cs-CZ" dirty="0" smtClean="0"/>
              <a:t>prací prášek </a:t>
            </a:r>
            <a:r>
              <a:rPr lang="cs-CZ" dirty="0" err="1" smtClean="0"/>
              <a:t>Tix</a:t>
            </a:r>
            <a:r>
              <a:rPr lang="cs-CZ" dirty="0" smtClean="0"/>
              <a:t> </a:t>
            </a:r>
          </a:p>
          <a:p>
            <a:r>
              <a:rPr lang="cs-CZ" dirty="0" smtClean="0"/>
              <a:t>zubní pasta </a:t>
            </a:r>
            <a:r>
              <a:rPr lang="cs-CZ" dirty="0" err="1" smtClean="0"/>
              <a:t>Extradent</a:t>
            </a:r>
            <a:endParaRPr lang="cs-CZ" dirty="0" smtClean="0"/>
          </a:p>
          <a:p>
            <a:r>
              <a:rPr lang="cs-CZ" dirty="0" smtClean="0"/>
              <a:t>mýdlo Šeřík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Jména některých výrobků, plodů </a:t>
            </a:r>
            <a:br>
              <a:rPr lang="cs-CZ" dirty="0" smtClean="0"/>
            </a:br>
            <a:r>
              <a:rPr lang="cs-CZ" dirty="0" smtClean="0"/>
              <a:t>a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víno Dívčí hrozen </a:t>
            </a:r>
          </a:p>
          <a:p>
            <a:r>
              <a:rPr lang="cs-CZ" dirty="0" smtClean="0"/>
              <a:t>sýr </a:t>
            </a:r>
            <a:r>
              <a:rPr lang="cs-CZ" dirty="0" err="1" smtClean="0"/>
              <a:t>Blaťácké</a:t>
            </a:r>
            <a:r>
              <a:rPr lang="cs-CZ" dirty="0" smtClean="0"/>
              <a:t> zlato</a:t>
            </a:r>
          </a:p>
          <a:p>
            <a:r>
              <a:rPr lang="cs-CZ" dirty="0" smtClean="0"/>
              <a:t>zmrzlina Pražský pohár</a:t>
            </a:r>
          </a:p>
          <a:p>
            <a:r>
              <a:rPr lang="cs-CZ" dirty="0" smtClean="0"/>
              <a:t> cigareta Sparta</a:t>
            </a:r>
          </a:p>
          <a:p>
            <a:r>
              <a:rPr lang="cs-CZ" dirty="0" smtClean="0"/>
              <a:t>minerální voda Poděbradka</a:t>
            </a:r>
          </a:p>
          <a:p>
            <a:r>
              <a:rPr lang="cs-CZ" dirty="0" smtClean="0"/>
              <a:t>jablko Parména zlatá</a:t>
            </a:r>
          </a:p>
          <a:p>
            <a:r>
              <a:rPr lang="cs-CZ" dirty="0" smtClean="0"/>
              <a:t>jiřina Paní komisarka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Obecná pojmenování druhová – </a:t>
            </a:r>
            <a:br>
              <a:rPr lang="cs-CZ" dirty="0" smtClean="0"/>
            </a:br>
            <a:r>
              <a:rPr lang="cs-CZ" dirty="0" smtClean="0"/>
              <a:t>s malým písmenem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 písmenem malým</a:t>
            </a:r>
            <a:r>
              <a:rPr lang="cs-CZ" dirty="0" smtClean="0"/>
              <a:t>, pokud jde o </a:t>
            </a:r>
            <a:r>
              <a:rPr lang="cs-CZ" dirty="0" smtClean="0">
                <a:solidFill>
                  <a:srgbClr val="FF0000"/>
                </a:solidFill>
              </a:rPr>
              <a:t>obecné pojmenování druhové </a:t>
            </a:r>
            <a:r>
              <a:rPr lang="cs-CZ" dirty="0" smtClean="0"/>
              <a:t>– </a:t>
            </a:r>
            <a:br>
              <a:rPr lang="cs-CZ" dirty="0" smtClean="0"/>
            </a:br>
            <a:r>
              <a:rPr lang="cs-CZ" dirty="0" smtClean="0"/>
              <a:t>mám nejraději </a:t>
            </a:r>
            <a:r>
              <a:rPr lang="cs-CZ" dirty="0" err="1" smtClean="0"/>
              <a:t>blaťácké</a:t>
            </a:r>
            <a:r>
              <a:rPr lang="cs-CZ" dirty="0" smtClean="0"/>
              <a:t> zlato</a:t>
            </a:r>
          </a:p>
          <a:p>
            <a:r>
              <a:rPr lang="cs-CZ" dirty="0" smtClean="0"/>
              <a:t>někdy dochází i k změně podoby –</a:t>
            </a:r>
            <a:br>
              <a:rPr lang="cs-CZ" dirty="0" smtClean="0"/>
            </a:br>
            <a:r>
              <a:rPr lang="cs-CZ" dirty="0" smtClean="0"/>
              <a:t>koupil si škodovku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běžně se od nich tvoří množné číslo </a:t>
            </a:r>
            <a:r>
              <a:rPr lang="cs-CZ" dirty="0" smtClean="0"/>
              <a:t>– </a:t>
            </a:r>
            <a:br>
              <a:rPr lang="cs-CZ" dirty="0" smtClean="0"/>
            </a:br>
            <a:r>
              <a:rPr lang="cs-CZ" dirty="0" smtClean="0"/>
              <a:t>nové favority mají lepší pérování</a:t>
            </a:r>
          </a:p>
          <a:p>
            <a:r>
              <a:rPr lang="cs-CZ" dirty="0" smtClean="0"/>
              <a:t>obvyklé zejména u jmen látkových – </a:t>
            </a:r>
            <a:br>
              <a:rPr lang="cs-CZ" dirty="0" smtClean="0"/>
            </a:br>
            <a:r>
              <a:rPr lang="cs-CZ" dirty="0" smtClean="0"/>
              <a:t>pere v </a:t>
            </a:r>
            <a:r>
              <a:rPr lang="cs-CZ" dirty="0" err="1" smtClean="0"/>
              <a:t>tixu</a:t>
            </a:r>
            <a:r>
              <a:rPr lang="cs-CZ" dirty="0" smtClean="0"/>
              <a:t>, v </a:t>
            </a:r>
            <a:r>
              <a:rPr lang="cs-CZ" dirty="0" err="1" smtClean="0"/>
              <a:t>arielu</a:t>
            </a:r>
            <a:r>
              <a:rPr lang="cs-CZ" dirty="0" smtClean="0"/>
              <a:t>, v </a:t>
            </a:r>
            <a:r>
              <a:rPr lang="cs-CZ" dirty="0" err="1" smtClean="0"/>
              <a:t>persilu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Pojmenované dopravní prostředky, zejména lodi, vlaky apod.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Lidice (loď)</a:t>
            </a:r>
          </a:p>
          <a:p>
            <a:r>
              <a:rPr lang="cs-CZ" sz="4400" dirty="0" smtClean="0"/>
              <a:t>Brněnský drak (vlak)</a:t>
            </a:r>
          </a:p>
          <a:p>
            <a:r>
              <a:rPr lang="cs-CZ" sz="4400" dirty="0" smtClean="0"/>
              <a:t>Apollo VII (kosmická loď)</a:t>
            </a:r>
          </a:p>
          <a:p>
            <a:r>
              <a:rPr lang="cs-CZ" sz="4400" dirty="0" err="1" smtClean="0"/>
              <a:t>Saljut</a:t>
            </a:r>
            <a:r>
              <a:rPr lang="cs-CZ" sz="4400" dirty="0" smtClean="0"/>
              <a:t> (vesmírná stanice)</a:t>
            </a:r>
            <a:r>
              <a:rPr lang="cs-CZ" sz="4400" b="1" dirty="0" smtClean="0"/>
              <a:t> </a:t>
            </a:r>
          </a:p>
          <a:p>
            <a:r>
              <a:rPr lang="cs-CZ" sz="4400" dirty="0" err="1" smtClean="0"/>
              <a:t>Costa</a:t>
            </a:r>
            <a:r>
              <a:rPr lang="cs-CZ" sz="4400" dirty="0" smtClean="0"/>
              <a:t> </a:t>
            </a:r>
            <a:r>
              <a:rPr lang="cs-CZ" sz="4400" dirty="0" err="1" smtClean="0"/>
              <a:t>Concordia</a:t>
            </a:r>
            <a:r>
              <a:rPr lang="cs-CZ" sz="4400" dirty="0" smtClean="0"/>
              <a:t> (ztroskotaná výletní loď)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EISLEROVÁ, Jana. </a:t>
            </a:r>
            <a:r>
              <a:rPr lang="cs-CZ" i="1" dirty="0" smtClean="0"/>
              <a:t>Píše se VELKÉ/malé písmeno?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2004, 80 s. Já na to mám--, --já se to naučím. ISBN 80-720-0951-6. </a:t>
            </a:r>
          </a:p>
          <a:p>
            <a:r>
              <a:rPr lang="cs-CZ" i="1" dirty="0" smtClean="0"/>
              <a:t>Pravidla českého pravopisu. Školní vydání včetně Dodatku</a:t>
            </a:r>
            <a:r>
              <a:rPr lang="cs-CZ" dirty="0" smtClean="0"/>
              <a:t>. 1.vyd. Praha: Fortuna, 1999, 383 s. ISBN 80-716-8679-4. </a:t>
            </a:r>
          </a:p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</a:t>
            </a:r>
            <a:r>
              <a:rPr lang="cs-CZ" dirty="0" smtClean="0"/>
              <a:t>. ISBN 80-7200-041-1.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333</TotalTime>
  <Words>489</Words>
  <Application>Microsoft Office PowerPoint</Application>
  <PresentationFormat>Předvádění na obrazovce (4:3)</PresentationFormat>
  <Paragraphs>92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Digitální učební materiál</vt:lpstr>
      <vt:lpstr>Velké písmeno píšeme u názvů  významných aktivit a věcí jako jsou:</vt:lpstr>
      <vt:lpstr>Velké písmeno píšeme u názvů  významných aktivit a věcí jako jsou:</vt:lpstr>
      <vt:lpstr>Velké písmeno píšeme u názvů  významných aktivit a věcí jako jsou:</vt:lpstr>
      <vt:lpstr>Příklady názvů - významné dokumenty</vt:lpstr>
      <vt:lpstr>  Jedinečné práce vědecké, články, učebnice, díla umělecká, modlitby  </vt:lpstr>
      <vt:lpstr> Jedinečné práce</vt:lpstr>
      <vt:lpstr>Obecné jméno – malé písmeno</vt:lpstr>
      <vt:lpstr> Časopisy, stálé rubriky, pořady aj.</vt:lpstr>
      <vt:lpstr> Jména některých výrobků,  plodů a rostlin </vt:lpstr>
      <vt:lpstr>Jména některých výrobků, plodů  a rostlin</vt:lpstr>
      <vt:lpstr>Obecná pojmenování druhová –  s malým písmenem</vt:lpstr>
      <vt:lpstr> Pojmenované dopravní prostředky, zejména lodi, vlaky apod. </vt:lpstr>
      <vt:lpstr>Zdroje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marikova</dc:creator>
  <cp:lastModifiedBy>siroky</cp:lastModifiedBy>
  <cp:revision>37</cp:revision>
  <dcterms:created xsi:type="dcterms:W3CDTF">2013-10-02T09:46:25Z</dcterms:created>
  <dcterms:modified xsi:type="dcterms:W3CDTF">2013-11-18T21:09:11Z</dcterms:modified>
</cp:coreProperties>
</file>