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0" r:id="rId2"/>
    <p:sldId id="256" r:id="rId3"/>
    <p:sldId id="257" r:id="rId4"/>
    <p:sldId id="259" r:id="rId5"/>
    <p:sldId id="258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B8BF1-9994-49F1-8670-64BB5CB41F3F}" type="datetimeFigureOut">
              <a:rPr lang="cs-CZ" smtClean="0"/>
              <a:t>18.11.2011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023DA-CAF2-4FE5-86FC-03C18F662A47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B8BF1-9994-49F1-8670-64BB5CB41F3F}" type="datetimeFigureOut">
              <a:rPr lang="cs-CZ" smtClean="0"/>
              <a:t>18.11.2011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023DA-CAF2-4FE5-86FC-03C18F662A4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B8BF1-9994-49F1-8670-64BB5CB41F3F}" type="datetimeFigureOut">
              <a:rPr lang="cs-CZ" smtClean="0"/>
              <a:t>18.11.2011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023DA-CAF2-4FE5-86FC-03C18F662A4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B8BF1-9994-49F1-8670-64BB5CB41F3F}" type="datetimeFigureOut">
              <a:rPr lang="cs-CZ" smtClean="0"/>
              <a:t>18.11.2011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023DA-CAF2-4FE5-86FC-03C18F662A4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B8BF1-9994-49F1-8670-64BB5CB41F3F}" type="datetimeFigureOut">
              <a:rPr lang="cs-CZ" smtClean="0"/>
              <a:t>18.11.2011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023DA-CAF2-4FE5-86FC-03C18F662A47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B8BF1-9994-49F1-8670-64BB5CB41F3F}" type="datetimeFigureOut">
              <a:rPr lang="cs-CZ" smtClean="0"/>
              <a:t>18.11.2011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023DA-CAF2-4FE5-86FC-03C18F662A4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B8BF1-9994-49F1-8670-64BB5CB41F3F}" type="datetimeFigureOut">
              <a:rPr lang="cs-CZ" smtClean="0"/>
              <a:t>18.11.2011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023DA-CAF2-4FE5-86FC-03C18F662A4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B8BF1-9994-49F1-8670-64BB5CB41F3F}" type="datetimeFigureOut">
              <a:rPr lang="cs-CZ" smtClean="0"/>
              <a:t>18.11.2011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023DA-CAF2-4FE5-86FC-03C18F662A4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B8BF1-9994-49F1-8670-64BB5CB41F3F}" type="datetimeFigureOut">
              <a:rPr lang="cs-CZ" smtClean="0"/>
              <a:t>18.11.2011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023DA-CAF2-4FE5-86FC-03C18F662A47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B8BF1-9994-49F1-8670-64BB5CB41F3F}" type="datetimeFigureOut">
              <a:rPr lang="cs-CZ" smtClean="0"/>
              <a:t>18.11.2011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023DA-CAF2-4FE5-86FC-03C18F662A4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B8BF1-9994-49F1-8670-64BB5CB41F3F}" type="datetimeFigureOut">
              <a:rPr lang="cs-CZ" smtClean="0"/>
              <a:t>18.11.2011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023DA-CAF2-4FE5-86FC-03C18F662A4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5AB8BF1-9994-49F1-8670-64BB5CB41F3F}" type="datetimeFigureOut">
              <a:rPr lang="cs-CZ" smtClean="0"/>
              <a:t>18.11.2011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B9023DA-CAF2-4FE5-86FC-03C18F662A47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3606007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Český jazyk </a:t>
                      </a: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pro </a:t>
                      </a: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6. 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VY_32_INOVACE_15_Skupiny – </a:t>
                      </a:r>
                      <a:r>
                        <a:rPr lang="cs-CZ" sz="2000" b="1" dirty="0" err="1" smtClean="0">
                          <a:latin typeface="Times New Roman"/>
                          <a:ea typeface="Calibri"/>
                          <a:cs typeface="Times New Roman"/>
                        </a:rPr>
                        <a:t>bě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/</a:t>
                      </a: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bje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Fulínová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Šárka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43642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452320" y="6021288"/>
            <a:ext cx="1691679" cy="836712"/>
          </a:xfrm>
        </p:spPr>
        <p:txBody>
          <a:bodyPr>
            <a:normAutofit/>
          </a:bodyPr>
          <a:lstStyle/>
          <a:p>
            <a:r>
              <a:rPr lang="cs-CZ" sz="1100" dirty="0" smtClean="0"/>
              <a:t>FULÍNOVÁ Šárka</a:t>
            </a:r>
          </a:p>
          <a:p>
            <a:r>
              <a:rPr lang="cs-CZ" sz="1100" dirty="0" smtClean="0"/>
              <a:t>2. </a:t>
            </a:r>
            <a:r>
              <a:rPr lang="cs-CZ" sz="1100" dirty="0"/>
              <a:t>z</a:t>
            </a:r>
            <a:r>
              <a:rPr lang="cs-CZ" sz="1100" dirty="0" smtClean="0"/>
              <a:t>ákladní škola Dobříš</a:t>
            </a:r>
            <a:endParaRPr lang="cs-CZ" sz="1100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2060"/>
                </a:solidFill>
              </a:rPr>
              <a:t>SKUPINY BĚ/BJE</a:t>
            </a:r>
            <a:br>
              <a:rPr lang="cs-CZ" dirty="0" smtClean="0">
                <a:solidFill>
                  <a:srgbClr val="002060"/>
                </a:solidFill>
              </a:rPr>
            </a:br>
            <a:endParaRPr lang="cs-CZ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3765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620688"/>
            <a:ext cx="7715574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Skupiny 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cs-CZ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bje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píšeme jen tehdy, když 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o předponách </a:t>
            </a:r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ob-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, následuje kořen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z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ačínající souhláskou </a:t>
            </a:r>
            <a:r>
              <a:rPr lang="cs-CZ" sz="32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j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Př.:  </a:t>
            </a:r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ob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/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j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et, </a:t>
            </a:r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ob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/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j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etí, </a:t>
            </a:r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ob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/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j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ednat, </a:t>
            </a:r>
            <a:r>
              <a:rPr lang="cs-CZ" sz="32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ob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/</a:t>
            </a:r>
            <a:r>
              <a:rPr lang="cs-CZ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j</a:t>
            </a:r>
            <a:r>
              <a:rPr lang="cs-CZ" sz="3200" b="1" dirty="0" err="1" smtClean="0">
                <a:latin typeface="Arial" pitchFamily="34" charset="0"/>
                <a:cs typeface="Arial" pitchFamily="34" charset="0"/>
              </a:rPr>
              <a:t>em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7862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1772815"/>
            <a:ext cx="810831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b="1" i="1" u="sng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PROCVIČOVÁNÍ</a:t>
            </a:r>
            <a:endParaRPr lang="cs-CZ" sz="8000" b="1" i="1" u="sng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0356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03648" y="404664"/>
            <a:ext cx="5878532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>
                <a:latin typeface="Arial" pitchFamily="34" charset="0"/>
                <a:cs typeface="Arial" pitchFamily="34" charset="0"/>
              </a:rPr>
              <a:t>k</a:t>
            </a:r>
            <a:r>
              <a:rPr lang="cs-CZ" sz="7200" b="1" dirty="0" smtClean="0">
                <a:latin typeface="Arial" pitchFamily="34" charset="0"/>
                <a:cs typeface="Arial" pitchFamily="34" charset="0"/>
              </a:rPr>
              <a:t>revní </a:t>
            </a:r>
            <a:r>
              <a:rPr lang="cs-CZ" sz="7200" b="1" dirty="0" err="1" smtClean="0">
                <a:latin typeface="Arial" pitchFamily="34" charset="0"/>
                <a:cs typeface="Arial" pitchFamily="34" charset="0"/>
              </a:rPr>
              <a:t>ob__h</a:t>
            </a:r>
            <a:endParaRPr lang="cs-CZ" sz="7200" b="1" dirty="0" smtClean="0">
              <a:latin typeface="Arial" pitchFamily="34" charset="0"/>
              <a:cs typeface="Arial" pitchFamily="34" charset="0"/>
            </a:endParaRPr>
          </a:p>
          <a:p>
            <a:endParaRPr lang="cs-CZ" sz="72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7200" dirty="0" smtClean="0">
                <a:latin typeface="Arial" pitchFamily="34" charset="0"/>
                <a:cs typeface="Arial" pitchFamily="34" charset="0"/>
              </a:rPr>
              <a:t>  krevní oběh</a:t>
            </a:r>
          </a:p>
          <a:p>
            <a:endParaRPr lang="cs-CZ" sz="72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609044" y="2492896"/>
            <a:ext cx="5544616" cy="1914307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5967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1124744"/>
            <a:ext cx="7212231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>
                <a:latin typeface="Arial" pitchFamily="34" charset="0"/>
                <a:cs typeface="Arial" pitchFamily="34" charset="0"/>
              </a:rPr>
              <a:t>k</a:t>
            </a:r>
            <a:r>
              <a:rPr lang="cs-CZ" sz="7200" b="1" dirty="0" smtClean="0">
                <a:latin typeface="Arial" pitchFamily="34" charset="0"/>
                <a:cs typeface="Arial" pitchFamily="34" charset="0"/>
              </a:rPr>
              <a:t>ruhový ob__</a:t>
            </a:r>
            <a:r>
              <a:rPr lang="cs-CZ" sz="7200" b="1" dirty="0" err="1" smtClean="0">
                <a:latin typeface="Arial" pitchFamily="34" charset="0"/>
                <a:cs typeface="Arial" pitchFamily="34" charset="0"/>
              </a:rPr>
              <a:t>zd</a:t>
            </a:r>
            <a:endParaRPr lang="cs-CZ" sz="7200" b="1" dirty="0" smtClean="0">
              <a:latin typeface="Arial" pitchFamily="34" charset="0"/>
              <a:cs typeface="Arial" pitchFamily="34" charset="0"/>
            </a:endParaRPr>
          </a:p>
          <a:p>
            <a:endParaRPr lang="cs-CZ" sz="7200" b="1" dirty="0">
              <a:latin typeface="Arial" pitchFamily="34" charset="0"/>
              <a:cs typeface="Arial" pitchFamily="34" charset="0"/>
            </a:endParaRPr>
          </a:p>
          <a:p>
            <a:r>
              <a:rPr lang="cs-CZ" sz="7200" dirty="0" smtClean="0">
                <a:latin typeface="Arial" pitchFamily="34" charset="0"/>
                <a:cs typeface="Arial" pitchFamily="34" charset="0"/>
              </a:rPr>
              <a:t>  kruhový objezd</a:t>
            </a:r>
            <a:endParaRPr lang="cs-CZ" sz="7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115616" y="3212976"/>
            <a:ext cx="7056784" cy="18002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5783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1052736"/>
            <a:ext cx="7417415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latin typeface="Arial" pitchFamily="34" charset="0"/>
                <a:cs typeface="Arial" pitchFamily="34" charset="0"/>
              </a:rPr>
              <a:t>    nedělní </a:t>
            </a:r>
            <a:r>
              <a:rPr lang="cs-CZ" sz="7200" b="1" dirty="0" err="1" smtClean="0">
                <a:latin typeface="Arial" pitchFamily="34" charset="0"/>
                <a:cs typeface="Arial" pitchFamily="34" charset="0"/>
              </a:rPr>
              <a:t>ob__d</a:t>
            </a:r>
            <a:endParaRPr lang="cs-CZ" sz="7200" b="1" dirty="0" smtClean="0">
              <a:latin typeface="Arial" pitchFamily="34" charset="0"/>
              <a:cs typeface="Arial" pitchFamily="34" charset="0"/>
            </a:endParaRPr>
          </a:p>
          <a:p>
            <a:endParaRPr lang="cs-CZ" sz="7200" b="1" dirty="0">
              <a:latin typeface="Arial" pitchFamily="34" charset="0"/>
              <a:cs typeface="Arial" pitchFamily="34" charset="0"/>
            </a:endParaRPr>
          </a:p>
          <a:p>
            <a:r>
              <a:rPr lang="cs-CZ" sz="7200" dirty="0" smtClean="0">
                <a:latin typeface="Arial" pitchFamily="34" charset="0"/>
                <a:cs typeface="Arial" pitchFamily="34" charset="0"/>
              </a:rPr>
              <a:t>     nedělní oběd</a:t>
            </a:r>
            <a:endParaRPr lang="cs-CZ" sz="7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302048" y="3140968"/>
            <a:ext cx="6264696" cy="172819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9327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1268760"/>
            <a:ext cx="7314823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7200" b="1" dirty="0" smtClean="0">
                <a:latin typeface="Arial" pitchFamily="34" charset="0"/>
                <a:cs typeface="Arial" pitchFamily="34" charset="0"/>
              </a:rPr>
              <a:t>řevratný </a:t>
            </a:r>
            <a:r>
              <a:rPr lang="cs-CZ" sz="7200" b="1" dirty="0" err="1" smtClean="0">
                <a:latin typeface="Arial" pitchFamily="34" charset="0"/>
                <a:cs typeface="Arial" pitchFamily="34" charset="0"/>
              </a:rPr>
              <a:t>ob__v</a:t>
            </a:r>
            <a:endParaRPr lang="cs-CZ" sz="7200" b="1" dirty="0" smtClean="0">
              <a:latin typeface="Arial" pitchFamily="34" charset="0"/>
              <a:cs typeface="Arial" pitchFamily="34" charset="0"/>
            </a:endParaRPr>
          </a:p>
          <a:p>
            <a:endParaRPr lang="cs-CZ" sz="7200" b="1" dirty="0">
              <a:latin typeface="Arial" pitchFamily="34" charset="0"/>
              <a:cs typeface="Arial" pitchFamily="34" charset="0"/>
            </a:endParaRPr>
          </a:p>
          <a:p>
            <a:r>
              <a:rPr lang="cs-CZ" sz="7200" dirty="0" smtClean="0">
                <a:latin typeface="Arial" pitchFamily="34" charset="0"/>
                <a:cs typeface="Arial" pitchFamily="34" charset="0"/>
              </a:rPr>
              <a:t> převratný objev</a:t>
            </a:r>
            <a:endParaRPr lang="cs-CZ" sz="7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83568" y="3284984"/>
            <a:ext cx="7200800" cy="187220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88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1196752"/>
            <a:ext cx="7192995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latin typeface="Arial" pitchFamily="34" charset="0"/>
                <a:cs typeface="Arial" pitchFamily="34" charset="0"/>
              </a:rPr>
              <a:t>   válečná </a:t>
            </a:r>
            <a:r>
              <a:rPr lang="cs-CZ" sz="7200" b="1" dirty="0" err="1" smtClean="0">
                <a:latin typeface="Arial" pitchFamily="34" charset="0"/>
                <a:cs typeface="Arial" pitchFamily="34" charset="0"/>
              </a:rPr>
              <a:t>ob__ť</a:t>
            </a:r>
            <a:endParaRPr lang="cs-CZ" sz="7200" b="1" dirty="0" smtClean="0">
              <a:latin typeface="Arial" pitchFamily="34" charset="0"/>
              <a:cs typeface="Arial" pitchFamily="34" charset="0"/>
            </a:endParaRPr>
          </a:p>
          <a:p>
            <a:endParaRPr lang="cs-CZ" sz="7200" b="1" dirty="0">
              <a:latin typeface="Arial" pitchFamily="34" charset="0"/>
              <a:cs typeface="Arial" pitchFamily="34" charset="0"/>
            </a:endParaRPr>
          </a:p>
          <a:p>
            <a:r>
              <a:rPr lang="cs-CZ" sz="7200" b="1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cs-CZ" sz="7200" dirty="0" smtClean="0">
                <a:latin typeface="Arial" pitchFamily="34" charset="0"/>
                <a:cs typeface="Arial" pitchFamily="34" charset="0"/>
              </a:rPr>
              <a:t>válečná oběť</a:t>
            </a:r>
            <a:endParaRPr lang="cs-CZ" sz="7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187624" y="3284984"/>
            <a:ext cx="6688939" cy="18002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6216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980728"/>
            <a:ext cx="6442789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latin typeface="Arial" pitchFamily="34" charset="0"/>
                <a:cs typeface="Arial" pitchFamily="34" charset="0"/>
              </a:rPr>
              <a:t>   měřit </a:t>
            </a:r>
            <a:r>
              <a:rPr lang="cs-CZ" sz="7200" b="1" dirty="0" err="1" smtClean="0">
                <a:latin typeface="Arial" pitchFamily="34" charset="0"/>
                <a:cs typeface="Arial" pitchFamily="34" charset="0"/>
              </a:rPr>
              <a:t>ob__m</a:t>
            </a:r>
            <a:endParaRPr lang="cs-CZ" sz="7200" b="1" dirty="0" smtClean="0">
              <a:latin typeface="Arial" pitchFamily="34" charset="0"/>
              <a:cs typeface="Arial" pitchFamily="34" charset="0"/>
            </a:endParaRPr>
          </a:p>
          <a:p>
            <a:endParaRPr lang="cs-CZ" sz="7200" b="1" dirty="0">
              <a:latin typeface="Arial" pitchFamily="34" charset="0"/>
              <a:cs typeface="Arial" pitchFamily="34" charset="0"/>
            </a:endParaRPr>
          </a:p>
          <a:p>
            <a:r>
              <a:rPr lang="cs-CZ" sz="7200" b="1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cs-CZ" sz="7200" dirty="0" smtClean="0">
                <a:latin typeface="Arial" pitchFamily="34" charset="0"/>
                <a:cs typeface="Arial" pitchFamily="34" charset="0"/>
              </a:rPr>
              <a:t>měřit objem</a:t>
            </a:r>
            <a:endParaRPr lang="cs-CZ" sz="7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971600" y="3068960"/>
            <a:ext cx="6768752" cy="194421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2341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1124744"/>
            <a:ext cx="6853158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latin typeface="Arial" pitchFamily="34" charset="0"/>
                <a:cs typeface="Arial" pitchFamily="34" charset="0"/>
              </a:rPr>
              <a:t> ob__</a:t>
            </a:r>
            <a:r>
              <a:rPr lang="cs-CZ" sz="7200" b="1" dirty="0" err="1" smtClean="0">
                <a:latin typeface="Arial" pitchFamily="34" charset="0"/>
                <a:cs typeface="Arial" pitchFamily="34" charset="0"/>
              </a:rPr>
              <a:t>mný</a:t>
            </a:r>
            <a:r>
              <a:rPr lang="cs-CZ" sz="7200" b="1" dirty="0" smtClean="0">
                <a:latin typeface="Arial" pitchFamily="34" charset="0"/>
                <a:cs typeface="Arial" pitchFamily="34" charset="0"/>
              </a:rPr>
              <a:t> balík</a:t>
            </a:r>
          </a:p>
          <a:p>
            <a:endParaRPr lang="cs-CZ" sz="7200" b="1" dirty="0">
              <a:latin typeface="Arial" pitchFamily="34" charset="0"/>
              <a:cs typeface="Arial" pitchFamily="34" charset="0"/>
            </a:endParaRPr>
          </a:p>
          <a:p>
            <a:r>
              <a:rPr lang="cs-CZ" sz="7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7200" dirty="0" smtClean="0">
                <a:latin typeface="Arial" pitchFamily="34" charset="0"/>
                <a:cs typeface="Arial" pitchFamily="34" charset="0"/>
              </a:rPr>
              <a:t>objemný balík</a:t>
            </a:r>
            <a:endParaRPr lang="cs-CZ" sz="7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47564" y="3208619"/>
            <a:ext cx="7069182" cy="194421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2171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1052736"/>
            <a:ext cx="7417415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latin typeface="Arial" pitchFamily="34" charset="0"/>
                <a:cs typeface="Arial" pitchFamily="34" charset="0"/>
              </a:rPr>
              <a:t>   b__</a:t>
            </a:r>
            <a:r>
              <a:rPr lang="cs-CZ" sz="7200" b="1" dirty="0" err="1" smtClean="0">
                <a:latin typeface="Arial" pitchFamily="34" charset="0"/>
                <a:cs typeface="Arial" pitchFamily="34" charset="0"/>
              </a:rPr>
              <a:t>žný</a:t>
            </a:r>
            <a:r>
              <a:rPr lang="cs-CZ" sz="7200" b="1" dirty="0" smtClean="0">
                <a:latin typeface="Arial" pitchFamily="34" charset="0"/>
                <a:cs typeface="Arial" pitchFamily="34" charset="0"/>
              </a:rPr>
              <a:t> postup</a:t>
            </a:r>
          </a:p>
          <a:p>
            <a:endParaRPr lang="cs-CZ" sz="7200" b="1" dirty="0">
              <a:latin typeface="Arial" pitchFamily="34" charset="0"/>
              <a:cs typeface="Arial" pitchFamily="34" charset="0"/>
            </a:endParaRPr>
          </a:p>
          <a:p>
            <a:r>
              <a:rPr lang="cs-CZ" sz="7200" b="1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cs-CZ" sz="7200" dirty="0" smtClean="0">
                <a:latin typeface="Arial" pitchFamily="34" charset="0"/>
                <a:cs typeface="Arial" pitchFamily="34" charset="0"/>
              </a:rPr>
              <a:t>běžný postup</a:t>
            </a:r>
            <a:endParaRPr lang="cs-CZ" sz="7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187624" y="3212976"/>
            <a:ext cx="6841351" cy="187220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3145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980728"/>
            <a:ext cx="6699270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>
                <a:latin typeface="Arial" pitchFamily="34" charset="0"/>
                <a:cs typeface="Arial" pitchFamily="34" charset="0"/>
              </a:rPr>
              <a:t>m</a:t>
            </a:r>
            <a:r>
              <a:rPr lang="cs-CZ" sz="7200" b="1" dirty="0" smtClean="0">
                <a:latin typeface="Arial" pitchFamily="34" charset="0"/>
                <a:cs typeface="Arial" pitchFamily="34" charset="0"/>
              </a:rPr>
              <a:t>atčino ob__</a:t>
            </a:r>
            <a:r>
              <a:rPr lang="cs-CZ" sz="7200" b="1" dirty="0" err="1" smtClean="0">
                <a:latin typeface="Arial" pitchFamily="34" charset="0"/>
                <a:cs typeface="Arial" pitchFamily="34" charset="0"/>
              </a:rPr>
              <a:t>tí</a:t>
            </a:r>
            <a:endParaRPr lang="cs-CZ" sz="7200" b="1" dirty="0" smtClean="0">
              <a:latin typeface="Arial" pitchFamily="34" charset="0"/>
              <a:cs typeface="Arial" pitchFamily="34" charset="0"/>
            </a:endParaRPr>
          </a:p>
          <a:p>
            <a:endParaRPr lang="cs-CZ" sz="7200" b="1" dirty="0">
              <a:latin typeface="Arial" pitchFamily="34" charset="0"/>
              <a:cs typeface="Arial" pitchFamily="34" charset="0"/>
            </a:endParaRPr>
          </a:p>
          <a:p>
            <a:r>
              <a:rPr lang="cs-CZ" sz="7200" dirty="0" smtClean="0">
                <a:latin typeface="Arial" pitchFamily="34" charset="0"/>
                <a:cs typeface="Arial" pitchFamily="34" charset="0"/>
              </a:rPr>
              <a:t> matčino objetí</a:t>
            </a:r>
            <a:endParaRPr lang="cs-CZ" sz="7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11560" y="3140968"/>
            <a:ext cx="7128792" cy="194421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0974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980728"/>
            <a:ext cx="7571303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latin typeface="Arial" pitchFamily="34" charset="0"/>
                <a:cs typeface="Arial" pitchFamily="34" charset="0"/>
              </a:rPr>
              <a:t> ob__</a:t>
            </a:r>
            <a:r>
              <a:rPr lang="cs-CZ" sz="7200" b="1" dirty="0" err="1" smtClean="0">
                <a:latin typeface="Arial" pitchFamily="34" charset="0"/>
                <a:cs typeface="Arial" pitchFamily="34" charset="0"/>
              </a:rPr>
              <a:t>tavý</a:t>
            </a:r>
            <a:r>
              <a:rPr lang="cs-CZ" sz="7200" b="1" dirty="0" smtClean="0">
                <a:latin typeface="Arial" pitchFamily="34" charset="0"/>
                <a:cs typeface="Arial" pitchFamily="34" charset="0"/>
              </a:rPr>
              <a:t> člověk</a:t>
            </a:r>
          </a:p>
          <a:p>
            <a:endParaRPr lang="cs-CZ" sz="7200" b="1" dirty="0">
              <a:latin typeface="Arial" pitchFamily="34" charset="0"/>
              <a:cs typeface="Arial" pitchFamily="34" charset="0"/>
            </a:endParaRPr>
          </a:p>
          <a:p>
            <a:r>
              <a:rPr lang="cs-CZ" sz="7200" b="1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7200" dirty="0" smtClean="0">
                <a:latin typeface="Arial" pitchFamily="34" charset="0"/>
                <a:cs typeface="Arial" pitchFamily="34" charset="0"/>
              </a:rPr>
              <a:t>obětavý člověk</a:t>
            </a:r>
            <a:endParaRPr lang="cs-CZ" sz="7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827584" y="3068960"/>
            <a:ext cx="7344816" cy="187220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59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908720"/>
            <a:ext cx="842493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u="sng" dirty="0">
                <a:latin typeface="Arial" pitchFamily="34" charset="0"/>
                <a:cs typeface="Arial" pitchFamily="34" charset="0"/>
              </a:rPr>
              <a:t>Použitá literatura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Styblík</a:t>
            </a:r>
            <a:r>
              <a:rPr lang="cs-CZ" dirty="0">
                <a:latin typeface="Arial" pitchFamily="34" charset="0"/>
                <a:cs typeface="Arial" pitchFamily="34" charset="0"/>
              </a:rPr>
              <a:t>, V.: Český jazyk. Praha, SPN 1998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Kvačková, J.: Opakujeme češtinu v 6. ročníku. Brno, Nová škola 2006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Špuláková, I., Janáčková, Z.: Opakujeme češtinu ve 3.-5. ročníku. Brno, Nová škola 2001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38343458"/>
      </p:ext>
    </p:extLst>
  </p:cSld>
  <p:clrMapOvr>
    <a:masterClrMapping/>
  </p:clrMapOvr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41</TotalTime>
  <Words>185</Words>
  <Application>Microsoft Office PowerPoint</Application>
  <PresentationFormat>Předvádění na obrazovce (4:3)</PresentationFormat>
  <Paragraphs>56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Aerodynamika</vt:lpstr>
      <vt:lpstr>Prezentace aplikace PowerPoint</vt:lpstr>
      <vt:lpstr>SKUPINY BĚ/BJE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SKUPINY BĚ/BJE </dc:title>
  <dc:creator>OEM</dc:creator>
  <cp:lastModifiedBy>OEM</cp:lastModifiedBy>
  <cp:revision>11</cp:revision>
  <dcterms:created xsi:type="dcterms:W3CDTF">2011-04-26T18:39:41Z</dcterms:created>
  <dcterms:modified xsi:type="dcterms:W3CDTF">2011-11-18T11:15:41Z</dcterms:modified>
</cp:coreProperties>
</file>