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56" r:id="rId3"/>
    <p:sldId id="257" r:id="rId4"/>
    <p:sldId id="269" r:id="rId5"/>
    <p:sldId id="25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530761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VY_32_INOVACE_16_Skupiny –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vě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vje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452320" y="6021288"/>
            <a:ext cx="1691679" cy="836712"/>
          </a:xfrm>
        </p:spPr>
        <p:txBody>
          <a:bodyPr>
            <a:normAutofit/>
          </a:bodyPr>
          <a:lstStyle/>
          <a:p>
            <a:r>
              <a:rPr lang="cs-CZ" sz="1100" dirty="0" smtClean="0"/>
              <a:t>FULÍNOVÁ Šárka</a:t>
            </a:r>
          </a:p>
          <a:p>
            <a:r>
              <a:rPr lang="cs-CZ" sz="1100" dirty="0" smtClean="0"/>
              <a:t>2. </a:t>
            </a:r>
            <a:r>
              <a:rPr lang="cs-CZ" sz="1100" dirty="0"/>
              <a:t>z</a:t>
            </a:r>
            <a:r>
              <a:rPr lang="cs-CZ" sz="1100" dirty="0" smtClean="0"/>
              <a:t>ákladní škola Dobříš</a:t>
            </a:r>
            <a:endParaRPr lang="cs-CZ" sz="11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smtClean="0">
                <a:solidFill>
                  <a:srgbClr val="002060"/>
                </a:solidFill>
              </a:rPr>
              <a:t>SKUPINY –VĚ-/-VJE-,</a:t>
            </a:r>
            <a:br>
              <a:rPr lang="cs-CZ" sz="4800" smtClean="0">
                <a:solidFill>
                  <a:srgbClr val="002060"/>
                </a:solidFill>
              </a:rPr>
            </a:br>
            <a:r>
              <a:rPr lang="cs-CZ" sz="4800" smtClean="0">
                <a:solidFill>
                  <a:srgbClr val="002060"/>
                </a:solidFill>
              </a:rPr>
              <a:t>-PĚ-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752962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Skupiny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vje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píšeme jen tehdy, když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 předponách </a:t>
            </a:r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, následuje kořen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ačínající souhláskou </a:t>
            </a:r>
            <a:r>
              <a:rPr lang="cs-CZ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Př.:  </a:t>
            </a:r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et,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em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86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196752"/>
            <a:ext cx="74943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Skupinu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36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pě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píšeme vždy bez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–j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Př.:  p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šina, zp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v, sp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ě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chat…. 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38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772815"/>
            <a:ext cx="81083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PROCVIČOVÁNÍ</a:t>
            </a:r>
            <a:endParaRPr lang="cs-CZ" sz="8000" b="1" i="1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5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052736"/>
            <a:ext cx="339227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v__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šák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věšák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835696" y="3501008"/>
            <a:ext cx="482453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04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052736"/>
            <a:ext cx="552907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__t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do garáže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jet do garáže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15616" y="3573016"/>
            <a:ext cx="6336704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14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1196752"/>
            <a:ext cx="232307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>
                <a:latin typeface="Arial" pitchFamily="34" charset="0"/>
                <a:cs typeface="Arial" pitchFamily="34" charset="0"/>
              </a:rPr>
              <a:t>z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__v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zpěv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91680" y="3501008"/>
            <a:ext cx="5544616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8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1340768"/>
            <a:ext cx="3943708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  nap__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tí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   napětí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051720" y="3789040"/>
            <a:ext cx="4824536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67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908720"/>
            <a:ext cx="411843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p__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nkava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pěnkava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79712" y="3284984"/>
            <a:ext cx="5184576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044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412776"/>
            <a:ext cx="21531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__m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vjem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47664" y="3645024"/>
            <a:ext cx="4752528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288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1268760"/>
            <a:ext cx="27093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__žák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věžák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95736" y="3501008"/>
            <a:ext cx="4824536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1193" y="1268760"/>
            <a:ext cx="309411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tráv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__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trávě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63688" y="3573016"/>
            <a:ext cx="5040560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241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1412776"/>
            <a:ext cx="275267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__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šák</a:t>
            </a:r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věšák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07704" y="3717032"/>
            <a:ext cx="5112568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18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052736"/>
            <a:ext cx="599715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err="1">
                <a:latin typeface="Arial" pitchFamily="34" charset="0"/>
                <a:cs typeface="Arial" pitchFamily="34" charset="0"/>
              </a:rPr>
              <a:t>p</a:t>
            </a:r>
            <a:r>
              <a:rPr lang="cs-CZ" sz="6000" b="1" dirty="0" err="1" smtClean="0">
                <a:latin typeface="Arial" pitchFamily="34" charset="0"/>
                <a:cs typeface="Arial" pitchFamily="34" charset="0"/>
              </a:rPr>
              <a:t>__nová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koupel</a:t>
            </a:r>
          </a:p>
          <a:p>
            <a:endParaRPr lang="cs-CZ" sz="6000" b="1" dirty="0">
              <a:latin typeface="Arial" pitchFamily="34" charset="0"/>
              <a:cs typeface="Arial" pitchFamily="34" charset="0"/>
            </a:endParaRPr>
          </a:p>
          <a:p>
            <a:endParaRPr lang="cs-CZ" sz="6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60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ěnová koupel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71600" y="3429000"/>
            <a:ext cx="7272808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15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5394" y="76470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Použitá literatura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Styblík</a:t>
            </a:r>
            <a:r>
              <a:rPr lang="cs-CZ" dirty="0">
                <a:latin typeface="Arial" pitchFamily="34" charset="0"/>
                <a:cs typeface="Arial" pitchFamily="34" charset="0"/>
              </a:rPr>
              <a:t>, V.: Český jazyk. Praha, SPN 1998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Kvačková, J.: Opakujeme češtinu v 6. ročníku. Brno, Nová škola 2006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Špuláková, I., Janáčková, Z.: Opakujeme češtinu ve 3.-5. ročníku. Brno, Nová škola 2001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570428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80</TotalTime>
  <Words>183</Words>
  <Application>Microsoft Office PowerPoint</Application>
  <PresentationFormat>Předvádění na obrazovce (4:3)</PresentationFormat>
  <Paragraphs>72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SKUPINY –VĚ-/-VJE-, -PĚ-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SKUPINY BĚ/BJE </dc:title>
  <dc:creator>OEM</dc:creator>
  <cp:lastModifiedBy>OEM</cp:lastModifiedBy>
  <cp:revision>16</cp:revision>
  <dcterms:created xsi:type="dcterms:W3CDTF">2011-04-26T18:39:41Z</dcterms:created>
  <dcterms:modified xsi:type="dcterms:W3CDTF">2011-11-18T11:15:54Z</dcterms:modified>
</cp:coreProperties>
</file>