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56" r:id="rId3"/>
    <p:sldId id="269" r:id="rId4"/>
    <p:sldId id="270" r:id="rId5"/>
    <p:sldId id="271" r:id="rId6"/>
    <p:sldId id="272" r:id="rId7"/>
    <p:sldId id="259" r:id="rId8"/>
    <p:sldId id="274" r:id="rId9"/>
    <p:sldId id="273" r:id="rId10"/>
    <p:sldId id="275" r:id="rId11"/>
    <p:sldId id="276" r:id="rId12"/>
    <p:sldId id="27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941521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VY_32_INOVACE_17_Skupiny – mě/mně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452320" y="6021288"/>
            <a:ext cx="1691679" cy="836712"/>
          </a:xfrm>
        </p:spPr>
        <p:txBody>
          <a:bodyPr>
            <a:normAutofit/>
          </a:bodyPr>
          <a:lstStyle/>
          <a:p>
            <a:r>
              <a:rPr lang="cs-CZ" sz="1100" dirty="0" smtClean="0"/>
              <a:t>FULÍNOVÁ Šárka</a:t>
            </a:r>
          </a:p>
          <a:p>
            <a:r>
              <a:rPr lang="cs-CZ" sz="1100" dirty="0" smtClean="0"/>
              <a:t>2. </a:t>
            </a:r>
            <a:r>
              <a:rPr lang="cs-CZ" sz="1100" dirty="0"/>
              <a:t>z</a:t>
            </a:r>
            <a:r>
              <a:rPr lang="cs-CZ" sz="1100" dirty="0" smtClean="0"/>
              <a:t>ákladní škola Dobříš</a:t>
            </a:r>
            <a:endParaRPr lang="cs-CZ" sz="11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SKUPINY MĚ/MNĚ</a:t>
            </a:r>
            <a:br>
              <a:rPr lang="cs-CZ" dirty="0" smtClean="0">
                <a:solidFill>
                  <a:srgbClr val="002060"/>
                </a:solidFill>
              </a:rPr>
            </a:b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76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656"/>
            <a:ext cx="728757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PAMATUJTE:</a:t>
            </a:r>
          </a:p>
          <a:p>
            <a:endParaRPr lang="cs-CZ" sz="3600" b="1" u="sng" dirty="0">
              <a:latin typeface="Arial" pitchFamily="34" charset="0"/>
              <a:cs typeface="Arial" pitchFamily="34" charset="0"/>
            </a:endParaRPr>
          </a:p>
          <a:p>
            <a:pPr marL="742950" indent="-742950">
              <a:buAutoNum type="arabicPeriod"/>
            </a:pPr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pPr marL="742950" indent="-742950">
              <a:buAutoNum type="arabicPeriod"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Skupinu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–mě-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píšeme vždy: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 marL="742950" indent="-742950">
              <a:buAutoNum type="alphaLcParenR"/>
            </a:pPr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pPr marL="742950" indent="-742950">
              <a:buAutoNum type="alphaLcParenR"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v základu slova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Př.: m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ě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sto, m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ě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síc, m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ě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ď m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ě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kký…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41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931964"/>
            <a:ext cx="813556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b) tam, kde v příbuzném slově nebo 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jiném tvaru téhož slova píšeme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-m-</a:t>
            </a:r>
          </a:p>
          <a:p>
            <a:endParaRPr lang="cs-CZ" sz="36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Př.: zřejmě (zřejmý)</a:t>
            </a:r>
          </a:p>
          <a:p>
            <a:r>
              <a:rPr lang="cs-CZ" sz="36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 rozuměl (rozumí)</a:t>
            </a:r>
          </a:p>
          <a:p>
            <a:r>
              <a:rPr lang="cs-CZ" sz="36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 tamější (tam)….. .</a:t>
            </a:r>
            <a:endParaRPr lang="cs-CZ" sz="36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86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8193269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2. Skupinu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–mně-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píšeme vždy: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pPr marL="742950" indent="-742950">
              <a:buAutoNum type="alphaLcParenR"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tam, kde v příbuzném slově nebo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jiném tvaru téhož slova 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píšeme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cs-CZ" sz="36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</a:t>
            </a:r>
          </a:p>
          <a:p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Př.: skro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mně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(skro</a:t>
            </a:r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mn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ý)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je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mně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(je</a:t>
            </a:r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mn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ý)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doje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mně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(doje</a:t>
            </a:r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mn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ý).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70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7" y="620688"/>
            <a:ext cx="658225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PAMATUJTE!!</a:t>
            </a:r>
          </a:p>
          <a:p>
            <a:endParaRPr lang="cs-CZ" sz="3200" b="1" i="1" u="sng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vzpomněl, zapomněl, připomněl,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omněnka (pomnít)!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14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772815"/>
            <a:ext cx="810831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i="1" u="sng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PROCVIČOVÁNÍ</a:t>
            </a:r>
            <a:endParaRPr lang="cs-CZ" sz="8000" b="1" i="1" u="sng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35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96752"/>
            <a:ext cx="849245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indent="-742950">
              <a:buAutoNum type="arabicPeriod"/>
            </a:pPr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UTVOŘTE A NAPIŠTE PŘÍSLOVCE</a:t>
            </a:r>
          </a:p>
          <a:p>
            <a:pPr marL="742950" indent="-742950">
              <a:buAutoNum type="arabicPeriod"/>
            </a:pPr>
            <a:endParaRPr lang="cs-CZ" sz="3600" b="1" i="1" u="sng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      K PŘÍDAVNÝM JMÉNŮM:</a:t>
            </a:r>
            <a:endParaRPr lang="cs-CZ" sz="3600" b="1" i="1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00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260648"/>
            <a:ext cx="8127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</a:t>
            </a: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STŘÍDMÝ                      STŘÍDMĚ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OBJEMNÝ                    OBJEMNĚ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ROZUMNÝ                    ROZUMNĚ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TAJEMNÝ                     TAJEMNĚ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ZŘEJMÝ                        ZŘEJMĚ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SAMOZŘEJMÝ             SAMOZŘEJMĚ.</a:t>
            </a:r>
          </a:p>
        </p:txBody>
      </p:sp>
      <p:sp>
        <p:nvSpPr>
          <p:cNvPr id="3" name="Obdélník 2"/>
          <p:cNvSpPr/>
          <p:nvPr/>
        </p:nvSpPr>
        <p:spPr>
          <a:xfrm>
            <a:off x="4716016" y="620688"/>
            <a:ext cx="3816424" cy="56416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56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6950" y="683985"/>
            <a:ext cx="8190063" cy="57861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u="sng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i="1" u="sng" dirty="0" smtClean="0"/>
              <a:t>. </a:t>
            </a:r>
            <a:r>
              <a:rPr lang="cs-CZ" sz="3200" b="1" i="1" u="sng" dirty="0" smtClean="0">
                <a:latin typeface="Arial" pitchFamily="34" charset="0"/>
                <a:cs typeface="Arial" pitchFamily="34" charset="0"/>
              </a:rPr>
              <a:t>Doplňte hláskovou skupinu –mě-/-mně</a:t>
            </a:r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err="1">
                <a:latin typeface="Arial" pitchFamily="34" charset="0"/>
                <a:cs typeface="Arial" pitchFamily="34" charset="0"/>
              </a:rPr>
              <a:t>r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ozu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___l				rozuměl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oje____				dojemně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o___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nka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			pomněnka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err="1">
                <a:latin typeface="Arial" pitchFamily="34" charset="0"/>
                <a:cs typeface="Arial" pitchFamily="34" charset="0"/>
              </a:rPr>
              <a:t>u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ze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___í				uzemní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err="1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říje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___				příjemně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716016" y="1556792"/>
            <a:ext cx="27363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704845" y="2519004"/>
            <a:ext cx="27363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704845" y="3564839"/>
            <a:ext cx="27363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716016" y="4581128"/>
            <a:ext cx="27363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704845" y="5517232"/>
            <a:ext cx="27363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33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60648"/>
            <a:ext cx="6963766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Připo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__l				připomněl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 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set__ní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			po setmění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Osa__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le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				osaměle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Oně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___l				oněměl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Vzpo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___l				vzpomněl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Skro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___ji				skromněji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Zřej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___				zřejmě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932040" y="188640"/>
            <a:ext cx="28803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912651" y="1089400"/>
            <a:ext cx="28803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932040" y="2033252"/>
            <a:ext cx="28803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955279" y="2996952"/>
            <a:ext cx="28803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964490" y="3933056"/>
            <a:ext cx="28803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974904" y="4941168"/>
            <a:ext cx="28803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993868" y="5933263"/>
            <a:ext cx="28803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7266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57594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053557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116</TotalTime>
  <Words>178</Words>
  <Application>Microsoft Office PowerPoint</Application>
  <PresentationFormat>Předvádění na obrazovce (4:3)</PresentationFormat>
  <Paragraphs>82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SKUPINY MĚ/MNĚ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SKUPINY BĚ/BJE </dc:title>
  <dc:creator>OEM</dc:creator>
  <cp:lastModifiedBy>OEM</cp:lastModifiedBy>
  <cp:revision>19</cp:revision>
  <dcterms:created xsi:type="dcterms:W3CDTF">2011-04-26T18:39:41Z</dcterms:created>
  <dcterms:modified xsi:type="dcterms:W3CDTF">2011-11-18T11:16:07Z</dcterms:modified>
</cp:coreProperties>
</file>