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notesSlides/notesSlide17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sldIdLst>
    <p:sldId id="294" r:id="rId2"/>
    <p:sldId id="295" r:id="rId3"/>
    <p:sldId id="256" r:id="rId4"/>
    <p:sldId id="307" r:id="rId5"/>
    <p:sldId id="313" r:id="rId6"/>
    <p:sldId id="327" r:id="rId7"/>
    <p:sldId id="328" r:id="rId8"/>
    <p:sldId id="329" r:id="rId9"/>
    <p:sldId id="330" r:id="rId10"/>
    <p:sldId id="331" r:id="rId11"/>
    <p:sldId id="332" r:id="rId12"/>
    <p:sldId id="333" r:id="rId13"/>
    <p:sldId id="335" r:id="rId14"/>
    <p:sldId id="334" r:id="rId15"/>
    <p:sldId id="336" r:id="rId16"/>
    <p:sldId id="338" r:id="rId17"/>
    <p:sldId id="337" r:id="rId18"/>
    <p:sldId id="339" r:id="rId19"/>
    <p:sldId id="326" r:id="rId20"/>
    <p:sldId id="299" r:id="rId2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</p:clrMru>
</p:presentationPr>
</file>

<file path=ppt/tableStyles.xml><?xml version="1.0" encoding="utf-8"?>
<a:tblStyleLst xmlns:a="http://schemas.openxmlformats.org/drawingml/2006/main" def="{5C22544A-7EE6-4342-B048-85BDC9FD1C3A}">
  <a:tblStyle styleId="{72833802-FEF1-4C79-8D5D-14CF1EAF98D9}" styleName="Světlý styl 2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912C8C85-51F0-491E-9774-3900AFEF0FD7}" styleName="Světlý styl 2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835" autoAdjust="0"/>
    <p:restoredTop sz="94654" autoAdjust="0"/>
  </p:normalViewPr>
  <p:slideViewPr>
    <p:cSldViewPr>
      <p:cViewPr varScale="1">
        <p:scale>
          <a:sx n="100" d="100"/>
          <a:sy n="100" d="100"/>
        </p:scale>
        <p:origin x="-240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58" y="41886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0388CA5-3349-43E2-B789-FF747069CFCE}" type="datetimeFigureOut">
              <a:rPr lang="cs-CZ" smtClean="0"/>
              <a:pPr/>
              <a:t>21.1.2012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C63D8B1-DF73-4E1D-AABB-D1CB2A8ECA4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0C237D5-8300-4AE1-BB19-689C847B140C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92079" indent="-492079">
              <a:defRPr/>
            </a:pPr>
            <a:endParaRPr lang="cs-CZ" dirty="0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BD2A9BA-657F-4BFC-98EF-9B90EA2369D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4</a:t>
            </a:fld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92079" indent="-492079">
              <a:defRPr/>
            </a:pPr>
            <a:endParaRPr lang="cs-CZ" dirty="0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BD2A9BA-657F-4BFC-98EF-9B90EA2369D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5</a:t>
            </a:fld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92079" indent="-492079">
              <a:defRPr/>
            </a:pPr>
            <a:endParaRPr lang="cs-CZ" dirty="0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BD2A9BA-657F-4BFC-98EF-9B90EA2369D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6</a:t>
            </a:fld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92079" indent="-492079">
              <a:defRPr/>
            </a:pPr>
            <a:endParaRPr lang="cs-CZ" dirty="0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BD2A9BA-657F-4BFC-98EF-9B90EA2369D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7</a:t>
            </a:fld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92079" indent="-492079">
              <a:defRPr/>
            </a:pPr>
            <a:endParaRPr lang="cs-CZ" dirty="0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BD2A9BA-657F-4BFC-98EF-9B90EA2369D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8</a:t>
            </a:fld>
            <a:endParaRPr 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92079" indent="-492079">
              <a:defRPr/>
            </a:pPr>
            <a:endParaRPr lang="cs-CZ" dirty="0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BD2A9BA-657F-4BFC-98EF-9B90EA2369D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9</a:t>
            </a:fld>
            <a:endParaRPr 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92079" indent="-492079">
              <a:defRPr/>
            </a:pPr>
            <a:endParaRPr lang="cs-CZ" dirty="0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BD2A9BA-657F-4BFC-98EF-9B90EA2369D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10</a:t>
            </a:fld>
            <a:endParaRPr lang="cs-CZ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92079" indent="-492079">
              <a:defRPr/>
            </a:pPr>
            <a:endParaRPr lang="cs-CZ" dirty="0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BD2A9BA-657F-4BFC-98EF-9B90EA2369D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11</a:t>
            </a:fld>
            <a:endParaRPr lang="cs-CZ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92079" indent="-492079">
              <a:defRPr/>
            </a:pPr>
            <a:endParaRPr lang="cs-CZ" dirty="0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BD2A9BA-657F-4BFC-98EF-9B90EA2369D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12</a:t>
            </a:fld>
            <a:endParaRPr lang="cs-CZ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92079" indent="-492079">
              <a:defRPr/>
            </a:pPr>
            <a:endParaRPr lang="cs-CZ" dirty="0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BD2A9BA-657F-4BFC-98EF-9B90EA2369D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13</a:t>
            </a:fld>
            <a:endParaRPr lang="cs-CZ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92079" indent="-492079">
              <a:defRPr/>
            </a:pPr>
            <a:endParaRPr lang="cs-CZ" dirty="0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BD2A9BA-657F-4BFC-98EF-9B90EA2369D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14</a:t>
            </a:fld>
            <a:endParaRPr lang="cs-CZ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92079" indent="-492079">
              <a:defRPr/>
            </a:pPr>
            <a:endParaRPr lang="cs-CZ" dirty="0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BD2A9BA-657F-4BFC-98EF-9B90EA2369D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15</a:t>
            </a:fld>
            <a:endParaRPr lang="cs-CZ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92079" indent="-492079">
              <a:defRPr/>
            </a:pPr>
            <a:endParaRPr lang="cs-CZ" dirty="0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BD2A9BA-657F-4BFC-98EF-9B90EA2369D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16</a:t>
            </a:fld>
            <a:endParaRPr lang="cs-CZ" smtClean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92079" indent="-492079">
              <a:defRPr/>
            </a:pPr>
            <a:endParaRPr lang="cs-CZ" dirty="0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BD2A9BA-657F-4BFC-98EF-9B90EA2369D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17</a:t>
            </a:fld>
            <a:endParaRPr lang="cs-CZ" smtClean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92079" indent="-492079">
              <a:defRPr/>
            </a:pPr>
            <a:endParaRPr lang="cs-CZ" dirty="0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BD2A9BA-657F-4BFC-98EF-9B90EA2369D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18</a:t>
            </a:fld>
            <a:endParaRPr lang="cs-CZ" smtClean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92079" indent="-492079">
              <a:defRPr/>
            </a:pPr>
            <a:endParaRPr lang="cs-CZ" dirty="0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BD2A9BA-657F-4BFC-98EF-9B90EA2369D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19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3D61ED-FFCA-4406-95D8-31944FB27DEB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4588C3-4117-4325-8DE6-ADE518DB0E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885AE4-91C8-45E0-9FF4-0603B4D0DDCF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6CB02E-54C6-493E-AC1C-009F34BEAE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68F890-C53D-430C-9A35-53B4D0380034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B4A93F-007C-4251-A4E1-DE4E0D5282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952259-2B01-43E7-BC89-0DDBC5848B48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BA3C9B-5412-4224-9FBF-FF923727EF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BD36D9-AD5E-4FA4-ACD9-91B24F786025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C90ACA-7A55-4CC4-8183-CDCB555B61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1829C6-46A6-43C9-8647-23372D6F5B3B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3418E4-F80C-4C39-914A-2800F0C0D0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7D045B-EDEA-4B66-95C7-0F941E3775B0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BF055F-D4FC-42EC-8A22-00246BE867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89BA3F-C017-411C-BBFB-E6B879AAEEC2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864B4A-7C4E-41CD-BFB6-3BFC18FD48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839100-92E0-4322-85E4-1F5638B60629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5FA683-E961-4DE8-91F9-51D405DF0E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93D3AD-E9A0-4FDE-B3B5-273F927571D1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6B2132-BDAB-4838-ADFF-DB01E268A9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8FE395-AF7F-42A8-B6FA-DC5CC990A811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8BAF0E-8CA7-478E-9B8C-07C26423C5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6B1264-7234-4BDE-A96B-6B2784EBB2C9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CF97F6C-D0ED-4FA3-8454-A275401ED4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755576" y="2780928"/>
          <a:ext cx="7656512" cy="2130606"/>
        </p:xfrm>
        <a:graphic>
          <a:graphicData uri="http://schemas.openxmlformats.org/drawingml/2006/table">
            <a:tbl>
              <a:tblPr firstRow="1" bandRow="1">
                <a:tableStyleId>{912C8C85-51F0-491E-9774-3900AFEF0FD7}</a:tableStyleId>
              </a:tblPr>
              <a:tblGrid>
                <a:gridCol w="7656512"/>
              </a:tblGrid>
              <a:tr h="385647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ysClr val="windowText" lastClr="000000"/>
                          </a:solidFill>
                        </a:rPr>
                        <a:t>NÁZEV</a:t>
                      </a:r>
                      <a:r>
                        <a:rPr lang="cs-CZ" sz="2000" baseline="0" dirty="0" smtClean="0">
                          <a:solidFill>
                            <a:sysClr val="windowText" lastClr="000000"/>
                          </a:solidFill>
                        </a:rPr>
                        <a:t> ŠKOLY: </a:t>
                      </a:r>
                      <a:r>
                        <a:rPr lang="cs-CZ" b="0" baseline="0" dirty="0" smtClean="0">
                          <a:solidFill>
                            <a:sysClr val="windowText" lastClr="000000"/>
                          </a:solidFill>
                        </a:rPr>
                        <a:t>ZŠ J. E. </a:t>
                      </a:r>
                      <a:r>
                        <a:rPr lang="cs-CZ" b="0" baseline="0" dirty="0" err="1" smtClean="0">
                          <a:solidFill>
                            <a:sysClr val="windowText" lastClr="000000"/>
                          </a:solidFill>
                        </a:rPr>
                        <a:t>Purkyně</a:t>
                      </a:r>
                      <a:r>
                        <a:rPr lang="cs-CZ" b="0" baseline="0" dirty="0" smtClean="0">
                          <a:solidFill>
                            <a:sysClr val="windowText" lastClr="000000"/>
                          </a:solidFill>
                        </a:rPr>
                        <a:t> Libochovice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85647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AUTOR: </a:t>
                      </a:r>
                      <a:r>
                        <a:rPr lang="cs-CZ" dirty="0" smtClean="0"/>
                        <a:t>RNDr.</a:t>
                      </a:r>
                      <a:r>
                        <a:rPr lang="cs-CZ" baseline="0" dirty="0" smtClean="0"/>
                        <a:t> Adéla </a:t>
                      </a:r>
                      <a:r>
                        <a:rPr lang="cs-CZ" baseline="0" dirty="0" err="1" smtClean="0"/>
                        <a:t>Lipšová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85647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NÁZEV</a:t>
                      </a:r>
                      <a:r>
                        <a:rPr lang="cs-CZ" sz="2000" dirty="0" smtClean="0"/>
                        <a:t>: </a:t>
                      </a:r>
                      <a:r>
                        <a:rPr lang="cs-CZ" sz="1800" dirty="0" smtClean="0"/>
                        <a:t>VY_52_INOVACE_30_ELEKTRONEGATIVITA</a:t>
                      </a:r>
                      <a:endParaRPr lang="cs-CZ" sz="1800" cap="all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85647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TÉMA: </a:t>
                      </a:r>
                      <a:r>
                        <a:rPr lang="cs-CZ" sz="1800" b="0" dirty="0" smtClean="0"/>
                        <a:t>ELEKTRONEGATIVITA</a:t>
                      </a:r>
                      <a:endParaRPr lang="cs-CZ" sz="1800" b="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4564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/>
                        <a:t>ČÍSLO PROJEKTU: 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CZ.1.07/1.4.00/21.2803</a:t>
                      </a:r>
                      <a:endParaRPr lang="cs-CZ" sz="1800" b="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404664"/>
            <a:ext cx="5472608" cy="133708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800" b="1" dirty="0" smtClean="0"/>
              <a:t>Anotace</a:t>
            </a:r>
            <a:endParaRPr lang="cs-CZ" sz="3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550"/>
          </a:xfr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lnSpc>
                <a:spcPct val="90000"/>
              </a:lnSpc>
              <a:buNone/>
            </a:pPr>
            <a:r>
              <a:rPr lang="cs-CZ" sz="2800" dirty="0" smtClean="0">
                <a:solidFill>
                  <a:srgbClr val="000000"/>
                </a:solidFill>
              </a:rPr>
              <a:t>    </a:t>
            </a:r>
          </a:p>
          <a:p>
            <a:pPr>
              <a:lnSpc>
                <a:spcPct val="90000"/>
              </a:lnSpc>
              <a:buNone/>
            </a:pPr>
            <a:r>
              <a:rPr lang="cs-CZ" sz="2800" dirty="0" smtClean="0">
                <a:solidFill>
                  <a:srgbClr val="000000"/>
                </a:solidFill>
              </a:rPr>
              <a:t>    </a:t>
            </a:r>
            <a:r>
              <a:rPr lang="cs-CZ" sz="2400" dirty="0" smtClean="0">
                <a:solidFill>
                  <a:srgbClr val="000000"/>
                </a:solidFill>
              </a:rPr>
              <a:t>Jedná se o výukové materiály určené pro podporu  vzdělávání v oblasti přírodních věd – konkrétně chemie.</a:t>
            </a:r>
          </a:p>
          <a:p>
            <a:pPr>
              <a:lnSpc>
                <a:spcPct val="90000"/>
              </a:lnSpc>
              <a:buNone/>
            </a:pPr>
            <a:r>
              <a:rPr lang="cs-CZ" sz="2400" dirty="0" smtClean="0">
                <a:solidFill>
                  <a:srgbClr val="000000"/>
                </a:solidFill>
              </a:rPr>
              <a:t>    </a:t>
            </a:r>
          </a:p>
          <a:p>
            <a:pPr>
              <a:lnSpc>
                <a:spcPct val="90000"/>
              </a:lnSpc>
              <a:buNone/>
            </a:pPr>
            <a:r>
              <a:rPr lang="cs-CZ" sz="2400" dirty="0" smtClean="0">
                <a:solidFill>
                  <a:srgbClr val="000000"/>
                </a:solidFill>
              </a:rPr>
              <a:t>     </a:t>
            </a:r>
            <a:r>
              <a:rPr lang="cs-CZ" sz="2400" dirty="0" smtClean="0">
                <a:solidFill>
                  <a:srgbClr val="000000"/>
                </a:solidFill>
              </a:rPr>
              <a:t>Obsahem je prezentace pro podporu výkladu učiva na dané téma. </a:t>
            </a:r>
          </a:p>
          <a:p>
            <a:pPr>
              <a:lnSpc>
                <a:spcPct val="90000"/>
              </a:lnSpc>
              <a:buNone/>
            </a:pPr>
            <a:r>
              <a:rPr lang="cs-CZ" sz="2400" dirty="0" smtClean="0">
                <a:solidFill>
                  <a:srgbClr val="000000"/>
                </a:solidFill>
              </a:rPr>
              <a:t>     Na začátku je uveden souhrn opakování látky předchozí a na konci souhrn látky probrané. </a:t>
            </a:r>
          </a:p>
          <a:p>
            <a:pPr>
              <a:lnSpc>
                <a:spcPct val="90000"/>
              </a:lnSpc>
              <a:buNone/>
            </a:pPr>
            <a:endParaRPr lang="cs-CZ" sz="2400" dirty="0" smtClean="0">
              <a:solidFill>
                <a:srgbClr val="000000"/>
              </a:solidFill>
            </a:endParaRPr>
          </a:p>
          <a:p>
            <a:pPr>
              <a:lnSpc>
                <a:spcPct val="90000"/>
              </a:lnSpc>
              <a:buNone/>
            </a:pPr>
            <a:r>
              <a:rPr lang="cs-CZ" sz="2400" dirty="0" smtClean="0">
                <a:solidFill>
                  <a:srgbClr val="000000"/>
                </a:solidFill>
              </a:rPr>
              <a:t>    Text je určen pro žáky 8. tříd základních škol.</a:t>
            </a:r>
            <a:endParaRPr lang="cs-CZ" sz="2000" dirty="0" smtClean="0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907704" y="1268760"/>
            <a:ext cx="5544616" cy="1224136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b="1" dirty="0" smtClean="0"/>
              <a:t>Elektronegativita</a:t>
            </a:r>
            <a:br>
              <a:rPr lang="cs-CZ" b="1" dirty="0" smtClean="0"/>
            </a:br>
            <a:endParaRPr lang="cs-CZ" sz="3600" b="1" dirty="0" smtClean="0"/>
          </a:p>
        </p:txBody>
      </p:sp>
      <p:pic>
        <p:nvPicPr>
          <p:cNvPr id="4" name="Picture 5" descr="http://www.blobs.org/science/chemistry/bond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5856" y="3068960"/>
            <a:ext cx="2519363" cy="2573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pPr marL="457200" indent="-457200">
              <a:buFontTx/>
              <a:buChar char="-"/>
            </a:pP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utvořením vazebného el. páru z valenčních elektronů mezi dvěma atomy vzniká 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  <a:sym typeface="Wingdings" pitchFamily="2" charset="2"/>
              </a:rPr>
              <a:t>chemická vazba</a:t>
            </a:r>
          </a:p>
          <a:p>
            <a:pPr marL="457200" indent="-457200">
              <a:buFontTx/>
              <a:buChar char="-"/>
            </a:pPr>
            <a:endParaRPr lang="cs-CZ" sz="2400" b="1" dirty="0" smtClean="0">
              <a:solidFill>
                <a:srgbClr val="FF0000"/>
              </a:solidFill>
              <a:latin typeface="Calibri" pitchFamily="34" charset="0"/>
              <a:sym typeface="Wingdings" pitchFamily="2" charset="2"/>
            </a:endParaRPr>
          </a:p>
          <a:p>
            <a:pPr marL="457200" indent="-457200">
              <a:buFontTx/>
              <a:buChar char="-"/>
            </a:pP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atomy vázané chemickou vazbou vytvářejí 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  <a:sym typeface="Wingdings" pitchFamily="2" charset="2"/>
              </a:rPr>
              <a:t>molekuly</a:t>
            </a:r>
          </a:p>
          <a:p>
            <a:pPr marL="457200" indent="-457200">
              <a:buFontTx/>
              <a:buChar char="-"/>
            </a:pPr>
            <a:endParaRPr lang="cs-CZ" sz="2400" b="1" dirty="0" smtClean="0">
              <a:solidFill>
                <a:srgbClr val="FF0000"/>
              </a:solidFill>
              <a:latin typeface="Calibri" pitchFamily="34" charset="0"/>
              <a:sym typeface="Wingdings" pitchFamily="2" charset="2"/>
            </a:endParaRPr>
          </a:p>
          <a:p>
            <a:pPr marL="457200" indent="-457200">
              <a:buFontTx/>
              <a:buChar char="-"/>
            </a:pP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pokud jsou chemickou vazbou vázány atomy dvou a více různých prvků hovoříme o 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  <a:sym typeface="Wingdings" pitchFamily="2" charset="2"/>
              </a:rPr>
              <a:t>chemických sloučeninách</a:t>
            </a:r>
          </a:p>
          <a:p>
            <a:pPr marL="457200" indent="-457200">
              <a:buFontTx/>
              <a:buChar char="-"/>
            </a:pPr>
            <a:endParaRPr lang="cs-CZ" sz="2400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>
              <a:buFontTx/>
              <a:buChar char="-"/>
            </a:pPr>
            <a:r>
              <a:rPr lang="cs-CZ" sz="2400" dirty="0" err="1" smtClean="0">
                <a:latin typeface="Calibri" pitchFamily="34" charset="0"/>
                <a:sym typeface="Wingdings" pitchFamily="2" charset="2"/>
              </a:rPr>
              <a:t>chem</a:t>
            </a: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. sloučeniny zapisujeme pomocí 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  <a:sym typeface="Wingdings" pitchFamily="2" charset="2"/>
              </a:rPr>
              <a:t>chemických vzorců</a:t>
            </a:r>
          </a:p>
          <a:p>
            <a:pPr marL="457200" indent="-457200">
              <a:buFontTx/>
              <a:buChar char="-"/>
            </a:pPr>
            <a:endParaRPr lang="cs-CZ" sz="2400" b="1" dirty="0" smtClean="0">
              <a:solidFill>
                <a:srgbClr val="FF0000"/>
              </a:solidFill>
              <a:latin typeface="Calibri" pitchFamily="34" charset="0"/>
              <a:sym typeface="Wingdings" pitchFamily="2" charset="2"/>
            </a:endParaRPr>
          </a:p>
          <a:p>
            <a:pPr marL="457200" indent="-457200">
              <a:buFontTx/>
              <a:buChar char="-"/>
            </a:pP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atom může vytvářet jednu nebo i více chemických vazeb současně</a:t>
            </a:r>
          </a:p>
          <a:p>
            <a:pPr marL="457200" indent="-457200">
              <a:buFontTx/>
              <a:buChar char="-"/>
            </a:pP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tato vlastnost se nazývá 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  <a:sym typeface="Wingdings" pitchFamily="2" charset="2"/>
              </a:rPr>
              <a:t>vaznost</a:t>
            </a:r>
          </a:p>
          <a:p>
            <a:pPr>
              <a:buFontTx/>
              <a:buChar char="-"/>
            </a:pPr>
            <a:endParaRPr lang="cs-CZ" sz="2400" dirty="0" smtClean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Opakování – chemická vazba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eaLnBrk="1" hangingPunct="1">
              <a:buFontTx/>
              <a:buChar char="-"/>
            </a:pPr>
            <a:endParaRPr lang="cs-CZ" sz="2400" dirty="0" smtClean="0">
              <a:latin typeface="Calibri" pitchFamily="34" charset="0"/>
              <a:sym typeface="Wingdings" pitchFamily="2" charset="2"/>
            </a:endParaRPr>
          </a:p>
          <a:p>
            <a:pPr algn="ctr">
              <a:buNone/>
            </a:pPr>
            <a:r>
              <a:rPr lang="cs-CZ" sz="2400" b="1" dirty="0" smtClean="0">
                <a:solidFill>
                  <a:schemeClr val="tx1"/>
                </a:solidFill>
              </a:rPr>
              <a:t>Setkali jste se někdy s tím, že nemůžete </a:t>
            </a:r>
          </a:p>
          <a:p>
            <a:pPr algn="ctr">
              <a:buNone/>
            </a:pPr>
            <a:r>
              <a:rPr lang="cs-CZ" sz="2400" b="1" dirty="0" smtClean="0">
                <a:solidFill>
                  <a:schemeClr val="tx1"/>
                </a:solidFill>
              </a:rPr>
              <a:t>smíchat či rozpustit nějakou látku ve vodě?</a:t>
            </a:r>
          </a:p>
          <a:p>
            <a:pPr algn="ctr">
              <a:buNone/>
            </a:pPr>
            <a:endParaRPr lang="cs-CZ" sz="2400" b="1" dirty="0" smtClean="0">
              <a:solidFill>
                <a:schemeClr val="tx1"/>
              </a:solidFill>
            </a:endParaRPr>
          </a:p>
          <a:p>
            <a:pPr algn="ctr">
              <a:buNone/>
            </a:pPr>
            <a:r>
              <a:rPr lang="cs-CZ" sz="2400" b="1" dirty="0" smtClean="0">
                <a:solidFill>
                  <a:schemeClr val="tx1"/>
                </a:solidFill>
              </a:rPr>
              <a:t>Napadlo by vás kterou?</a:t>
            </a:r>
          </a:p>
          <a:p>
            <a:pPr algn="ctr">
              <a:buNone/>
            </a:pPr>
            <a:endParaRPr lang="cs-CZ" sz="2400" b="1" dirty="0" smtClean="0">
              <a:solidFill>
                <a:schemeClr val="tx1"/>
              </a:solidFill>
            </a:endParaRPr>
          </a:p>
          <a:p>
            <a:pPr algn="ctr">
              <a:buNone/>
            </a:pPr>
            <a:r>
              <a:rPr lang="cs-CZ" sz="2400" b="1" dirty="0" smtClean="0">
                <a:solidFill>
                  <a:srgbClr val="FF0000"/>
                </a:solidFill>
              </a:rPr>
              <a:t>Olej + voda</a:t>
            </a:r>
          </a:p>
          <a:p>
            <a:pPr algn="ctr">
              <a:buNone/>
            </a:pPr>
            <a:r>
              <a:rPr lang="cs-CZ" sz="2400" b="1" dirty="0" smtClean="0">
                <a:solidFill>
                  <a:srgbClr val="FF0000"/>
                </a:solidFill>
              </a:rPr>
              <a:t>Benzín + voda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eaLnBrk="1" hangingPunct="1">
              <a:buFontTx/>
              <a:buChar char="-"/>
            </a:pP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chemická vazba vzniká pomocí </a:t>
            </a:r>
            <a:r>
              <a:rPr lang="cs-CZ" sz="2400" b="1" dirty="0" smtClean="0">
                <a:latin typeface="Calibri" pitchFamily="34" charset="0"/>
                <a:sym typeface="Wingdings" pitchFamily="2" charset="2"/>
              </a:rPr>
              <a:t>vazebného elektronového páru mezi </a:t>
            </a: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dvěma atomy</a:t>
            </a:r>
          </a:p>
          <a:p>
            <a:pPr eaLnBrk="1" hangingPunct="1">
              <a:buFontTx/>
              <a:buChar char="-"/>
            </a:pPr>
            <a:endParaRPr lang="cs-CZ" sz="2400" dirty="0" smtClean="0">
              <a:latin typeface="Calibri" pitchFamily="34" charset="0"/>
              <a:sym typeface="Wingdings" pitchFamily="2" charset="2"/>
            </a:endParaRPr>
          </a:p>
          <a:p>
            <a:pPr eaLnBrk="1" hangingPunct="1">
              <a:buFontTx/>
              <a:buChar char="-"/>
            </a:pP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ten oba atomy </a:t>
            </a:r>
            <a:r>
              <a:rPr lang="cs-CZ" sz="2400" b="1" dirty="0" smtClean="0">
                <a:latin typeface="Calibri" pitchFamily="34" charset="0"/>
                <a:sym typeface="Wingdings" pitchFamily="2" charset="2"/>
              </a:rPr>
              <a:t>společně sdílejí</a:t>
            </a:r>
          </a:p>
          <a:p>
            <a:pPr eaLnBrk="1" hangingPunct="1">
              <a:buFontTx/>
              <a:buNone/>
            </a:pPr>
            <a:endParaRPr lang="cs-CZ" sz="2400" dirty="0" smtClean="0">
              <a:latin typeface="Calibri" pitchFamily="34" charset="0"/>
              <a:sym typeface="Wingdings" pitchFamily="2" charset="2"/>
            </a:endParaRPr>
          </a:p>
          <a:p>
            <a:pPr eaLnBrk="1" hangingPunct="1">
              <a:buFontTx/>
              <a:buChar char="-"/>
            </a:pP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každý z atomů se snaží přitáhnout vazebný elektronový pár ke svému atomovému jádru</a:t>
            </a:r>
          </a:p>
          <a:p>
            <a:pPr eaLnBrk="1" hangingPunct="1">
              <a:buFontTx/>
              <a:buChar char="-"/>
            </a:pPr>
            <a:endParaRPr lang="cs-CZ" sz="2400" dirty="0" smtClean="0">
              <a:latin typeface="Calibri" pitchFamily="34" charset="0"/>
              <a:sym typeface="Wingdings" pitchFamily="2" charset="2"/>
            </a:endParaRPr>
          </a:p>
          <a:p>
            <a:pPr eaLnBrk="1" hangingPunct="1">
              <a:buFontTx/>
              <a:buChar char="-"/>
            </a:pP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atomy se o vazebný elektronový pár „přetahují“</a:t>
            </a:r>
          </a:p>
          <a:p>
            <a:pPr>
              <a:buFontTx/>
              <a:buChar char="-"/>
            </a:pPr>
            <a:endParaRPr lang="cs-CZ" sz="2400" dirty="0" smtClean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Elektronegativita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eaLnBrk="1" hangingPunct="1">
              <a:buFontTx/>
              <a:buChar char="-"/>
            </a:pPr>
            <a:endParaRPr lang="cs-CZ" sz="2400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>
              <a:buFontTx/>
              <a:buChar char="-"/>
            </a:pP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síla atomu, kterou se snaží přitáhnout vazebný elektronový pár</a:t>
            </a:r>
            <a:endParaRPr lang="cs-CZ" sz="2400" b="1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>
              <a:buFontTx/>
              <a:buChar char="-"/>
            </a:pPr>
            <a:endParaRPr lang="cs-CZ" sz="2400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>
              <a:buFontTx/>
              <a:buChar char="-"/>
            </a:pP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značí se 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  <a:sym typeface="Wingdings" pitchFamily="2" charset="2"/>
              </a:rPr>
              <a:t>X</a:t>
            </a: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 a je uvedena v PSP</a:t>
            </a:r>
          </a:p>
          <a:p>
            <a:pPr marL="457200" indent="-457200">
              <a:buFontTx/>
              <a:buChar char="-"/>
            </a:pPr>
            <a:endParaRPr lang="cs-CZ" sz="2400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>
              <a:buFontTx/>
              <a:buChar char="-"/>
            </a:pPr>
            <a:endParaRPr lang="cs-CZ" sz="2400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>
              <a:buFontTx/>
              <a:buChar char="-"/>
            </a:pP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čím je její hodnota vyšší, tím více atom přitahuje el. pár ke svému jádru</a:t>
            </a:r>
          </a:p>
          <a:p>
            <a:pPr>
              <a:buFontTx/>
              <a:buChar char="-"/>
            </a:pPr>
            <a:endParaRPr lang="cs-CZ" sz="2400" dirty="0" smtClean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Elektronegativita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  <p:pic>
        <p:nvPicPr>
          <p:cNvPr id="24578" name="Picture 2" descr="emoce,emotikony,ksichtík,ksichtíky,skleslost,smajlíci,smajlík,smajlíky,svaly,symboly,tváře,úsměvy,výraz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2160" y="2564904"/>
            <a:ext cx="1824137" cy="182413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457200" indent="-457200">
              <a:buFontTx/>
              <a:buNone/>
            </a:pPr>
            <a:r>
              <a:rPr lang="cs-CZ" sz="2400" b="1" dirty="0" smtClean="0">
                <a:latin typeface="Calibri" pitchFamily="34" charset="0"/>
                <a:sym typeface="Wingdings" pitchFamily="2" charset="2"/>
              </a:rPr>
              <a:t>Najděte v PSP elektronegativitu:</a:t>
            </a:r>
          </a:p>
          <a:p>
            <a:pPr marL="457200" indent="-457200">
              <a:buFontTx/>
              <a:buNone/>
            </a:pPr>
            <a:endParaRPr lang="cs-CZ" sz="2400" b="1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>
              <a:buFontTx/>
              <a:buNone/>
            </a:pPr>
            <a:r>
              <a:rPr lang="cs-CZ" sz="2400" b="1" dirty="0" smtClean="0">
                <a:latin typeface="Calibri" pitchFamily="34" charset="0"/>
                <a:sym typeface="Wingdings" pitchFamily="2" charset="2"/>
              </a:rPr>
              <a:t>Vodík</a:t>
            </a:r>
          </a:p>
          <a:p>
            <a:pPr marL="457200" indent="-457200">
              <a:buFontTx/>
              <a:buNone/>
            </a:pP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  <a:sym typeface="Wingdings" pitchFamily="2" charset="2"/>
              </a:rPr>
              <a:t>2,20</a:t>
            </a:r>
          </a:p>
          <a:p>
            <a:pPr marL="457200" indent="-457200">
              <a:buFontTx/>
              <a:buNone/>
            </a:pPr>
            <a:r>
              <a:rPr lang="cs-CZ" sz="2400" b="1" dirty="0" smtClean="0">
                <a:latin typeface="Calibri" pitchFamily="34" charset="0"/>
                <a:sym typeface="Wingdings" pitchFamily="2" charset="2"/>
              </a:rPr>
              <a:t>Chlór</a:t>
            </a:r>
          </a:p>
          <a:p>
            <a:pPr marL="457200" indent="-457200">
              <a:buFontTx/>
              <a:buNone/>
            </a:pP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  <a:sym typeface="Wingdings" pitchFamily="2" charset="2"/>
              </a:rPr>
              <a:t>2,83</a:t>
            </a:r>
          </a:p>
          <a:p>
            <a:pPr marL="457200" indent="-457200">
              <a:buFontTx/>
              <a:buNone/>
            </a:pPr>
            <a:r>
              <a:rPr lang="cs-CZ" sz="2400" b="1" dirty="0" smtClean="0">
                <a:latin typeface="Calibri" pitchFamily="34" charset="0"/>
                <a:sym typeface="Wingdings" pitchFamily="2" charset="2"/>
              </a:rPr>
              <a:t>Uhlík</a:t>
            </a:r>
          </a:p>
          <a:p>
            <a:pPr marL="457200" indent="-457200">
              <a:buFontTx/>
              <a:buNone/>
            </a:pP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  <a:sym typeface="Wingdings" pitchFamily="2" charset="2"/>
              </a:rPr>
              <a:t>2,50</a:t>
            </a:r>
          </a:p>
          <a:p>
            <a:pPr marL="457200" indent="-457200">
              <a:buFontTx/>
              <a:buNone/>
            </a:pPr>
            <a:r>
              <a:rPr lang="cs-CZ" sz="2400" b="1" dirty="0" smtClean="0">
                <a:latin typeface="Calibri" pitchFamily="34" charset="0"/>
                <a:sym typeface="Wingdings" pitchFamily="2" charset="2"/>
              </a:rPr>
              <a:t>Lithium</a:t>
            </a:r>
          </a:p>
          <a:p>
            <a:pPr marL="457200" indent="-457200">
              <a:buFontTx/>
              <a:buNone/>
            </a:pP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  <a:sym typeface="Wingdings" pitchFamily="2" charset="2"/>
              </a:rPr>
              <a:t>0,97</a:t>
            </a:r>
            <a:endParaRPr lang="cs-CZ" sz="2400" dirty="0" smtClean="0">
              <a:latin typeface="Calibri" pitchFamily="34" charset="0"/>
              <a:sym typeface="Wingdings" pitchFamily="2" charset="2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Elektronegativita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  <p:pic>
        <p:nvPicPr>
          <p:cNvPr id="22530" name="Picture 2" descr="emoce,hledání,ksichtík,ksichtíky,oči,oční bulvy,prohlížení,smajlíci,smajlík,smajlíky,symboly,tváře,úsměv,usměvavé obličeje,úsměvy,zkoušení,zvětšení,zvětšovací skl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2852936"/>
            <a:ext cx="1944216" cy="19442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457200" indent="-457200">
              <a:buFontTx/>
              <a:buChar char="-"/>
            </a:pPr>
            <a:endParaRPr lang="cs-CZ" sz="2400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>
              <a:buFontTx/>
              <a:buChar char="-"/>
            </a:pP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rozlišujeme </a:t>
            </a:r>
            <a:r>
              <a:rPr lang="cs-CZ" sz="2400" b="1" dirty="0" smtClean="0">
                <a:latin typeface="Calibri" pitchFamily="34" charset="0"/>
                <a:sym typeface="Wingdings" pitchFamily="2" charset="2"/>
              </a:rPr>
              <a:t>několik typů chemické vazby</a:t>
            </a:r>
          </a:p>
          <a:p>
            <a:pPr marL="457200" indent="-457200">
              <a:buFontTx/>
              <a:buChar char="-"/>
            </a:pPr>
            <a:endParaRPr lang="cs-CZ" sz="2400" b="1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>
              <a:buFontTx/>
              <a:buChar char="-"/>
            </a:pP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záleží na tom, jak velký je </a:t>
            </a:r>
            <a:r>
              <a:rPr lang="cs-CZ" sz="2400" b="1" dirty="0" smtClean="0">
                <a:latin typeface="Calibri" pitchFamily="34" charset="0"/>
                <a:sym typeface="Wingdings" pitchFamily="2" charset="2"/>
              </a:rPr>
              <a:t>rozdíl hodnot elektronegativit </a:t>
            </a: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atomů prvků, </a:t>
            </a:r>
            <a:r>
              <a:rPr lang="cs-CZ" sz="2400" dirty="0" err="1" smtClean="0">
                <a:latin typeface="Calibri" pitchFamily="34" charset="0"/>
                <a:sym typeface="Wingdings" pitchFamily="2" charset="2"/>
              </a:rPr>
              <a:t>kt</a:t>
            </a: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. tvoří vazbu</a:t>
            </a:r>
          </a:p>
          <a:p>
            <a:pPr marL="457200" indent="-457200">
              <a:buFontTx/>
              <a:buChar char="-"/>
            </a:pPr>
            <a:endParaRPr lang="cs-CZ" sz="2400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>
              <a:buFontTx/>
              <a:buChar char="-"/>
            </a:pP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rozlišujeme 3 typy vazeb: </a:t>
            </a:r>
            <a:r>
              <a:rPr lang="cs-CZ" sz="2400" b="1" dirty="0" smtClean="0">
                <a:solidFill>
                  <a:srgbClr val="C00000"/>
                </a:solidFill>
                <a:latin typeface="Calibri" pitchFamily="34" charset="0"/>
                <a:sym typeface="Wingdings" pitchFamily="2" charset="2"/>
              </a:rPr>
              <a:t>nepolární</a:t>
            </a:r>
          </a:p>
          <a:p>
            <a:pPr marL="457200" indent="-457200">
              <a:buNone/>
            </a:pPr>
            <a:r>
              <a:rPr lang="cs-CZ" sz="2400" b="1" dirty="0" smtClean="0">
                <a:solidFill>
                  <a:srgbClr val="C00000"/>
                </a:solidFill>
                <a:latin typeface="Calibri" pitchFamily="34" charset="0"/>
                <a:sym typeface="Wingdings" pitchFamily="2" charset="2"/>
              </a:rPr>
              <a:t>                                                     polární </a:t>
            </a:r>
          </a:p>
          <a:p>
            <a:pPr marL="457200" indent="-457200">
              <a:buNone/>
            </a:pPr>
            <a:r>
              <a:rPr lang="cs-CZ" sz="2400" b="1" dirty="0" smtClean="0">
                <a:solidFill>
                  <a:srgbClr val="C00000"/>
                </a:solidFill>
                <a:latin typeface="Calibri" pitchFamily="34" charset="0"/>
                <a:sym typeface="Wingdings" pitchFamily="2" charset="2"/>
              </a:rPr>
              <a:t>                                                     iontová</a:t>
            </a:r>
          </a:p>
          <a:p>
            <a:pPr marL="457200" indent="-457200">
              <a:buFontTx/>
              <a:buNone/>
            </a:pPr>
            <a:endParaRPr lang="cs-CZ" sz="2400" dirty="0" smtClean="0">
              <a:latin typeface="Calibri" pitchFamily="34" charset="0"/>
              <a:sym typeface="Wingdings" pitchFamily="2" charset="2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Typy chemických vazeb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457200" indent="-457200">
              <a:buFontTx/>
              <a:buChar char="-"/>
            </a:pP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rozdíl elektronegativit je 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  <a:sym typeface="Wingdings" pitchFamily="2" charset="2"/>
              </a:rPr>
              <a:t>0 - 0,4</a:t>
            </a:r>
            <a:endParaRPr lang="cs-CZ" sz="2400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>
              <a:buFontTx/>
              <a:buChar char="-"/>
            </a:pPr>
            <a:endParaRPr lang="cs-CZ" sz="2400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>
              <a:buFontTx/>
              <a:buChar char="-"/>
            </a:pP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př. jsou molekuly složené ze </a:t>
            </a:r>
            <a:r>
              <a:rPr lang="cs-CZ" sz="2400" b="1" dirty="0" smtClean="0">
                <a:latin typeface="Calibri" pitchFamily="34" charset="0"/>
                <a:sym typeface="Wingdings" pitchFamily="2" charset="2"/>
              </a:rPr>
              <a:t>stejných atomů </a:t>
            </a:r>
          </a:p>
          <a:p>
            <a:pPr marL="457200" indent="-457200">
              <a:buNone/>
            </a:pPr>
            <a:r>
              <a:rPr lang="cs-CZ" sz="2400" b="1" dirty="0" smtClean="0">
                <a:latin typeface="Calibri" pitchFamily="34" charset="0"/>
                <a:sym typeface="Wingdings" pitchFamily="2" charset="2"/>
              </a:rPr>
              <a:t>       </a:t>
            </a: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(rozdíl hodnot jejich elektronegativit 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  <a:sym typeface="Wingdings" pitchFamily="2" charset="2"/>
              </a:rPr>
              <a:t>nulový</a:t>
            </a:r>
            <a:r>
              <a:rPr lang="cs-CZ" sz="2400" dirty="0" smtClean="0">
                <a:solidFill>
                  <a:schemeClr val="tx1"/>
                </a:solidFill>
                <a:latin typeface="Calibri" pitchFamily="34" charset="0"/>
                <a:sym typeface="Wingdings" pitchFamily="2" charset="2"/>
              </a:rPr>
              <a:t>)</a:t>
            </a:r>
          </a:p>
          <a:p>
            <a:pPr marL="457200" indent="-457200">
              <a:buFontTx/>
              <a:buChar char="-"/>
            </a:pPr>
            <a:endParaRPr lang="cs-CZ" sz="2400" b="1" dirty="0" smtClean="0">
              <a:solidFill>
                <a:schemeClr val="tx1"/>
              </a:solidFill>
              <a:latin typeface="Calibri" pitchFamily="34" charset="0"/>
              <a:sym typeface="Wingdings" pitchFamily="2" charset="2"/>
            </a:endParaRPr>
          </a:p>
          <a:p>
            <a:pPr marL="457200" indent="-457200">
              <a:buFontTx/>
              <a:buChar char="-"/>
            </a:pPr>
            <a:r>
              <a:rPr lang="cs-CZ" sz="2400" dirty="0" smtClean="0">
                <a:solidFill>
                  <a:schemeClr val="tx1"/>
                </a:solidFill>
                <a:latin typeface="Calibri" pitchFamily="34" charset="0"/>
                <a:sym typeface="Wingdings" pitchFamily="2" charset="2"/>
              </a:rPr>
              <a:t>sloučeniny s nepolární vazbou nazýváme – </a:t>
            </a:r>
            <a:r>
              <a:rPr lang="cs-CZ" sz="2400" b="1" dirty="0" smtClean="0">
                <a:solidFill>
                  <a:schemeClr val="tx1"/>
                </a:solidFill>
                <a:latin typeface="Calibri" pitchFamily="34" charset="0"/>
                <a:sym typeface="Wingdings" pitchFamily="2" charset="2"/>
              </a:rPr>
              <a:t>nepolární sloučeniny</a:t>
            </a: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Nepolární vazba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457200" indent="-457200" algn="ctr">
              <a:buFontTx/>
              <a:buNone/>
            </a:pPr>
            <a:endParaRPr lang="cs-CZ" sz="2400" b="1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 algn="ctr">
              <a:buFontTx/>
              <a:buNone/>
            </a:pPr>
            <a:r>
              <a:rPr lang="cs-CZ" sz="2400" b="1" dirty="0" smtClean="0">
                <a:latin typeface="Calibri" pitchFamily="34" charset="0"/>
                <a:sym typeface="Wingdings" pitchFamily="2" charset="2"/>
              </a:rPr>
              <a:t>Uveďte příklady molekul, kde se vyskytuje nepolární vazba?</a:t>
            </a:r>
          </a:p>
          <a:p>
            <a:pPr marL="457200" indent="-457200" algn="ctr">
              <a:buFontTx/>
              <a:buNone/>
            </a:pPr>
            <a:endParaRPr lang="cs-CZ" sz="2400" b="1" dirty="0" smtClean="0">
              <a:solidFill>
                <a:srgbClr val="FF0000"/>
              </a:solidFill>
              <a:latin typeface="Calibri" pitchFamily="34" charset="0"/>
              <a:sym typeface="Wingdings" pitchFamily="2" charset="2"/>
            </a:endParaRPr>
          </a:p>
          <a:p>
            <a:pPr marL="457200" indent="-457200" algn="ctr">
              <a:buFontTx/>
              <a:buNone/>
            </a:pP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  <a:sym typeface="Wingdings" pitchFamily="2" charset="2"/>
              </a:rPr>
              <a:t>H</a:t>
            </a:r>
            <a:r>
              <a:rPr lang="cs-CZ" sz="2400" b="1" baseline="-25000" dirty="0" smtClean="0">
                <a:solidFill>
                  <a:srgbClr val="FF0000"/>
                </a:solidFill>
                <a:latin typeface="Calibri" pitchFamily="34" charset="0"/>
                <a:sym typeface="Wingdings" pitchFamily="2" charset="2"/>
              </a:rPr>
              <a:t>2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  <a:sym typeface="Wingdings" pitchFamily="2" charset="2"/>
              </a:rPr>
              <a:t>, O</a:t>
            </a:r>
            <a:r>
              <a:rPr lang="cs-CZ" sz="2400" b="1" baseline="-25000" dirty="0" smtClean="0">
                <a:solidFill>
                  <a:srgbClr val="FF0000"/>
                </a:solidFill>
                <a:latin typeface="Calibri" pitchFamily="34" charset="0"/>
                <a:sym typeface="Wingdings" pitchFamily="2" charset="2"/>
              </a:rPr>
              <a:t>2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  <a:sym typeface="Wingdings" pitchFamily="2" charset="2"/>
              </a:rPr>
              <a:t>, Cl</a:t>
            </a:r>
            <a:r>
              <a:rPr lang="cs-CZ" sz="2400" b="1" baseline="-25000" dirty="0" smtClean="0">
                <a:solidFill>
                  <a:srgbClr val="FF0000"/>
                </a:solidFill>
                <a:latin typeface="Calibri" pitchFamily="34" charset="0"/>
                <a:sym typeface="Wingdings" pitchFamily="2" charset="2"/>
              </a:rPr>
              <a:t>2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  <a:sym typeface="Wingdings" pitchFamily="2" charset="2"/>
              </a:rPr>
              <a:t>, Br</a:t>
            </a:r>
            <a:r>
              <a:rPr lang="cs-CZ" sz="2400" b="1" baseline="-25000" dirty="0" smtClean="0">
                <a:solidFill>
                  <a:srgbClr val="FF0000"/>
                </a:solidFill>
                <a:latin typeface="Calibri" pitchFamily="34" charset="0"/>
                <a:sym typeface="Wingdings" pitchFamily="2" charset="2"/>
              </a:rPr>
              <a:t>2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  <a:sym typeface="Wingdings" pitchFamily="2" charset="2"/>
              </a:rPr>
              <a:t>, N</a:t>
            </a:r>
            <a:r>
              <a:rPr lang="cs-CZ" sz="2400" b="1" baseline="-25000" dirty="0" smtClean="0">
                <a:solidFill>
                  <a:srgbClr val="FF0000"/>
                </a:solidFill>
                <a:latin typeface="Calibri" pitchFamily="34" charset="0"/>
                <a:sym typeface="Wingdings" pitchFamily="2" charset="2"/>
              </a:rPr>
              <a:t>2</a:t>
            </a:r>
          </a:p>
          <a:p>
            <a:pPr marL="457200" indent="-457200" algn="ctr">
              <a:buFontTx/>
              <a:buNone/>
            </a:pPr>
            <a:r>
              <a:rPr lang="cs-CZ" sz="2000" dirty="0" smtClean="0">
                <a:latin typeface="Calibri" pitchFamily="34" charset="0"/>
                <a:sym typeface="Wingdings" pitchFamily="2" charset="2"/>
              </a:rPr>
              <a:t>(</a:t>
            </a:r>
            <a:r>
              <a:rPr lang="cs-CZ" sz="2000" dirty="0" err="1" smtClean="0">
                <a:latin typeface="Calibri" pitchFamily="34" charset="0"/>
                <a:sym typeface="Wingdings" pitchFamily="2" charset="2"/>
              </a:rPr>
              <a:t>homoatomární</a:t>
            </a:r>
            <a:r>
              <a:rPr lang="cs-CZ" sz="2000" dirty="0" smtClean="0">
                <a:latin typeface="Calibri" pitchFamily="34" charset="0"/>
                <a:sym typeface="Wingdings" pitchFamily="2" charset="2"/>
              </a:rPr>
              <a:t> molekuly)</a:t>
            </a:r>
          </a:p>
          <a:p>
            <a:pPr marL="457200" indent="-457200" algn="ctr">
              <a:buFontTx/>
              <a:buNone/>
            </a:pPr>
            <a:endParaRPr lang="cs-CZ" sz="2000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 algn="ctr">
              <a:buFontTx/>
              <a:buNone/>
            </a:pPr>
            <a:endParaRPr lang="cs-CZ" sz="2000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>
              <a:buFontTx/>
              <a:buChar char="-"/>
            </a:pPr>
            <a:endParaRPr lang="cs-CZ" sz="2400" dirty="0" smtClean="0">
              <a:solidFill>
                <a:schemeClr val="tx1"/>
              </a:solidFill>
              <a:latin typeface="Calibri" pitchFamily="34" charset="0"/>
              <a:sym typeface="Wingdings" pitchFamily="2" charset="2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Nepolární vazba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457200" indent="-457200" algn="ctr">
              <a:buFontTx/>
              <a:buNone/>
            </a:pPr>
            <a:endParaRPr lang="cs-CZ" sz="2000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>
              <a:buFontTx/>
              <a:buNone/>
            </a:pP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      Existují však i případy </a:t>
            </a:r>
            <a:r>
              <a:rPr lang="cs-CZ" sz="2400" b="1" dirty="0" err="1" smtClean="0">
                <a:latin typeface="Calibri" pitchFamily="34" charset="0"/>
                <a:sym typeface="Wingdings" pitchFamily="2" charset="2"/>
              </a:rPr>
              <a:t>heteroatomární</a:t>
            </a:r>
            <a:r>
              <a:rPr lang="cs-CZ" sz="2400" b="1" dirty="0" smtClean="0">
                <a:latin typeface="Calibri" pitchFamily="34" charset="0"/>
                <a:sym typeface="Wingdings" pitchFamily="2" charset="2"/>
              </a:rPr>
              <a:t> molekuly s nepolární vazbou </a:t>
            </a: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– </a:t>
            </a:r>
            <a:r>
              <a:rPr lang="cs-CZ" sz="2800" b="1" dirty="0" smtClean="0">
                <a:solidFill>
                  <a:srgbClr val="FF0000"/>
                </a:solidFill>
                <a:latin typeface="Calibri" pitchFamily="34" charset="0"/>
                <a:sym typeface="Wingdings" pitchFamily="2" charset="2"/>
              </a:rPr>
              <a:t>C-H</a:t>
            </a: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  (v molekulách uhlovodíků) nebo  CS</a:t>
            </a:r>
            <a:r>
              <a:rPr lang="cs-CZ" sz="2400" baseline="-25000" dirty="0" smtClean="0">
                <a:latin typeface="Calibri" pitchFamily="34" charset="0"/>
                <a:sym typeface="Wingdings" pitchFamily="2" charset="2"/>
              </a:rPr>
              <a:t>2</a:t>
            </a:r>
          </a:p>
          <a:p>
            <a:pPr marL="457200" indent="-457200">
              <a:buNone/>
            </a:pPr>
            <a:endParaRPr lang="cs-CZ" sz="2400" dirty="0" smtClean="0">
              <a:solidFill>
                <a:schemeClr val="tx1"/>
              </a:solidFill>
              <a:latin typeface="Calibri" pitchFamily="34" charset="0"/>
              <a:sym typeface="Wingdings" pitchFamily="2" charset="2"/>
            </a:endParaRPr>
          </a:p>
          <a:p>
            <a:pPr marL="457200" indent="-457200">
              <a:buNone/>
            </a:pPr>
            <a:endParaRPr lang="cs-CZ" sz="2400" dirty="0" smtClean="0">
              <a:solidFill>
                <a:schemeClr val="tx1"/>
              </a:solidFill>
              <a:latin typeface="Calibri" pitchFamily="34" charset="0"/>
              <a:sym typeface="Wingdings" pitchFamily="2" charset="2"/>
            </a:endParaRPr>
          </a:p>
          <a:p>
            <a:pPr marL="457200" indent="-457200" algn="ctr">
              <a:buNone/>
            </a:pPr>
            <a:r>
              <a:rPr lang="cs-CZ" sz="2400" b="1" dirty="0" smtClean="0">
                <a:solidFill>
                  <a:schemeClr val="tx1"/>
                </a:solidFill>
                <a:latin typeface="Calibri" pitchFamily="34" charset="0"/>
                <a:sym typeface="Wingdings" pitchFamily="2" charset="2"/>
              </a:rPr>
              <a:t>Najděte elektronegativitu uhlíku a vodíku? </a:t>
            </a:r>
          </a:p>
          <a:p>
            <a:pPr marL="457200" indent="-457200" algn="ctr">
              <a:buNone/>
            </a:pPr>
            <a:r>
              <a:rPr lang="cs-CZ" sz="2400" b="1" dirty="0" smtClean="0">
                <a:solidFill>
                  <a:schemeClr val="tx1"/>
                </a:solidFill>
                <a:latin typeface="Calibri" pitchFamily="34" charset="0"/>
                <a:sym typeface="Wingdings" pitchFamily="2" charset="2"/>
              </a:rPr>
              <a:t>Jaký je rozdíl?</a:t>
            </a: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Nepolární vazba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457200" indent="-457200">
              <a:buFontTx/>
              <a:buChar char="-"/>
            </a:pPr>
            <a:endParaRPr lang="cs-CZ" sz="2000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>
              <a:buFontTx/>
              <a:buChar char="-"/>
            </a:pPr>
            <a:endParaRPr lang="cs-CZ" sz="2000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>
              <a:buFontTx/>
              <a:buChar char="-"/>
            </a:pP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rozdíl elektronegativit sloučených atomů je 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  <a:sym typeface="Wingdings" pitchFamily="2" charset="2"/>
              </a:rPr>
              <a:t>0,4 - 1,7</a:t>
            </a:r>
          </a:p>
          <a:p>
            <a:pPr marL="457200" indent="-457200">
              <a:buNone/>
            </a:pP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  <a:sym typeface="Wingdings" pitchFamily="2" charset="2"/>
              </a:rPr>
              <a:t>         </a:t>
            </a: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(přechody však nejsou takhle striktně ostré)</a:t>
            </a:r>
          </a:p>
          <a:p>
            <a:pPr marL="457200" indent="-457200">
              <a:buFontTx/>
              <a:buNone/>
            </a:pPr>
            <a:endParaRPr lang="cs-CZ" sz="2400" b="1" dirty="0" smtClean="0">
              <a:solidFill>
                <a:srgbClr val="FF0000"/>
              </a:solidFill>
              <a:latin typeface="Calibri" pitchFamily="34" charset="0"/>
              <a:sym typeface="Wingdings" pitchFamily="2" charset="2"/>
            </a:endParaRPr>
          </a:p>
          <a:p>
            <a:pPr marL="457200" indent="-457200">
              <a:buFontTx/>
              <a:buChar char="-"/>
            </a:pP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sloučeniny s touto vazbou označujeme jako </a:t>
            </a:r>
            <a:r>
              <a:rPr lang="cs-CZ" sz="2400" b="1" dirty="0" smtClean="0">
                <a:latin typeface="Calibri" pitchFamily="34" charset="0"/>
                <a:sym typeface="Wingdings" pitchFamily="2" charset="2"/>
              </a:rPr>
              <a:t>polární sloučeniny</a:t>
            </a:r>
          </a:p>
          <a:p>
            <a:pPr marL="457200" indent="-457200">
              <a:buFontTx/>
              <a:buChar char="-"/>
            </a:pPr>
            <a:endParaRPr lang="cs-CZ" sz="2400" b="1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>
              <a:buNone/>
            </a:pP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př. </a:t>
            </a:r>
            <a:r>
              <a:rPr lang="cs-CZ" sz="2400" b="1" dirty="0" err="1" smtClean="0">
                <a:latin typeface="Calibri" pitchFamily="34" charset="0"/>
                <a:sym typeface="Wingdings" pitchFamily="2" charset="2"/>
              </a:rPr>
              <a:t>HCl</a:t>
            </a:r>
            <a:r>
              <a:rPr lang="cs-CZ" sz="2400" b="1" dirty="0" smtClean="0">
                <a:latin typeface="Calibri" pitchFamily="34" charset="0"/>
                <a:sym typeface="Wingdings" pitchFamily="2" charset="2"/>
              </a:rPr>
              <a:t>, H</a:t>
            </a:r>
            <a:r>
              <a:rPr lang="cs-CZ" sz="2400" b="1" baseline="-25000" dirty="0" smtClean="0">
                <a:latin typeface="Calibri" pitchFamily="34" charset="0"/>
                <a:sym typeface="Wingdings" pitchFamily="2" charset="2"/>
              </a:rPr>
              <a:t>2</a:t>
            </a:r>
            <a:r>
              <a:rPr lang="cs-CZ" sz="2400" b="1" dirty="0" smtClean="0">
                <a:latin typeface="Calibri" pitchFamily="34" charset="0"/>
                <a:sym typeface="Wingdings" pitchFamily="2" charset="2"/>
              </a:rPr>
              <a:t>O</a:t>
            </a: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Polární vazba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457200" indent="-457200" algn="ctr">
              <a:buFontTx/>
              <a:buNone/>
            </a:pPr>
            <a:endParaRPr lang="cs-CZ" sz="2000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>
              <a:buFontTx/>
              <a:buChar char="-"/>
            </a:pP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pokud je rozdíl elektronegativit sloučených atomů 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  <a:sym typeface="Wingdings" pitchFamily="2" charset="2"/>
              </a:rPr>
              <a:t>větší jak 1,7</a:t>
            </a:r>
          </a:p>
          <a:p>
            <a:pPr marL="457200" indent="-457200">
              <a:buFontTx/>
              <a:buChar char="-"/>
            </a:pPr>
            <a:endParaRPr lang="cs-CZ" sz="2400" b="1" dirty="0" smtClean="0">
              <a:solidFill>
                <a:srgbClr val="FF0000"/>
              </a:solidFill>
              <a:latin typeface="Calibri" pitchFamily="34" charset="0"/>
              <a:sym typeface="Wingdings" pitchFamily="2" charset="2"/>
            </a:endParaRPr>
          </a:p>
          <a:p>
            <a:pPr marL="457200" indent="-457200">
              <a:buFontTx/>
              <a:buChar char="-"/>
            </a:pP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dochází k </a:t>
            </a:r>
            <a:r>
              <a:rPr lang="cs-CZ" sz="2400" b="1" dirty="0" smtClean="0">
                <a:latin typeface="Calibri" pitchFamily="34" charset="0"/>
                <a:sym typeface="Wingdings" pitchFamily="2" charset="2"/>
              </a:rPr>
              <a:t>odtržení valenčního elektronu </a:t>
            </a: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od atomu prvku s nižší elektronegativitou</a:t>
            </a:r>
          </a:p>
          <a:p>
            <a:pPr marL="457200" indent="-457200">
              <a:buFontTx/>
              <a:buChar char="-"/>
            </a:pPr>
            <a:endParaRPr lang="cs-CZ" sz="2400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>
              <a:buFontTx/>
              <a:buChar char="-"/>
            </a:pP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elektron přijímá prvek s vyšší elektronegativitou</a:t>
            </a:r>
          </a:p>
          <a:p>
            <a:pPr marL="457200" indent="-457200">
              <a:buFontTx/>
              <a:buChar char="-"/>
            </a:pPr>
            <a:endParaRPr lang="cs-CZ" sz="2400" dirty="0" smtClean="0">
              <a:latin typeface="Calibri" pitchFamily="34" charset="0"/>
              <a:sym typeface="Wingdings" pitchFamily="2" charset="2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Iontová vazba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457200" indent="-457200" algn="ctr">
              <a:buFontTx/>
              <a:buNone/>
            </a:pPr>
            <a:endParaRPr lang="cs-CZ" sz="2000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>
              <a:buFontTx/>
              <a:buChar char="-"/>
            </a:pP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vznikají tak ionty a mezi nimi vzniká </a:t>
            </a:r>
            <a:r>
              <a:rPr lang="cs-CZ" sz="2400" b="1" dirty="0" smtClean="0">
                <a:latin typeface="Calibri" pitchFamily="34" charset="0"/>
                <a:sym typeface="Wingdings" pitchFamily="2" charset="2"/>
              </a:rPr>
              <a:t>iontová vazba</a:t>
            </a:r>
          </a:p>
          <a:p>
            <a:pPr marL="457200" indent="-457200" algn="ctr">
              <a:buFontTx/>
              <a:buChar char="-"/>
            </a:pPr>
            <a:endParaRPr lang="cs-CZ" sz="2400" b="1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 algn="ctr">
              <a:buFontTx/>
              <a:buNone/>
            </a:pPr>
            <a:r>
              <a:rPr lang="cs-CZ" sz="2400" b="1" dirty="0" smtClean="0">
                <a:latin typeface="Calibri" pitchFamily="34" charset="0"/>
                <a:sym typeface="Wingdings" pitchFamily="2" charset="2"/>
              </a:rPr>
              <a:t>Pomocí PSP navrhněte nějaké příklady sloučenin, </a:t>
            </a:r>
          </a:p>
          <a:p>
            <a:pPr marL="457200" indent="-457200" algn="ctr">
              <a:buFontTx/>
              <a:buNone/>
            </a:pPr>
            <a:r>
              <a:rPr lang="cs-CZ" sz="2400" b="1" dirty="0" smtClean="0">
                <a:latin typeface="Calibri" pitchFamily="34" charset="0"/>
                <a:sym typeface="Wingdings" pitchFamily="2" charset="2"/>
              </a:rPr>
              <a:t>kde se tato vazba vyskytuje.</a:t>
            </a:r>
          </a:p>
          <a:p>
            <a:pPr marL="457200" indent="-457200" algn="ctr">
              <a:buFontTx/>
              <a:buNone/>
            </a:pPr>
            <a:endParaRPr lang="cs-CZ" sz="2400" b="1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 algn="ctr">
              <a:buFontTx/>
              <a:buNone/>
            </a:pPr>
            <a:endParaRPr lang="cs-CZ" sz="2400" b="1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>
              <a:buFontTx/>
              <a:buNone/>
            </a:pP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Typickým zástupcem je </a:t>
            </a:r>
            <a:r>
              <a:rPr lang="cs-CZ" sz="2400" b="1" dirty="0" err="1" smtClean="0">
                <a:solidFill>
                  <a:srgbClr val="FF0000"/>
                </a:solidFill>
                <a:latin typeface="Calibri" pitchFamily="34" charset="0"/>
                <a:sym typeface="Wingdings" pitchFamily="2" charset="2"/>
              </a:rPr>
              <a:t>NaCl</a:t>
            </a:r>
            <a:r>
              <a:rPr lang="cs-CZ" sz="2400" b="1" dirty="0" smtClean="0">
                <a:latin typeface="Calibri" pitchFamily="34" charset="0"/>
                <a:sym typeface="Wingdings" pitchFamily="2" charset="2"/>
              </a:rPr>
              <a:t> </a:t>
            </a: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(</a:t>
            </a:r>
            <a:r>
              <a:rPr lang="cs-CZ" sz="2400" smtClean="0">
                <a:latin typeface="Calibri" pitchFamily="34" charset="0"/>
                <a:sym typeface="Wingdings" pitchFamily="2" charset="2"/>
              </a:rPr>
              <a:t>chlorid sodný = </a:t>
            </a: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kuchyňská sůl).</a:t>
            </a: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Iontová vazba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457200" indent="-457200">
              <a:buFontTx/>
              <a:buChar char="-"/>
            </a:pPr>
            <a:endParaRPr lang="cs-CZ" sz="2400" b="1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>
              <a:buFontTx/>
              <a:buChar char="-"/>
            </a:pPr>
            <a:r>
              <a:rPr lang="cs-CZ" sz="2400" b="1" dirty="0" smtClean="0">
                <a:latin typeface="Calibri" pitchFamily="34" charset="0"/>
                <a:sym typeface="Wingdings" pitchFamily="2" charset="2"/>
              </a:rPr>
              <a:t>ionty</a:t>
            </a: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 (1.pád </a:t>
            </a:r>
            <a:r>
              <a:rPr lang="cs-CZ" sz="2400" dirty="0" err="1" smtClean="0">
                <a:latin typeface="Calibri" pitchFamily="34" charset="0"/>
                <a:sym typeface="Wingdings" pitchFamily="2" charset="2"/>
              </a:rPr>
              <a:t>j</a:t>
            </a: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. č. je </a:t>
            </a:r>
            <a:r>
              <a:rPr lang="cs-CZ" sz="2400" b="1" u="sng" dirty="0" smtClean="0">
                <a:latin typeface="Calibri" pitchFamily="34" charset="0"/>
                <a:sym typeface="Wingdings" pitchFamily="2" charset="2"/>
              </a:rPr>
              <a:t>ion</a:t>
            </a: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) se dělí na kationty a anionty</a:t>
            </a:r>
          </a:p>
          <a:p>
            <a:pPr marL="457200" indent="-457200">
              <a:buFontTx/>
              <a:buChar char="-"/>
            </a:pPr>
            <a:endParaRPr lang="cs-CZ" sz="2400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>
              <a:buFontTx/>
              <a:buChar char="-"/>
            </a:pP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částice s kladným nábojem se nazývá </a:t>
            </a:r>
            <a:r>
              <a:rPr lang="cs-CZ" sz="2400" b="1" dirty="0" smtClean="0">
                <a:solidFill>
                  <a:srgbClr val="C00000"/>
                </a:solidFill>
                <a:latin typeface="Calibri" pitchFamily="34" charset="0"/>
                <a:sym typeface="Wingdings" pitchFamily="2" charset="2"/>
              </a:rPr>
              <a:t>kation</a:t>
            </a:r>
          </a:p>
          <a:p>
            <a:pPr marL="457200" indent="-457200">
              <a:buFontTx/>
              <a:buChar char="-"/>
            </a:pPr>
            <a:endParaRPr lang="cs-CZ" sz="2400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>
              <a:buFontTx/>
              <a:buChar char="-"/>
            </a:pP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částice se záporným nábojem se nazývá </a:t>
            </a:r>
            <a:r>
              <a:rPr lang="cs-CZ" sz="2400" b="1" dirty="0" smtClean="0">
                <a:solidFill>
                  <a:srgbClr val="C00000"/>
                </a:solidFill>
                <a:latin typeface="Calibri" pitchFamily="34" charset="0"/>
                <a:sym typeface="Wingdings" pitchFamily="2" charset="2"/>
              </a:rPr>
              <a:t>anion</a:t>
            </a:r>
          </a:p>
          <a:p>
            <a:pPr marL="457200" indent="-457200">
              <a:buFontTx/>
              <a:buChar char="-"/>
            </a:pPr>
            <a:endParaRPr lang="cs-CZ" sz="2400" b="1" dirty="0" smtClean="0">
              <a:latin typeface="Calibri" pitchFamily="34" charset="0"/>
              <a:sym typeface="Wingdings" pitchFamily="2" charset="2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Ionty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457200" indent="-457200">
              <a:buNone/>
            </a:pPr>
            <a:endParaRPr lang="cs-CZ" sz="2000" b="1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>
              <a:buFontTx/>
              <a:buChar char="-"/>
            </a:pPr>
            <a:r>
              <a:rPr lang="cs-CZ" sz="2000" dirty="0" smtClean="0">
                <a:latin typeface="Calibri" pitchFamily="34" charset="0"/>
                <a:sym typeface="Wingdings" pitchFamily="2" charset="2"/>
              </a:rPr>
              <a:t>velikost náboje a jeho znaménko značíme </a:t>
            </a:r>
            <a:r>
              <a:rPr lang="cs-CZ" sz="2000" b="1" dirty="0" smtClean="0">
                <a:latin typeface="Calibri" pitchFamily="34" charset="0"/>
                <a:sym typeface="Wingdings" pitchFamily="2" charset="2"/>
              </a:rPr>
              <a:t>arabskou číslicí, </a:t>
            </a:r>
            <a:r>
              <a:rPr lang="cs-CZ" sz="2000" dirty="0" smtClean="0">
                <a:latin typeface="Calibri" pitchFamily="34" charset="0"/>
                <a:sym typeface="Wingdings" pitchFamily="2" charset="2"/>
              </a:rPr>
              <a:t>indexem vpravo nahoře u značky prvku </a:t>
            </a:r>
            <a:r>
              <a:rPr lang="cs-CZ" sz="2000" b="1" dirty="0" smtClean="0">
                <a:latin typeface="Calibri" pitchFamily="34" charset="0"/>
                <a:sym typeface="Wingdings" pitchFamily="2" charset="2"/>
              </a:rPr>
              <a:t>Ca</a:t>
            </a:r>
            <a:r>
              <a:rPr lang="cs-CZ" sz="2000" b="1" baseline="30000" dirty="0" smtClean="0">
                <a:solidFill>
                  <a:srgbClr val="C00000"/>
                </a:solidFill>
                <a:latin typeface="Calibri" pitchFamily="34" charset="0"/>
                <a:sym typeface="Wingdings" pitchFamily="2" charset="2"/>
              </a:rPr>
              <a:t>2+</a:t>
            </a:r>
            <a:r>
              <a:rPr lang="cs-CZ" sz="2000" b="1" dirty="0" smtClean="0">
                <a:solidFill>
                  <a:schemeClr val="tx1"/>
                </a:solidFill>
                <a:latin typeface="Calibri" pitchFamily="34" charset="0"/>
                <a:sym typeface="Wingdings" pitchFamily="2" charset="2"/>
              </a:rPr>
              <a:t>,</a:t>
            </a:r>
            <a:r>
              <a:rPr lang="cs-CZ" sz="2000" b="1" baseline="30000" dirty="0" smtClean="0">
                <a:solidFill>
                  <a:srgbClr val="C00000"/>
                </a:solidFill>
                <a:latin typeface="Calibri" pitchFamily="34" charset="0"/>
                <a:sym typeface="Wingdings" pitchFamily="2" charset="2"/>
              </a:rPr>
              <a:t> </a:t>
            </a:r>
            <a:r>
              <a:rPr lang="cs-CZ" sz="2000" b="1" dirty="0" smtClean="0">
                <a:latin typeface="Calibri" pitchFamily="34" charset="0"/>
                <a:sym typeface="Wingdings" pitchFamily="2" charset="2"/>
              </a:rPr>
              <a:t>O</a:t>
            </a:r>
            <a:r>
              <a:rPr lang="cs-CZ" sz="2000" b="1" baseline="-25000" dirty="0" smtClean="0">
                <a:latin typeface="Calibri" pitchFamily="34" charset="0"/>
                <a:sym typeface="Wingdings" pitchFamily="2" charset="2"/>
              </a:rPr>
              <a:t>2</a:t>
            </a:r>
            <a:r>
              <a:rPr lang="cs-CZ" sz="2000" b="1" baseline="30000" dirty="0" smtClean="0">
                <a:solidFill>
                  <a:srgbClr val="C00000"/>
                </a:solidFill>
                <a:latin typeface="Calibri" pitchFamily="34" charset="0"/>
                <a:sym typeface="Wingdings" pitchFamily="2" charset="2"/>
              </a:rPr>
              <a:t>2-</a:t>
            </a:r>
          </a:p>
          <a:p>
            <a:pPr marL="457200" indent="-457200">
              <a:buFontTx/>
              <a:buChar char="-"/>
            </a:pPr>
            <a:endParaRPr lang="cs-CZ" sz="2000" b="1" baseline="30000" dirty="0" smtClean="0">
              <a:solidFill>
                <a:srgbClr val="C00000"/>
              </a:solidFill>
              <a:latin typeface="Calibri" pitchFamily="34" charset="0"/>
              <a:sym typeface="Wingdings" pitchFamily="2" charset="2"/>
            </a:endParaRPr>
          </a:p>
          <a:p>
            <a:pPr marL="457200" indent="-457200">
              <a:buFontTx/>
              <a:buChar char="-"/>
            </a:pPr>
            <a:r>
              <a:rPr lang="cs-CZ" sz="2000" dirty="0" smtClean="0">
                <a:latin typeface="Calibri" pitchFamily="34" charset="0"/>
                <a:sym typeface="Wingdings" pitchFamily="2" charset="2"/>
              </a:rPr>
              <a:t>nesmí se zaměňovat s oxidačním číslem prvku, </a:t>
            </a:r>
            <a:r>
              <a:rPr lang="cs-CZ" sz="2000" dirty="0" err="1" smtClean="0">
                <a:latin typeface="Calibri" pitchFamily="34" charset="0"/>
                <a:sym typeface="Wingdings" pitchFamily="2" charset="2"/>
              </a:rPr>
              <a:t>kt</a:t>
            </a:r>
            <a:r>
              <a:rPr lang="cs-CZ" sz="2000" dirty="0" smtClean="0">
                <a:latin typeface="Calibri" pitchFamily="34" charset="0"/>
                <a:sym typeface="Wingdings" pitchFamily="2" charset="2"/>
              </a:rPr>
              <a:t>. se vyjadřuje  znaménkem a </a:t>
            </a:r>
            <a:r>
              <a:rPr lang="cs-CZ" sz="2000" b="1" dirty="0" smtClean="0">
                <a:latin typeface="Calibri" pitchFamily="34" charset="0"/>
                <a:sym typeface="Wingdings" pitchFamily="2" charset="2"/>
              </a:rPr>
              <a:t>římskou číslicí </a:t>
            </a:r>
            <a:r>
              <a:rPr lang="cs-CZ" sz="2000" dirty="0" smtClean="0">
                <a:latin typeface="Calibri" pitchFamily="34" charset="0"/>
                <a:sym typeface="Wingdings" pitchFamily="2" charset="2"/>
              </a:rPr>
              <a:t>(také nahoře vlevo)</a:t>
            </a:r>
          </a:p>
          <a:p>
            <a:pPr marL="457200" indent="-457200">
              <a:buNone/>
            </a:pPr>
            <a:endParaRPr lang="cs-CZ" sz="2000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>
              <a:buNone/>
            </a:pPr>
            <a:r>
              <a:rPr lang="cs-CZ" sz="2000" u="sng" dirty="0" smtClean="0">
                <a:latin typeface="Calibri" pitchFamily="34" charset="0"/>
                <a:sym typeface="Wingdings" pitchFamily="2" charset="2"/>
              </a:rPr>
              <a:t>Vznik kationtu:</a:t>
            </a:r>
          </a:p>
          <a:p>
            <a:pPr marL="457200" indent="-457200">
              <a:buNone/>
            </a:pPr>
            <a:r>
              <a:rPr lang="cs-CZ" sz="2000" b="1" dirty="0" smtClean="0">
                <a:latin typeface="Calibri" pitchFamily="34" charset="0"/>
                <a:sym typeface="Wingdings" pitchFamily="2" charset="2"/>
              </a:rPr>
              <a:t>Ca – 2e</a:t>
            </a:r>
            <a:r>
              <a:rPr lang="cs-CZ" sz="2000" b="1" baseline="30000" dirty="0" smtClean="0">
                <a:latin typeface="Calibri" pitchFamily="34" charset="0"/>
                <a:sym typeface="Wingdings" pitchFamily="2" charset="2"/>
              </a:rPr>
              <a:t>-</a:t>
            </a:r>
            <a:r>
              <a:rPr lang="cs-CZ" sz="2000" b="1" dirty="0" smtClean="0">
                <a:latin typeface="Calibri" pitchFamily="34" charset="0"/>
                <a:sym typeface="Wingdings" pitchFamily="2" charset="2"/>
              </a:rPr>
              <a:t>  C</a:t>
            </a:r>
            <a:r>
              <a:rPr lang="cs-CZ" sz="2000" b="1" dirty="0" smtClean="0">
                <a:solidFill>
                  <a:schemeClr val="tx1"/>
                </a:solidFill>
                <a:latin typeface="Calibri" pitchFamily="34" charset="0"/>
                <a:sym typeface="Wingdings" pitchFamily="2" charset="2"/>
              </a:rPr>
              <a:t>a</a:t>
            </a:r>
            <a:r>
              <a:rPr lang="cs-CZ" sz="2000" b="1" baseline="30000" dirty="0" smtClean="0">
                <a:solidFill>
                  <a:schemeClr val="tx1"/>
                </a:solidFill>
                <a:latin typeface="Calibri" pitchFamily="34" charset="0"/>
                <a:sym typeface="Wingdings" pitchFamily="2" charset="2"/>
              </a:rPr>
              <a:t>2+</a:t>
            </a:r>
          </a:p>
          <a:p>
            <a:pPr marL="457200" indent="-457200">
              <a:buNone/>
            </a:pPr>
            <a:endParaRPr lang="cs-CZ" sz="2000" b="1" baseline="30000" dirty="0" smtClean="0">
              <a:solidFill>
                <a:schemeClr val="tx1"/>
              </a:solidFill>
              <a:latin typeface="Calibri" pitchFamily="34" charset="0"/>
              <a:sym typeface="Wingdings" pitchFamily="2" charset="2"/>
            </a:endParaRPr>
          </a:p>
          <a:p>
            <a:pPr marL="457200" indent="-457200">
              <a:buNone/>
            </a:pPr>
            <a:r>
              <a:rPr lang="cs-CZ" sz="2000" u="sng" dirty="0" smtClean="0">
                <a:latin typeface="Calibri" pitchFamily="34" charset="0"/>
                <a:sym typeface="Wingdings" pitchFamily="2" charset="2"/>
              </a:rPr>
              <a:t>Vznik aniontu:</a:t>
            </a:r>
          </a:p>
          <a:p>
            <a:pPr marL="457200" indent="-457200">
              <a:buNone/>
            </a:pPr>
            <a:r>
              <a:rPr lang="cs-CZ" sz="2000" b="1" dirty="0" smtClean="0">
                <a:solidFill>
                  <a:schemeClr val="tx1"/>
                </a:solidFill>
                <a:latin typeface="Calibri" pitchFamily="34" charset="0"/>
                <a:sym typeface="Wingdings" pitchFamily="2" charset="2"/>
              </a:rPr>
              <a:t>O</a:t>
            </a:r>
            <a:r>
              <a:rPr lang="cs-CZ" sz="2000" b="1" baseline="-25000" dirty="0" smtClean="0">
                <a:solidFill>
                  <a:schemeClr val="tx1"/>
                </a:solidFill>
                <a:latin typeface="Calibri" pitchFamily="34" charset="0"/>
                <a:sym typeface="Wingdings" pitchFamily="2" charset="2"/>
              </a:rPr>
              <a:t>2</a:t>
            </a:r>
            <a:r>
              <a:rPr lang="cs-CZ" sz="2000" b="1" dirty="0" smtClean="0">
                <a:solidFill>
                  <a:schemeClr val="tx1"/>
                </a:solidFill>
                <a:latin typeface="Calibri" pitchFamily="34" charset="0"/>
                <a:sym typeface="Wingdings" pitchFamily="2" charset="2"/>
              </a:rPr>
              <a:t> + 2e</a:t>
            </a:r>
            <a:r>
              <a:rPr lang="cs-CZ" sz="2000" b="1" baseline="30000" dirty="0" smtClean="0">
                <a:solidFill>
                  <a:schemeClr val="tx1"/>
                </a:solidFill>
                <a:latin typeface="Calibri" pitchFamily="34" charset="0"/>
                <a:sym typeface="Wingdings" pitchFamily="2" charset="2"/>
              </a:rPr>
              <a:t>-</a:t>
            </a:r>
            <a:r>
              <a:rPr lang="cs-CZ" sz="2000" b="1" dirty="0" smtClean="0">
                <a:solidFill>
                  <a:schemeClr val="tx1"/>
                </a:solidFill>
                <a:latin typeface="Calibri" pitchFamily="34" charset="0"/>
                <a:sym typeface="Wingdings" pitchFamily="2" charset="2"/>
              </a:rPr>
              <a:t>  O</a:t>
            </a:r>
            <a:r>
              <a:rPr lang="cs-CZ" sz="2000" b="1" baseline="-25000" dirty="0" smtClean="0">
                <a:solidFill>
                  <a:schemeClr val="tx1"/>
                </a:solidFill>
                <a:latin typeface="Calibri" pitchFamily="34" charset="0"/>
                <a:sym typeface="Wingdings" pitchFamily="2" charset="2"/>
              </a:rPr>
              <a:t>2</a:t>
            </a:r>
            <a:r>
              <a:rPr lang="cs-CZ" sz="2000" b="1" baseline="30000" dirty="0" smtClean="0">
                <a:solidFill>
                  <a:schemeClr val="tx1"/>
                </a:solidFill>
                <a:latin typeface="Calibri" pitchFamily="34" charset="0"/>
                <a:sym typeface="Wingdings" pitchFamily="2" charset="2"/>
              </a:rPr>
              <a:t>2-</a:t>
            </a:r>
          </a:p>
          <a:p>
            <a:pPr marL="457200" indent="-457200">
              <a:buNone/>
            </a:pPr>
            <a:endParaRPr lang="cs-CZ" sz="2000" b="1" dirty="0" smtClean="0">
              <a:latin typeface="Calibri" pitchFamily="34" charset="0"/>
              <a:sym typeface="Wingdings" pitchFamily="2" charset="2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Iontová vazba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457200" indent="-457200">
              <a:buFontTx/>
              <a:buChar char="-"/>
            </a:pPr>
            <a:endParaRPr lang="cs-CZ" sz="2000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>
              <a:buFontTx/>
              <a:buChar char="-"/>
            </a:pP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sloučeniny s iontovou vazbou </a:t>
            </a:r>
            <a:r>
              <a:rPr lang="cs-CZ" sz="2400" b="1" dirty="0" smtClean="0">
                <a:latin typeface="Calibri" pitchFamily="34" charset="0"/>
                <a:sym typeface="Wingdings" pitchFamily="2" charset="2"/>
              </a:rPr>
              <a:t>nejsou tvořeny molekulami</a:t>
            </a: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, </a:t>
            </a:r>
            <a:r>
              <a:rPr lang="cs-CZ" sz="2400" b="1" dirty="0" smtClean="0">
                <a:latin typeface="Calibri" pitchFamily="34" charset="0"/>
                <a:sym typeface="Wingdings" pitchFamily="2" charset="2"/>
              </a:rPr>
              <a:t>ale ionty</a:t>
            </a:r>
          </a:p>
          <a:p>
            <a:pPr marL="457200" indent="-457200">
              <a:buFontTx/>
              <a:buChar char="-"/>
            </a:pPr>
            <a:endParaRPr lang="cs-CZ" sz="2400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>
              <a:buFontTx/>
              <a:buChar char="-"/>
            </a:pP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nazýváme je </a:t>
            </a:r>
            <a:r>
              <a:rPr lang="cs-CZ" sz="2400" b="1" dirty="0" smtClean="0">
                <a:latin typeface="Calibri" pitchFamily="34" charset="0"/>
                <a:sym typeface="Wingdings" pitchFamily="2" charset="2"/>
              </a:rPr>
              <a:t>iontové sloučeniny</a:t>
            </a:r>
          </a:p>
          <a:p>
            <a:pPr marL="457200" indent="-457200">
              <a:buFontTx/>
              <a:buChar char="-"/>
            </a:pPr>
            <a:endParaRPr lang="cs-CZ" sz="2400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>
              <a:buFontTx/>
              <a:buChar char="-"/>
            </a:pP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tyto sloučeniny jsou </a:t>
            </a:r>
            <a:r>
              <a:rPr lang="cs-CZ" sz="2400" b="1" dirty="0" smtClean="0">
                <a:latin typeface="Calibri" pitchFamily="34" charset="0"/>
                <a:sym typeface="Wingdings" pitchFamily="2" charset="2"/>
              </a:rPr>
              <a:t>dobře rozpustné ve vodě</a:t>
            </a:r>
            <a:endParaRPr lang="cs-CZ" sz="2400" dirty="0" smtClean="0">
              <a:latin typeface="Calibri" pitchFamily="34" charset="0"/>
              <a:sym typeface="Wingdings" pitchFamily="2" charset="2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Iontová vazba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457200" indent="-457200">
              <a:buFontTx/>
              <a:buChar char="-"/>
            </a:pP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  <a:sym typeface="Wingdings" pitchFamily="2" charset="2"/>
              </a:rPr>
              <a:t>elektronegativita</a:t>
            </a: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 je schopnost atomu určitého prvku přitahovat vazebný elektronový pár</a:t>
            </a:r>
          </a:p>
          <a:p>
            <a:pPr marL="457200" indent="-457200">
              <a:buFontTx/>
              <a:buChar char="-"/>
            </a:pPr>
            <a:endParaRPr lang="cs-CZ" sz="2400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>
              <a:buFontTx/>
              <a:buChar char="-"/>
            </a:pP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dle rozdílu elektronegativity atomů sloučených prvků dělíme chemickou vazbu na: 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  <a:sym typeface="Wingdings" pitchFamily="2" charset="2"/>
              </a:rPr>
              <a:t>nepolární, polární a iontovou</a:t>
            </a:r>
          </a:p>
          <a:p>
            <a:pPr marL="457200" indent="-457200">
              <a:buFontTx/>
              <a:buChar char="-"/>
            </a:pPr>
            <a:endParaRPr lang="cs-CZ" sz="2400" b="1" dirty="0" smtClean="0">
              <a:solidFill>
                <a:srgbClr val="FF0000"/>
              </a:solidFill>
              <a:latin typeface="Calibri" pitchFamily="34" charset="0"/>
              <a:sym typeface="Wingdings" pitchFamily="2" charset="2"/>
            </a:endParaRPr>
          </a:p>
          <a:p>
            <a:pPr marL="457200" indent="-457200">
              <a:buFontTx/>
              <a:buChar char="-"/>
            </a:pP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při vzniku iontové vazby se z atomů tvoří ionty:</a:t>
            </a:r>
          </a:p>
          <a:p>
            <a:pPr marL="457200" indent="-457200">
              <a:buFontTx/>
              <a:buChar char="-"/>
            </a:pP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kladně nabitý ion – 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  <a:sym typeface="Wingdings" pitchFamily="2" charset="2"/>
              </a:rPr>
              <a:t>kation</a:t>
            </a:r>
          </a:p>
          <a:p>
            <a:pPr marL="457200" indent="-457200">
              <a:buFontTx/>
              <a:buChar char="-"/>
            </a:pP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záporně nabitý ion - 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  <a:sym typeface="Wingdings" pitchFamily="2" charset="2"/>
              </a:rPr>
              <a:t>anion</a:t>
            </a:r>
          </a:p>
          <a:p>
            <a:pPr algn="ctr">
              <a:buNone/>
            </a:pPr>
            <a:endParaRPr lang="cs-CZ" sz="2400" b="1" dirty="0" smtClean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Souhrn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>
              <a:buNone/>
            </a:pPr>
            <a:r>
              <a:rPr lang="cs-CZ" sz="2000" dirty="0" smtClean="0"/>
              <a:t>Obrázky převzaty:</a:t>
            </a:r>
          </a:p>
          <a:p>
            <a:pPr>
              <a:buNone/>
            </a:pPr>
            <a:r>
              <a:rPr lang="cs-CZ" sz="2000" dirty="0" smtClean="0"/>
              <a:t>[cit. 2011-10-10] </a:t>
            </a:r>
            <a:r>
              <a:rPr lang="cs-CZ" sz="2000" i="1" dirty="0" smtClean="0"/>
              <a:t>www.office.</a:t>
            </a:r>
            <a:r>
              <a:rPr lang="cs-CZ" sz="2000" i="1" dirty="0" err="1" smtClean="0"/>
              <a:t>microsoft.com</a:t>
            </a:r>
            <a:endParaRPr lang="cs-CZ" sz="2000" i="1" dirty="0" smtClean="0"/>
          </a:p>
          <a:p>
            <a:pPr>
              <a:buNone/>
            </a:pPr>
            <a:endParaRPr lang="cs-CZ" sz="2000" i="1" dirty="0" smtClean="0"/>
          </a:p>
          <a:p>
            <a:pPr>
              <a:buNone/>
            </a:pPr>
            <a:endParaRPr lang="cs-CZ" sz="2000" i="1" dirty="0" smtClean="0"/>
          </a:p>
          <a:p>
            <a:pPr>
              <a:buNone/>
            </a:pPr>
            <a:endParaRPr lang="cs-CZ" sz="2000" i="1" dirty="0" smtClean="0"/>
          </a:p>
          <a:p>
            <a:pPr>
              <a:buNone/>
            </a:pPr>
            <a:endParaRPr lang="cs-CZ" sz="2000" i="1" dirty="0" smtClean="0"/>
          </a:p>
          <a:p>
            <a:pPr>
              <a:buNone/>
            </a:pPr>
            <a:endParaRPr lang="cs-CZ" sz="2400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8313" y="188913"/>
            <a:ext cx="8229600" cy="114300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defRPr/>
            </a:pPr>
            <a:r>
              <a:rPr lang="cs-CZ" sz="3800" b="1" dirty="0" smtClean="0">
                <a:latin typeface="Calibri" pitchFamily="34" charset="0"/>
              </a:rPr>
              <a:t>Použité zdroje</a:t>
            </a:r>
            <a:endParaRPr lang="cs-CZ" sz="3800" b="1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678</TotalTime>
  <Words>668</Words>
  <Application>Microsoft Office PowerPoint</Application>
  <PresentationFormat>Předvádění na obrazovce (4:3)</PresentationFormat>
  <Paragraphs>171</Paragraphs>
  <Slides>20</Slides>
  <Notes>17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sady Office</vt:lpstr>
      <vt:lpstr>Snímek 1</vt:lpstr>
      <vt:lpstr>Anotace</vt:lpstr>
      <vt:lpstr> Elektronegativita </vt:lpstr>
      <vt:lpstr>Opakování – chemická vazba</vt:lpstr>
      <vt:lpstr>Snímek 5</vt:lpstr>
      <vt:lpstr>Elektronegativita</vt:lpstr>
      <vt:lpstr>Elektronegativita</vt:lpstr>
      <vt:lpstr>Elektronegativita</vt:lpstr>
      <vt:lpstr>Typy chemických vazeb</vt:lpstr>
      <vt:lpstr>Nepolární vazba</vt:lpstr>
      <vt:lpstr>Nepolární vazba</vt:lpstr>
      <vt:lpstr>Nepolární vazba</vt:lpstr>
      <vt:lpstr>Polární vazba</vt:lpstr>
      <vt:lpstr>Iontová vazba</vt:lpstr>
      <vt:lpstr>Iontová vazba</vt:lpstr>
      <vt:lpstr>Ionty</vt:lpstr>
      <vt:lpstr>Iontová vazba</vt:lpstr>
      <vt:lpstr>Iontová vazba</vt:lpstr>
      <vt:lpstr>Souhrn</vt:lpstr>
      <vt:lpstr>Použité 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 tense – „to be“</dc:title>
  <dc:creator>lipi</dc:creator>
  <cp:lastModifiedBy>lipi</cp:lastModifiedBy>
  <cp:revision>197</cp:revision>
  <dcterms:created xsi:type="dcterms:W3CDTF">2011-10-22T09:36:30Z</dcterms:created>
  <dcterms:modified xsi:type="dcterms:W3CDTF">2012-01-21T13:46:25Z</dcterms:modified>
</cp:coreProperties>
</file>