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94" r:id="rId2"/>
    <p:sldId id="295" r:id="rId3"/>
    <p:sldId id="256" r:id="rId4"/>
    <p:sldId id="307" r:id="rId5"/>
    <p:sldId id="327" r:id="rId6"/>
    <p:sldId id="328" r:id="rId7"/>
    <p:sldId id="329" r:id="rId8"/>
    <p:sldId id="330" r:id="rId9"/>
    <p:sldId id="331" r:id="rId10"/>
    <p:sldId id="333" r:id="rId11"/>
    <p:sldId id="334" r:id="rId12"/>
    <p:sldId id="335" r:id="rId13"/>
    <p:sldId id="336" r:id="rId14"/>
    <p:sldId id="338" r:id="rId15"/>
    <p:sldId id="339" r:id="rId16"/>
    <p:sldId id="340" r:id="rId17"/>
    <p:sldId id="341" r:id="rId18"/>
    <p:sldId id="337" r:id="rId19"/>
    <p:sldId id="326" r:id="rId20"/>
    <p:sldId id="299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5" autoAdjust="0"/>
    <p:restoredTop sz="94654" autoAdjust="0"/>
  </p:normalViewPr>
  <p:slideViewPr>
    <p:cSldViewPr>
      <p:cViewPr varScale="1">
        <p:scale>
          <a:sx n="100" d="100"/>
          <a:sy n="100" d="100"/>
        </p:scale>
        <p:origin x="-2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418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88CA5-3349-43E2-B789-FF747069CFCE}" type="datetimeFigureOut">
              <a:rPr lang="cs-CZ" smtClean="0"/>
              <a:pPr/>
              <a:t>21.1.2012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3D8B1-DF73-4E1D-AABB-D1CB2A8ECA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C237D5-8300-4AE1-BB19-689C847B140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D61818-78A0-4AFC-9CB9-C45B4CE27BF3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D61ED-FFCA-4406-95D8-31944FB27DE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88C3-4117-4325-8DE6-ADE518DB0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85AE4-91C8-45E0-9FF4-0603B4D0DDCF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B02E-54C6-493E-AC1C-009F34BEAE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8F890-C53D-430C-9A35-53B4D0380034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4A93F-007C-4251-A4E1-DE4E0D528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259-2B01-43E7-BC89-0DDBC5848B48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A3C9B-5412-4224-9FBF-FF923727EF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36D9-AD5E-4FA4-ACD9-91B24F786025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0ACA-7A55-4CC4-8183-CDCB555B61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29C6-46A6-43C9-8647-23372D6F5B3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418E4-F80C-4C39-914A-2800F0C0D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D045B-EDEA-4B66-95C7-0F941E3775B0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055F-D4FC-42EC-8A22-00246BE86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BA3F-C017-411C-BBFB-E6B879AAEEC2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64B4A-7C4E-41CD-BFB6-3BFC18FD48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39100-92E0-4322-85E4-1F5638B6062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FA683-E961-4DE8-91F9-51D405DF0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3D3AD-E9A0-4FDE-B3B5-273F927571D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B2132-BDAB-4838-ADFF-DB01E268A9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FE395-AF7F-42A8-B6FA-DC5CC990A81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BAF0E-8CA7-478E-9B8C-07C26423C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6B1264-7234-4BDE-A96B-6B2784EBB2C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F97F6C-D0ED-4FA3-8454-A275401ED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2780928"/>
          <a:ext cx="7656512" cy="21306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656512"/>
              </a:tblGrid>
              <a:tr h="385647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ysClr val="windowText" lastClr="000000"/>
                          </a:solidFill>
                        </a:rPr>
                        <a:t>NÁZEV</a:t>
                      </a:r>
                      <a:r>
                        <a:rPr lang="cs-CZ" sz="2000" baseline="0" dirty="0" smtClean="0">
                          <a:solidFill>
                            <a:sysClr val="windowText" lastClr="000000"/>
                          </a:solidFill>
                        </a:rPr>
                        <a:t> ŠKOLY: 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ZŠ J. E. </a:t>
                      </a:r>
                      <a:r>
                        <a:rPr lang="cs-CZ" b="0" baseline="0" dirty="0" err="1" smtClean="0">
                          <a:solidFill>
                            <a:sysClr val="windowText" lastClr="000000"/>
                          </a:solidFill>
                        </a:rPr>
                        <a:t>Purkyně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 Libochovice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AUTOR: </a:t>
                      </a:r>
                      <a:r>
                        <a:rPr lang="cs-CZ" dirty="0" smtClean="0"/>
                        <a:t>RNDr.</a:t>
                      </a:r>
                      <a:r>
                        <a:rPr lang="cs-CZ" baseline="0" dirty="0" smtClean="0"/>
                        <a:t> Adéla </a:t>
                      </a:r>
                      <a:r>
                        <a:rPr lang="cs-CZ" baseline="0" dirty="0" err="1" smtClean="0"/>
                        <a:t>Lipšová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NÁZEV</a:t>
                      </a:r>
                      <a:r>
                        <a:rPr lang="cs-CZ" sz="2000" dirty="0" smtClean="0"/>
                        <a:t>: </a:t>
                      </a:r>
                      <a:r>
                        <a:rPr lang="cs-CZ" sz="1800" dirty="0" smtClean="0"/>
                        <a:t>VY_52_INOVACE_33_CHEMICKÉ </a:t>
                      </a:r>
                      <a:r>
                        <a:rPr lang="cs-CZ" sz="1800" dirty="0" smtClean="0"/>
                        <a:t>REAKCE</a:t>
                      </a:r>
                      <a:endParaRPr lang="cs-CZ" sz="1800" cap="al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TÉMA: </a:t>
                      </a:r>
                      <a:r>
                        <a:rPr lang="cs-CZ" sz="1800" b="0" dirty="0" smtClean="0"/>
                        <a:t>CHEMICKÉ REAKCE</a:t>
                      </a:r>
                      <a:endParaRPr lang="cs-CZ" sz="18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ČÍSLO PROJEKTU: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CZ.1.07/1.4.00/21.2803</a:t>
                      </a:r>
                      <a:endParaRPr lang="cs-CZ" sz="18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800" b="1" dirty="0" smtClean="0"/>
              <a:t>Anotace</a:t>
            </a:r>
            <a:endParaRPr lang="cs-CZ" sz="3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  <a:r>
              <a:rPr lang="cs-CZ" sz="2400" dirty="0" smtClean="0">
                <a:solidFill>
                  <a:srgbClr val="000000"/>
                </a:solidFill>
              </a:rPr>
              <a:t>Jedná se o výukové materiály určené pro podporu  vzdělávání v oblasti přírodních věd – konkrétně chemie.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</a:t>
            </a:r>
            <a:r>
              <a:rPr lang="cs-CZ" sz="2400" dirty="0" smtClean="0">
                <a:solidFill>
                  <a:srgbClr val="000000"/>
                </a:solidFill>
              </a:rPr>
              <a:t>Obsahem je prezentace pro podporu výkladu učiva na dané téma, doplněné řadou zajímavých experimentů, které je nutno provádět pod dohledem vyučujícího.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Na začátku je uveden souhrn opakování látky předchozí a na konci souhrn látky probrané. </a:t>
            </a:r>
          </a:p>
          <a:p>
            <a:pPr>
              <a:lnSpc>
                <a:spcPct val="90000"/>
              </a:lnSpc>
              <a:buNone/>
            </a:pPr>
            <a:endParaRPr lang="cs-CZ" sz="2400" dirty="0" smtClean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Text je určen pro žáky 8. tříd základních škol.</a:t>
            </a:r>
            <a:endParaRPr lang="cs-CZ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1268760"/>
            <a:ext cx="5544616" cy="12241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b="1" dirty="0" smtClean="0"/>
              <a:t>Chemické reakce</a:t>
            </a:r>
          </a:p>
        </p:txBody>
      </p:sp>
      <p:pic>
        <p:nvPicPr>
          <p:cNvPr id="34818" name="Picture 2" descr="brýle,chemie,emotikony,géniové,pokusy,smajlíci,smajlík,smějící se obličeje,tuby,usmívající se obličeje,věda,vědci,zkumav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996952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Char char="-"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elektronegativita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je schopnost atomu určitého prvku přitahovat vazebný elektronový pár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dle rozdílu elektronegativity atomů sloučených prvků dělíme chemickou vazbu na: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nepolární, polární a iontovou</a:t>
            </a:r>
          </a:p>
          <a:p>
            <a:pPr marL="457200" indent="-457200">
              <a:buFontTx/>
              <a:buChar char="-"/>
            </a:pPr>
            <a:endParaRPr lang="cs-CZ" sz="2400" b="1" dirty="0" smtClean="0">
              <a:solidFill>
                <a:srgbClr val="FF0000"/>
              </a:solidFill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při vzniku iontové vazby se z atomů tvoří ionty: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kladně nabitý ion –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kation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záporně nabitý ion -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anion</a:t>
            </a:r>
          </a:p>
          <a:p>
            <a:pPr algn="ctr">
              <a:buNone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Opakování – elektronegativita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 algn="ctr">
              <a:buFontTx/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Znáte z každodenního života nějaké fyzikální či chemické děje?</a:t>
            </a:r>
          </a:p>
          <a:p>
            <a:pPr marL="457200" indent="-457200" algn="ctr">
              <a:buFontTx/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000" dirty="0" smtClean="0">
                <a:latin typeface="Calibri" pitchFamily="34" charset="0"/>
                <a:sym typeface="Wingdings" pitchFamily="2" charset="2"/>
              </a:rPr>
              <a:t>vaření vody</a:t>
            </a:r>
          </a:p>
          <a:p>
            <a:pPr marL="457200" indent="-457200">
              <a:buFontTx/>
              <a:buChar char="-"/>
            </a:pPr>
            <a:r>
              <a:rPr lang="cs-CZ" sz="2000" dirty="0" smtClean="0">
                <a:latin typeface="Calibri" pitchFamily="34" charset="0"/>
                <a:sym typeface="Wingdings" pitchFamily="2" charset="2"/>
              </a:rPr>
              <a:t>praní prádla</a:t>
            </a:r>
          </a:p>
          <a:p>
            <a:pPr marL="457200" indent="-457200">
              <a:buFontTx/>
              <a:buChar char="-"/>
            </a:pPr>
            <a:r>
              <a:rPr lang="cs-CZ" sz="2000" dirty="0" smtClean="0">
                <a:latin typeface="Calibri" pitchFamily="34" charset="0"/>
                <a:sym typeface="Wingdings" pitchFamily="2" charset="2"/>
              </a:rPr>
              <a:t>topení v kamnech</a:t>
            </a:r>
          </a:p>
          <a:p>
            <a:pPr marL="457200" indent="-457200">
              <a:buFontTx/>
              <a:buChar char="-"/>
            </a:pPr>
            <a:r>
              <a:rPr lang="cs-CZ" sz="2000" dirty="0" smtClean="0">
                <a:latin typeface="Calibri" pitchFamily="34" charset="0"/>
                <a:sym typeface="Wingdings" pitchFamily="2" charset="2"/>
              </a:rPr>
              <a:t>hoření</a:t>
            </a:r>
          </a:p>
          <a:p>
            <a:pPr marL="457200" indent="-457200">
              <a:buFontTx/>
              <a:buChar char="-"/>
            </a:pPr>
            <a:r>
              <a:rPr lang="cs-CZ" sz="2000" dirty="0" smtClean="0">
                <a:latin typeface="Calibri" pitchFamily="34" charset="0"/>
                <a:sym typeface="Wingdings" pitchFamily="2" charset="2"/>
              </a:rPr>
              <a:t>barvení vlasů</a:t>
            </a:r>
          </a:p>
          <a:p>
            <a:pPr marL="457200" indent="-457200">
              <a:buFontTx/>
              <a:buChar char="-"/>
            </a:pPr>
            <a:r>
              <a:rPr lang="cs-CZ" sz="2000" dirty="0" smtClean="0">
                <a:latin typeface="Calibri" pitchFamily="34" charset="0"/>
                <a:sym typeface="Wingdings" pitchFamily="2" charset="2"/>
              </a:rPr>
              <a:t>rozpouštění cukru v čaji atd.</a:t>
            </a:r>
          </a:p>
          <a:p>
            <a:pPr marL="457200" indent="-457200">
              <a:buFontTx/>
              <a:buChar char="-"/>
            </a:pPr>
            <a:endParaRPr lang="cs-CZ" sz="28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Dokázali byste rozdělit tyto děje na chemické a fyzikální?</a:t>
            </a:r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Chemické reakce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reakce zajišťují životní funkce člověka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každou sekundu v našem těle probíhá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miliarda chemických reakcí</a:t>
            </a: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díky nim cítíme radost, hněv, zamilovanost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procesy v těle umožňují trávení, dýchání, vylučování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algn="ctr" eaLnBrk="1" hangingPunct="1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Co to vlastně chemické děje (reakce) jsou?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Chemické reakce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při chemických reakcí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zanikají původní vazby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a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vznikají vazby nové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reakce jsou reverzibilní nebo ireverzibilní (vratné či nevratné)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patří sem např. hoření, trávení, koroze (rezivění) 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Chemické reakce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oproti chemickým reakcím se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nemění chemické složení látek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dochází pouze např. ke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změně skupenství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Př. </a:t>
            </a:r>
          </a:p>
          <a:p>
            <a:pPr eaLnBrk="1" hangingPunct="1"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voda  led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(led je pořád chemicky H</a:t>
            </a:r>
            <a:r>
              <a:rPr lang="cs-CZ" sz="2400" baseline="-25000" dirty="0" smtClean="0">
                <a:latin typeface="Calibri" pitchFamily="34" charset="0"/>
                <a:sym typeface="Wingdings" pitchFamily="2" charset="2"/>
              </a:rPr>
              <a:t>2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O)</a:t>
            </a:r>
          </a:p>
          <a:p>
            <a:pPr eaLnBrk="1" hangingPunct="1"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voda  pára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(pára je pořád chemicky H</a:t>
            </a:r>
            <a:r>
              <a:rPr lang="cs-CZ" sz="2400" baseline="-25000" dirty="0" smtClean="0">
                <a:latin typeface="Calibri" pitchFamily="34" charset="0"/>
                <a:sym typeface="Wingdings" pitchFamily="2" charset="2"/>
              </a:rPr>
              <a:t>2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O)</a:t>
            </a:r>
          </a:p>
          <a:p>
            <a:pPr eaLnBrk="1" hangingPunct="1"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None/>
            </a:pPr>
            <a:r>
              <a:rPr lang="cs-CZ" sz="2000" b="1" i="1" dirty="0" smtClean="0">
                <a:solidFill>
                  <a:srgbClr val="C00000"/>
                </a:solidFill>
                <a:latin typeface="Calibri" pitchFamily="34" charset="0"/>
                <a:sym typeface="Wingdings" pitchFamily="2" charset="2"/>
              </a:rPr>
              <a:t>Z ledu a páry zpátky dostanu vodu</a:t>
            </a:r>
          </a:p>
          <a:p>
            <a:pPr eaLnBrk="1" hangingPunct="1"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rozpouštění cukru v čaji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(cukr je pořád cukr, jen změnil skupenství)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Fyzikální reakce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Reakce železa se síranem měďnatým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Postup: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do zkumavky nalijeme roztok síranu měďnatého (5%)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vložíme do něj očištěný železný hřebík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hřebík necháme v roztoku asi 10 minut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poté pozorujeme změny</a:t>
            </a:r>
          </a:p>
          <a:p>
            <a:pPr eaLnBrk="1" hangingPunct="1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 algn="ctr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Jedná se o chemickou či fyzikální reakci?</a:t>
            </a:r>
          </a:p>
          <a:p>
            <a:pPr marL="457200" indent="-457200" algn="ctr">
              <a:buFontTx/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chemickou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Experiment</a:t>
            </a:r>
            <a:endParaRPr lang="cs-CZ" sz="3800" b="1" dirty="0">
              <a:latin typeface="Calibri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068960"/>
            <a:ext cx="115946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068960"/>
            <a:ext cx="1178419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068960"/>
            <a:ext cx="107684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924944"/>
            <a:ext cx="125100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None/>
            </a:pPr>
            <a:r>
              <a:rPr lang="cs-CZ" sz="2600" b="1" dirty="0" smtClean="0">
                <a:latin typeface="Calibri" pitchFamily="34" charset="0"/>
                <a:sym typeface="Wingdings" pitchFamily="2" charset="2"/>
              </a:rPr>
              <a:t>Průběh reakce, </a:t>
            </a:r>
            <a:r>
              <a:rPr lang="cs-CZ" sz="2600" b="1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600" b="1" dirty="0" smtClean="0">
                <a:latin typeface="Calibri" pitchFamily="34" charset="0"/>
                <a:sym typeface="Wingdings" pitchFamily="2" charset="2"/>
              </a:rPr>
              <a:t>. při pokusu proběhla:</a:t>
            </a:r>
          </a:p>
          <a:p>
            <a:pPr marL="457200" indent="-457200">
              <a:buFontTx/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železo reaguje se síranem </a:t>
            </a:r>
            <a:r>
              <a:rPr lang="cs-CZ" sz="2400" dirty="0" err="1" smtClean="0">
                <a:latin typeface="Calibri" pitchFamily="34" charset="0"/>
                <a:sym typeface="Wingdings" pitchFamily="2" charset="2"/>
              </a:rPr>
              <a:t>meďnatým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a vzniká měď a síran železnatý</a:t>
            </a:r>
          </a:p>
          <a:p>
            <a:pPr marL="457200" indent="-457200" algn="ctr">
              <a:buFontTx/>
              <a:buChar char="-"/>
            </a:pPr>
            <a:endParaRPr lang="cs-CZ" sz="2400" b="1" dirty="0" smtClean="0">
              <a:solidFill>
                <a:srgbClr val="FF0000"/>
              </a:solidFill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smtClean="0">
                <a:latin typeface="Calibri" pitchFamily="34" charset="0"/>
                <a:sym typeface="Wingdings" pitchFamily="2" charset="2"/>
              </a:rPr>
              <a:t>při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tomto ději vznikly z určitých chemických látek jiné chemické látky</a:t>
            </a: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ze železa s síranu měďnatého vznikla měď a síran železnatý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eaLnBrk="1" hangingPunct="1"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Chemické reakce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reaktanty -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látky, </a:t>
            </a:r>
            <a:r>
              <a:rPr lang="cs-CZ" sz="2400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. do reakce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vstupují</a:t>
            </a:r>
          </a:p>
          <a:p>
            <a:pPr marL="457200" indent="-457200"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                            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(železo a síran měďnatý)</a:t>
            </a:r>
          </a:p>
          <a:p>
            <a:pPr marL="457200" indent="-457200"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produkty  -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chemické látky, </a:t>
            </a:r>
            <a:r>
              <a:rPr lang="cs-CZ" sz="2400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. při reakci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vznikají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</a:t>
            </a:r>
          </a:p>
          <a:p>
            <a:pPr marL="457200" indent="-457200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                            (měď a síran železnatý)</a:t>
            </a:r>
          </a:p>
          <a:p>
            <a:pPr eaLnBrk="1" hangingPunct="1"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Reaktanty a produkty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457200" indent="-457200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Postup:</a:t>
            </a:r>
          </a:p>
          <a:p>
            <a:pPr marL="457200" indent="-457200">
              <a:buFontTx/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Petriho miska: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 5ml 10% kyselina chlorovodíková (</a:t>
            </a:r>
            <a:r>
              <a:rPr lang="cs-CZ" sz="2400" b="1" dirty="0" err="1" smtClean="0">
                <a:latin typeface="Calibri" pitchFamily="34" charset="0"/>
                <a:sym typeface="Wingdings" pitchFamily="2" charset="2"/>
              </a:rPr>
              <a:t>HCl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) </a:t>
            </a:r>
          </a:p>
          <a:p>
            <a:pPr marL="457200" indent="-457200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                          + zinek (</a:t>
            </a:r>
            <a:r>
              <a:rPr lang="cs-CZ" sz="2400" b="1" dirty="0" err="1" smtClean="0">
                <a:latin typeface="Calibri" pitchFamily="34" charset="0"/>
                <a:sym typeface="Wingdings" pitchFamily="2" charset="2"/>
              </a:rPr>
              <a:t>Zn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)</a:t>
            </a:r>
          </a:p>
          <a:p>
            <a:pPr marL="457200" indent="-457200">
              <a:buFontTx/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FontTx/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Zinek reaguje s kyselinou chlorovodíkovou a vzniká </a:t>
            </a:r>
          </a:p>
          <a:p>
            <a:pPr marL="457200" indent="-457200" algn="ctr">
              <a:buFontTx/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chlorid zinečnatý a vodík</a:t>
            </a: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FontTx/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FontTx/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Jedná se o chemickou či fyzikální reakci?</a:t>
            </a:r>
          </a:p>
          <a:p>
            <a:pPr marL="457200" indent="-457200" algn="ctr">
              <a:buFontTx/>
              <a:buNone/>
            </a:pPr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chemickou</a:t>
            </a:r>
          </a:p>
          <a:p>
            <a:pPr marL="457200" indent="-457200" algn="ctr">
              <a:buFontTx/>
              <a:buNone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FontTx/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Liší se vlastnosti reaktantů a produktů?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Rozhodni, co jsou reaktanty a co produkty</a:t>
            </a:r>
          </a:p>
          <a:p>
            <a:pPr marL="457200" indent="-457200" algn="ctr"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None/>
            </a:pPr>
            <a:r>
              <a:rPr lang="cs-CZ" sz="2000" b="1" dirty="0" smtClean="0">
                <a:solidFill>
                  <a:srgbClr val="C00000"/>
                </a:solidFill>
                <a:latin typeface="Calibri" pitchFamily="34" charset="0"/>
                <a:sym typeface="Wingdings" pitchFamily="2" charset="2"/>
              </a:rPr>
              <a:t>Molekuly vodíku reagují s molekulou kyslíku a vznikají molekuly vody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Reaktanty a produkty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Char char="-"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počet a druh atomů v reaktantech musí být vždy stejný, jako počet a druh atomů v produktech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tento vztah se nazývá 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zákon zachování hmoty </a:t>
            </a: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(hmotnosti)</a:t>
            </a:r>
          </a:p>
          <a:p>
            <a:pPr marL="457200" indent="-457200">
              <a:buFontTx/>
              <a:buChar char="-"/>
            </a:pPr>
            <a:endParaRPr lang="cs-CZ" sz="24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nemůže vzniknou reakcí kyslíku a vodíku sloučenina, obsahující uhlík či jiný prvek, než…..?</a:t>
            </a:r>
          </a:p>
          <a:p>
            <a:pPr marL="457200" indent="-457200">
              <a:buNone/>
            </a:pPr>
            <a:r>
              <a:rPr lang="cs-CZ" sz="2400" dirty="0" smtClean="0">
                <a:latin typeface="Calibri" pitchFamily="34" charset="0"/>
                <a:sym typeface="Wingdings" pitchFamily="2" charset="2"/>
              </a:rPr>
              <a:t>       </a:t>
            </a:r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(vodík a kyslík)</a:t>
            </a:r>
          </a:p>
          <a:p>
            <a:pPr marL="457200" indent="-457200">
              <a:buNone/>
            </a:pPr>
            <a:endParaRPr lang="cs-CZ" sz="2400" dirty="0" smtClean="0">
              <a:solidFill>
                <a:schemeClr val="tx1"/>
              </a:solidFill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None/>
            </a:pPr>
            <a:r>
              <a:rPr lang="cs-CZ" sz="2000" b="1" dirty="0" smtClean="0">
                <a:solidFill>
                  <a:srgbClr val="C00000"/>
                </a:solidFill>
                <a:latin typeface="Calibri" pitchFamily="34" charset="0"/>
                <a:sym typeface="Wingdings" pitchFamily="2" charset="2"/>
              </a:rPr>
              <a:t>To, co do reakce vstoupí, to musí i vystoupit (ať už počet, nebo druh atomů)</a:t>
            </a:r>
          </a:p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Zákon o zachování hmoty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Char char="-"/>
            </a:pP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abychom nemuseli popisovat chemické reakce slovně, zapisujeme je pomocí:</a:t>
            </a:r>
          </a:p>
          <a:p>
            <a:pPr marL="457200" indent="-457200">
              <a:buNone/>
            </a:pP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      </a:t>
            </a:r>
            <a:r>
              <a:rPr lang="cs-CZ" sz="2600" dirty="0" smtClean="0">
                <a:solidFill>
                  <a:srgbClr val="C00000"/>
                </a:solidFill>
                <a:latin typeface="Calibri" pitchFamily="34" charset="0"/>
                <a:sym typeface="Wingdings" pitchFamily="2" charset="2"/>
              </a:rPr>
              <a:t>chemických značek prvků a chemických vzorců sloučenin</a:t>
            </a:r>
          </a:p>
          <a:p>
            <a:pPr marL="457200" indent="-457200">
              <a:buFontTx/>
              <a:buChar char="-"/>
            </a:pPr>
            <a:endParaRPr lang="cs-CZ" sz="26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tento zápis označujeme jako </a:t>
            </a:r>
            <a:r>
              <a:rPr lang="cs-CZ" sz="2600" b="1" u="sng" dirty="0" smtClean="0">
                <a:latin typeface="Calibri" pitchFamily="34" charset="0"/>
                <a:sym typeface="Wingdings" pitchFamily="2" charset="2"/>
              </a:rPr>
              <a:t>chemická rovnice</a:t>
            </a:r>
          </a:p>
          <a:p>
            <a:pPr marL="457200" indent="-457200">
              <a:buFontTx/>
              <a:buChar char="-"/>
            </a:pPr>
            <a:endParaRPr lang="cs-CZ" sz="26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600" b="1" dirty="0" smtClean="0">
                <a:latin typeface="Calibri" pitchFamily="34" charset="0"/>
                <a:sym typeface="Wingdings" pitchFamily="2" charset="2"/>
              </a:rPr>
              <a:t>reaktanty - </a:t>
            </a: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na </a:t>
            </a:r>
            <a:r>
              <a:rPr lang="cs-CZ" sz="2600" b="1" dirty="0" smtClean="0">
                <a:latin typeface="Calibri" pitchFamily="34" charset="0"/>
                <a:sym typeface="Wingdings" pitchFamily="2" charset="2"/>
              </a:rPr>
              <a:t>levé straně </a:t>
            </a: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chemické rovnice </a:t>
            </a: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endParaRPr lang="cs-CZ" sz="26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600" b="1" dirty="0" smtClean="0">
                <a:latin typeface="Calibri" pitchFamily="34" charset="0"/>
                <a:sym typeface="Wingdings" pitchFamily="2" charset="2"/>
              </a:rPr>
              <a:t>produkty - </a:t>
            </a: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na </a:t>
            </a:r>
            <a:r>
              <a:rPr lang="cs-CZ" sz="2600" b="1" dirty="0" smtClean="0">
                <a:latin typeface="Calibri" pitchFamily="34" charset="0"/>
                <a:sym typeface="Wingdings" pitchFamily="2" charset="2"/>
              </a:rPr>
              <a:t>pravé straně </a:t>
            </a:r>
            <a:r>
              <a:rPr lang="cs-CZ" sz="2600" dirty="0" smtClean="0">
                <a:latin typeface="Calibri" pitchFamily="34" charset="0"/>
                <a:sym typeface="Wingdings" pitchFamily="2" charset="2"/>
              </a:rPr>
              <a:t>chemické rovnice </a:t>
            </a: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Chemická rovnice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None/>
            </a:pPr>
            <a:r>
              <a:rPr lang="cs-CZ" sz="2400" b="1" u="sng" dirty="0" smtClean="0">
                <a:latin typeface="Calibri" pitchFamily="34" charset="0"/>
                <a:sym typeface="Wingdings" pitchFamily="2" charset="2"/>
              </a:rPr>
              <a:t>Zápis chemické rovnice : </a:t>
            </a:r>
          </a:p>
          <a:p>
            <a:pPr marL="457200" indent="-457200">
              <a:buFontTx/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AutoNum type="arabicPeriod"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železo + síran měďnatý vzniká měď a síran železnatý</a:t>
            </a:r>
          </a:p>
          <a:p>
            <a:pPr marL="457200" indent="-457200">
              <a:buFontTx/>
              <a:buAutoNum type="arabicPeriod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None/>
            </a:pPr>
            <a:r>
              <a:rPr lang="cs-CZ" sz="2400" b="1" dirty="0" err="1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Fe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+ CuSO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4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 </a:t>
            </a:r>
            <a:r>
              <a:rPr lang="cs-CZ" sz="2400" b="1" dirty="0" err="1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Cu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+ FeSO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4</a:t>
            </a:r>
          </a:p>
          <a:p>
            <a:pPr marL="457200" indent="-457200">
              <a:buFontTx/>
              <a:buAutoNum type="arabicPeriod"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AutoNum type="arabicPeriod" startAt="2"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zinek + </a:t>
            </a:r>
            <a:r>
              <a:rPr lang="cs-CZ" sz="2400" b="1" dirty="0" err="1" smtClean="0">
                <a:latin typeface="Calibri" pitchFamily="34" charset="0"/>
                <a:sym typeface="Wingdings" pitchFamily="2" charset="2"/>
              </a:rPr>
              <a:t>kys.chlorovodíková</a:t>
            </a: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 vzniká chlorid zinečnatý a vodík</a:t>
            </a:r>
          </a:p>
          <a:p>
            <a:pPr marL="457200" indent="-457200">
              <a:buFontTx/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Zn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+ 2HCl  ZnCl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+ H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</a:t>
            </a:r>
          </a:p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Chemická rovnice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None/>
            </a:pPr>
            <a:endParaRPr lang="cs-CZ" sz="26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Zapiš reakci vodíku a kyslíku a rozhodni, co vzniká.</a:t>
            </a:r>
          </a:p>
          <a:p>
            <a:pPr marL="457200" indent="-457200" algn="ctr"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None/>
            </a:pPr>
            <a:r>
              <a:rPr lang="cs-CZ" sz="2400" b="1" dirty="0" smtClean="0">
                <a:latin typeface="Calibri" pitchFamily="34" charset="0"/>
                <a:sym typeface="Wingdings" pitchFamily="2" charset="2"/>
              </a:rPr>
              <a:t>Nezapomeň na zákon, který musíš dodržet.</a:t>
            </a:r>
          </a:p>
          <a:p>
            <a:pPr marL="457200" indent="-457200" algn="ctr">
              <a:buNone/>
            </a:pPr>
            <a:endParaRPr lang="cs-CZ" sz="2400" b="1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 algn="ctr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2H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+ O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  2H</a:t>
            </a:r>
            <a:r>
              <a:rPr lang="cs-CZ" sz="2400" b="1" baseline="-25000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O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Reaktanty a produkty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Tx/>
              <a:buChar char="-"/>
            </a:pPr>
            <a:r>
              <a:rPr lang="cs-CZ" sz="22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chemické reakce</a:t>
            </a:r>
            <a:r>
              <a:rPr lang="cs-CZ" sz="2200" b="1" dirty="0" smtClean="0">
                <a:latin typeface="Calibri" pitchFamily="34" charset="0"/>
                <a:sym typeface="Wingdings" pitchFamily="2" charset="2"/>
              </a:rPr>
              <a:t> </a:t>
            </a: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jsou děje, při nichž zanikají původní vazby a vznikají nové chemické vazby</a:t>
            </a:r>
          </a:p>
          <a:p>
            <a:pPr marL="457200" indent="-457200">
              <a:buFontTx/>
              <a:buChar char="-"/>
            </a:pPr>
            <a:endParaRPr lang="cs-CZ" sz="22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chemické látky, </a:t>
            </a:r>
            <a:r>
              <a:rPr lang="cs-CZ" sz="2200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. do reakce vstupují, se nazývají </a:t>
            </a:r>
            <a:r>
              <a:rPr lang="cs-CZ" sz="22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reaktanty</a:t>
            </a:r>
          </a:p>
          <a:p>
            <a:pPr marL="457200" indent="-457200">
              <a:buFontTx/>
              <a:buChar char="-"/>
            </a:pPr>
            <a:endParaRPr lang="cs-CZ" sz="2200" dirty="0" smtClean="0">
              <a:solidFill>
                <a:srgbClr val="FF0000"/>
              </a:solidFill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chemické látky, </a:t>
            </a:r>
            <a:r>
              <a:rPr lang="cs-CZ" sz="2200" dirty="0" err="1" smtClean="0">
                <a:latin typeface="Calibri" pitchFamily="34" charset="0"/>
                <a:sym typeface="Wingdings" pitchFamily="2" charset="2"/>
              </a:rPr>
              <a:t>kt</a:t>
            </a: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. při reakci vznikají, se nazývají </a:t>
            </a:r>
            <a:r>
              <a:rPr lang="cs-CZ" sz="22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produkty</a:t>
            </a:r>
          </a:p>
          <a:p>
            <a:pPr marL="457200" indent="-457200">
              <a:buFontTx/>
              <a:buChar char="-"/>
            </a:pPr>
            <a:endParaRPr lang="cs-CZ" sz="2200" dirty="0" smtClean="0">
              <a:solidFill>
                <a:srgbClr val="FF0000"/>
              </a:solidFill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hmotnost reaktantů je vždy stejná jako hmotnost produktů</a:t>
            </a:r>
          </a:p>
          <a:p>
            <a:pPr marL="457200" indent="-457200">
              <a:buFontTx/>
              <a:buChar char="-"/>
            </a:pPr>
            <a:endParaRPr lang="cs-CZ" sz="2200" dirty="0" smtClean="0">
              <a:latin typeface="Calibri" pitchFamily="34" charset="0"/>
              <a:sym typeface="Wingdings" pitchFamily="2" charset="2"/>
            </a:endParaRPr>
          </a:p>
          <a:p>
            <a:pPr marL="457200" indent="-457200">
              <a:buFontTx/>
              <a:buChar char="-"/>
            </a:pPr>
            <a:r>
              <a:rPr lang="cs-CZ" sz="2200" dirty="0" smtClean="0">
                <a:latin typeface="Calibri" pitchFamily="34" charset="0"/>
                <a:sym typeface="Wingdings" pitchFamily="2" charset="2"/>
              </a:rPr>
              <a:t>chemickou reakci zapisujeme </a:t>
            </a:r>
            <a:r>
              <a:rPr lang="cs-CZ" sz="2200" b="1" dirty="0" smtClean="0">
                <a:solidFill>
                  <a:srgbClr val="FF0000"/>
                </a:solidFill>
                <a:latin typeface="Calibri" pitchFamily="34" charset="0"/>
                <a:sym typeface="Wingdings" pitchFamily="2" charset="2"/>
              </a:rPr>
              <a:t>chemickou rovnicí</a:t>
            </a:r>
          </a:p>
          <a:p>
            <a:pPr marL="457200" indent="-457200">
              <a:buFontTx/>
              <a:buChar char="-"/>
            </a:pPr>
            <a:endParaRPr lang="cs-CZ" sz="2800" b="1" dirty="0" smtClean="0">
              <a:solidFill>
                <a:srgbClr val="FF0000"/>
              </a:solidFill>
              <a:latin typeface="Calibri" pitchFamily="34" charset="0"/>
              <a:sym typeface="Wingdings" pitchFamily="2" charset="2"/>
            </a:endParaRPr>
          </a:p>
          <a:p>
            <a:pPr algn="ctr">
              <a:buNone/>
            </a:pPr>
            <a:endParaRPr lang="cs-CZ" sz="2400" b="1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Souhrn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sz="2000" dirty="0" smtClean="0"/>
              <a:t>Obrázky převzaty:</a:t>
            </a:r>
          </a:p>
          <a:p>
            <a:pPr>
              <a:buNone/>
            </a:pPr>
            <a:r>
              <a:rPr lang="cs-CZ" sz="2000" dirty="0" smtClean="0"/>
              <a:t>[cit. 2011-10-10] </a:t>
            </a:r>
            <a:r>
              <a:rPr lang="cs-CZ" sz="2000" i="1" dirty="0" smtClean="0"/>
              <a:t>www.office.</a:t>
            </a:r>
            <a:r>
              <a:rPr lang="cs-CZ" sz="2000" i="1" dirty="0" err="1" smtClean="0"/>
              <a:t>microsoft.com</a:t>
            </a: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r>
              <a:rPr lang="cs-CZ" sz="2000" dirty="0" smtClean="0"/>
              <a:t>Použity obrázky vlastní tvorby.</a:t>
            </a:r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4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Použité zdroje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</TotalTime>
  <Words>789</Words>
  <Application>Microsoft Office PowerPoint</Application>
  <PresentationFormat>Předvádění na obrazovce (4:3)</PresentationFormat>
  <Paragraphs>178</Paragraphs>
  <Slides>20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Anotace</vt:lpstr>
      <vt:lpstr>Chemické reakce</vt:lpstr>
      <vt:lpstr>Opakování – elektronegativita</vt:lpstr>
      <vt:lpstr>Chemické reakce</vt:lpstr>
      <vt:lpstr>Chemické reakce</vt:lpstr>
      <vt:lpstr>Chemické reakce</vt:lpstr>
      <vt:lpstr>Fyzikální reakce</vt:lpstr>
      <vt:lpstr>Experiment</vt:lpstr>
      <vt:lpstr>Experiment</vt:lpstr>
      <vt:lpstr>Chemické reakce</vt:lpstr>
      <vt:lpstr>Reaktanty a produkty</vt:lpstr>
      <vt:lpstr>Experiment</vt:lpstr>
      <vt:lpstr>Reaktanty a produkty</vt:lpstr>
      <vt:lpstr>Zákon o zachování hmoty</vt:lpstr>
      <vt:lpstr>Chemická rovnice</vt:lpstr>
      <vt:lpstr>Chemická rovnice</vt:lpstr>
      <vt:lpstr>Reaktanty a produkty</vt:lpstr>
      <vt:lpstr>Souhrn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tense – „to be“</dc:title>
  <dc:creator>lipi</dc:creator>
  <cp:lastModifiedBy>lipi</cp:lastModifiedBy>
  <cp:revision>215</cp:revision>
  <dcterms:created xsi:type="dcterms:W3CDTF">2011-10-22T09:36:30Z</dcterms:created>
  <dcterms:modified xsi:type="dcterms:W3CDTF">2012-01-21T14:27:16Z</dcterms:modified>
</cp:coreProperties>
</file>