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94" r:id="rId2"/>
    <p:sldId id="295" r:id="rId3"/>
    <p:sldId id="256" r:id="rId4"/>
    <p:sldId id="307" r:id="rId5"/>
    <p:sldId id="327" r:id="rId6"/>
    <p:sldId id="328" r:id="rId7"/>
    <p:sldId id="329" r:id="rId8"/>
    <p:sldId id="330" r:id="rId9"/>
    <p:sldId id="331" r:id="rId10"/>
    <p:sldId id="332" r:id="rId11"/>
    <p:sldId id="333" r:id="rId12"/>
    <p:sldId id="334" r:id="rId13"/>
    <p:sldId id="336" r:id="rId14"/>
    <p:sldId id="335" r:id="rId15"/>
    <p:sldId id="337" r:id="rId16"/>
    <p:sldId id="338" r:id="rId17"/>
    <p:sldId id="339" r:id="rId18"/>
    <p:sldId id="340" r:id="rId19"/>
    <p:sldId id="342" r:id="rId20"/>
    <p:sldId id="341" r:id="rId21"/>
    <p:sldId id="326" r:id="rId22"/>
    <p:sldId id="299" r:id="rId2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</p:presentationPr>
</file>

<file path=ppt/tableStyles.xml><?xml version="1.0" encoding="utf-8"?>
<a:tblStyleLst xmlns:a="http://schemas.openxmlformats.org/drawingml/2006/main" def="{5C22544A-7EE6-4342-B048-85BDC9FD1C3A}"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35" autoAdjust="0"/>
    <p:restoredTop sz="94654" autoAdjust="0"/>
  </p:normalViewPr>
  <p:slideViewPr>
    <p:cSldViewPr>
      <p:cViewPr varScale="1">
        <p:scale>
          <a:sx n="108" d="100"/>
          <a:sy n="108" d="100"/>
        </p:scale>
        <p:origin x="-90" y="-1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58" y="4188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F8E364CE-69F4-4EE9-BEBC-55FD71A08D4E}" type="datetimeFigureOut">
              <a:rPr lang="cs-CZ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3D243439-22D6-467F-8D6C-F20126072C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1A2733CE-FBC6-499B-823F-BA5123060770}" type="slidenum">
              <a:rPr lang="cs-CZ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490538" indent="-490538"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EA3543A0-567D-4CF6-BB6B-9D55F1FCC4CF}" type="slidenum">
              <a:rPr lang="cs-CZ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490538" indent="-490538">
              <a:spcBef>
                <a:spcPct val="0"/>
              </a:spcBef>
            </a:pPr>
            <a:endParaRPr lang="cs-CZ" smtClean="0"/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65A86C64-12CF-47E1-8AA2-983C90D39AF2}" type="slidenum">
              <a:rPr lang="cs-CZ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490538" indent="-490538">
              <a:spcBef>
                <a:spcPct val="0"/>
              </a:spcBef>
            </a:pPr>
            <a:endParaRPr lang="cs-CZ" smtClean="0"/>
          </a:p>
        </p:txBody>
      </p:sp>
      <p:sp>
        <p:nvSpPr>
          <p:cNvPr id="2355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46D74BA0-5379-4891-9F94-8D4E1DBB571D}" type="slidenum">
              <a:rPr lang="cs-CZ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490538" indent="-490538">
              <a:spcBef>
                <a:spcPct val="0"/>
              </a:spcBef>
            </a:pPr>
            <a:endParaRPr lang="cs-CZ" smtClean="0"/>
          </a:p>
        </p:txBody>
      </p:sp>
      <p:sp>
        <p:nvSpPr>
          <p:cNvPr id="2560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3794DD00-A0D7-4613-8584-C01742F2EBAC}" type="slidenum">
              <a:rPr lang="cs-CZ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490538" indent="-490538"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3F4A4A72-9AE2-4E83-BCCF-C483A6B942AA}" type="slidenum">
              <a:rPr lang="cs-CZ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490538" indent="-490538">
              <a:spcBef>
                <a:spcPct val="0"/>
              </a:spcBef>
            </a:pPr>
            <a:endParaRPr lang="cs-CZ" smtClean="0"/>
          </a:p>
        </p:txBody>
      </p:sp>
      <p:sp>
        <p:nvSpPr>
          <p:cNvPr id="2969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313D8DEA-B049-4CD3-994D-45BA754DF17F}" type="slidenum">
              <a:rPr lang="cs-CZ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174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BC1CDB91-6338-4534-BD35-2562AFF7C1E1}" type="slidenum">
              <a:rPr lang="cs-CZ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490538" indent="-490538">
              <a:spcBef>
                <a:spcPct val="0"/>
              </a:spcBef>
            </a:pPr>
            <a:endParaRPr lang="cs-CZ" smtClean="0"/>
          </a:p>
        </p:txBody>
      </p:sp>
      <p:sp>
        <p:nvSpPr>
          <p:cNvPr id="3379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DC8A9370-F629-45FF-8CDC-B97E947CBE37}" type="slidenum">
              <a:rPr lang="cs-CZ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490538" indent="-490538">
              <a:spcBef>
                <a:spcPct val="0"/>
              </a:spcBef>
            </a:pPr>
            <a:endParaRPr lang="cs-CZ" smtClean="0"/>
          </a:p>
        </p:txBody>
      </p:sp>
      <p:sp>
        <p:nvSpPr>
          <p:cNvPr id="3584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741BA27C-F314-4153-B942-15B6F067D214}" type="slidenum">
              <a:rPr lang="cs-CZ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490538" indent="-490538">
              <a:spcBef>
                <a:spcPct val="0"/>
              </a:spcBef>
            </a:pPr>
            <a:endParaRPr lang="cs-CZ" smtClean="0"/>
          </a:p>
        </p:txBody>
      </p:sp>
      <p:sp>
        <p:nvSpPr>
          <p:cNvPr id="3789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D960DD18-AC3B-4942-BCDD-22DAEE65DC07}" type="slidenum">
              <a:rPr lang="cs-CZ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93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490538" indent="-490538">
              <a:spcBef>
                <a:spcPct val="0"/>
              </a:spcBef>
            </a:pPr>
            <a:endParaRPr lang="cs-CZ" smtClean="0"/>
          </a:p>
        </p:txBody>
      </p:sp>
      <p:sp>
        <p:nvSpPr>
          <p:cNvPr id="3993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27A0111E-1AA8-4BBE-A080-FED8A087D789}" type="slidenum">
              <a:rPr lang="cs-CZ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9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490538" indent="-490538">
              <a:spcBef>
                <a:spcPct val="0"/>
              </a:spcBef>
            </a:pPr>
            <a:endParaRPr lang="cs-CZ" smtClean="0"/>
          </a:p>
        </p:txBody>
      </p:sp>
      <p:sp>
        <p:nvSpPr>
          <p:cNvPr id="419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05F8509-7431-4F91-8AED-2DD9F2941EE5}" type="slidenum">
              <a:rPr lang="cs-CZ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490538" indent="-490538">
              <a:spcBef>
                <a:spcPct val="0"/>
              </a:spcBef>
            </a:pPr>
            <a:endParaRPr lang="cs-CZ" smtClean="0"/>
          </a:p>
        </p:txBody>
      </p:sp>
      <p:sp>
        <p:nvSpPr>
          <p:cNvPr id="4403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30C2E3B1-081D-46F0-8A69-6C4FE2872EEB}" type="slidenum">
              <a:rPr lang="cs-CZ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608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490538" indent="-490538">
              <a:spcBef>
                <a:spcPct val="0"/>
              </a:spcBef>
            </a:pPr>
            <a:endParaRPr lang="cs-CZ" smtClean="0"/>
          </a:p>
        </p:txBody>
      </p:sp>
      <p:sp>
        <p:nvSpPr>
          <p:cNvPr id="4608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02D0104B-E79E-4A28-9DF9-5062B0749E5D}" type="slidenum">
              <a:rPr lang="cs-CZ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813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490538" indent="-490538">
              <a:spcBef>
                <a:spcPct val="0"/>
              </a:spcBef>
            </a:pPr>
            <a:endParaRPr lang="cs-CZ" smtClean="0"/>
          </a:p>
        </p:txBody>
      </p:sp>
      <p:sp>
        <p:nvSpPr>
          <p:cNvPr id="4813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0F9728CE-F7D7-4026-899D-A8E8F823A547}" type="slidenum">
              <a:rPr lang="cs-CZ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017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490538" indent="-490538">
              <a:spcBef>
                <a:spcPct val="0"/>
              </a:spcBef>
            </a:pPr>
            <a:endParaRPr lang="cs-CZ" smtClean="0"/>
          </a:p>
        </p:txBody>
      </p:sp>
      <p:sp>
        <p:nvSpPr>
          <p:cNvPr id="5017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1DEC590C-9AB6-4585-81F2-4DD852C7BD9A}" type="slidenum">
              <a:rPr lang="cs-CZ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222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490538" indent="-490538">
              <a:spcBef>
                <a:spcPct val="0"/>
              </a:spcBef>
            </a:pPr>
            <a:endParaRPr lang="cs-CZ" smtClean="0"/>
          </a:p>
        </p:txBody>
      </p:sp>
      <p:sp>
        <p:nvSpPr>
          <p:cNvPr id="5222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41CB0B83-5881-4A0C-BBC1-1773C9D3E659}" type="slidenum">
              <a:rPr lang="cs-CZ"/>
              <a:pPr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427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490538" indent="-490538">
              <a:spcBef>
                <a:spcPct val="0"/>
              </a:spcBef>
            </a:pPr>
            <a:endParaRPr lang="cs-CZ" smtClean="0"/>
          </a:p>
        </p:txBody>
      </p:sp>
      <p:sp>
        <p:nvSpPr>
          <p:cNvPr id="5427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0D2935C5-A1D4-424F-A7F9-39537FD496E7}" type="slidenum">
              <a:rPr lang="cs-CZ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A5FB18-5E0D-44F8-B1AE-AD14A037F009}" type="datetimeFigureOut">
              <a:rPr lang="cs-CZ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356925-8F61-4FA1-8D4E-1F5E4B91EB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AC50C3-C212-42E7-A0D1-2A985C84584F}" type="datetimeFigureOut">
              <a:rPr lang="cs-CZ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323200-85A5-48F9-AA4E-3805C6F857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21F796-0F04-4AC7-9EDC-995541CB4586}" type="datetimeFigureOut">
              <a:rPr lang="cs-CZ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DA234A-31C8-4AFA-AF58-B708577D8E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E5F3EF-0999-4216-B3D4-4FB80712AB71}" type="datetimeFigureOut">
              <a:rPr lang="cs-CZ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5D1C5-DF5F-4138-89D9-7EBC7E977F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BB3950-C528-42C9-BC98-88122C8F5157}" type="datetimeFigureOut">
              <a:rPr lang="cs-CZ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5A49BA-F63B-426A-A975-0CF72D6F98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B94469-ACD1-4C31-949B-3977BC6A3E3C}" type="datetimeFigureOut">
              <a:rPr lang="cs-CZ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10A74D-9274-43AD-AB01-6B25644D6B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F94F95-E1B3-4FF3-821E-1AC65AE76654}" type="datetimeFigureOut">
              <a:rPr lang="cs-CZ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545A44-B4F6-4679-B315-152480483F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C368FE-F9D4-47C5-9066-01E64D12FB46}" type="datetimeFigureOut">
              <a:rPr lang="cs-CZ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2D40ED-44FB-47FE-B13C-AB4E4ADC3E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6CEC07-3D18-4BA2-8387-2A735871ADC0}" type="datetimeFigureOut">
              <a:rPr lang="cs-CZ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9D7CDB-3FCF-4431-A171-4F6C8A30F3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684202-35C7-47D2-B40A-771D7608D442}" type="datetimeFigureOut">
              <a:rPr lang="cs-CZ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C23A7A-96B7-4629-A8A7-1CEBCA1381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65FE9D-4ED4-4989-AEE1-138E79EC8B5B}" type="datetimeFigureOut">
              <a:rPr lang="cs-CZ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F627BE-0FC1-4846-928E-E6B51D4C2A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F20CC09-8C39-42AE-B2AD-FC6C53D3610A}" type="datetimeFigureOut">
              <a:rPr lang="cs-CZ"/>
              <a:pPr>
                <a:defRPr/>
              </a:pPr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98F2618-60CC-4918-A160-5EE4AD0EBC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55650" y="2781300"/>
          <a:ext cx="7656513" cy="2130425"/>
        </p:xfrm>
        <a:graphic>
          <a:graphicData uri="http://schemas.openxmlformats.org/drawingml/2006/table">
            <a:tbl>
              <a:tblPr firstRow="1" bandRow="1">
                <a:tableStyleId>{912C8C85-51F0-491E-9774-3900AFEF0FD7}</a:tableStyleId>
              </a:tblPr>
              <a:tblGrid>
                <a:gridCol w="7656512"/>
              </a:tblGrid>
              <a:tr h="385647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ysClr val="windowText" lastClr="000000"/>
                          </a:solidFill>
                        </a:rPr>
                        <a:t>NÁZEV</a:t>
                      </a:r>
                      <a:r>
                        <a:rPr lang="cs-CZ" sz="2000" baseline="0" dirty="0" smtClean="0">
                          <a:solidFill>
                            <a:sysClr val="windowText" lastClr="000000"/>
                          </a:solidFill>
                        </a:rPr>
                        <a:t> ŠKOLY: </a:t>
                      </a:r>
                      <a:r>
                        <a:rPr lang="cs-CZ" b="0" baseline="0" dirty="0" smtClean="0">
                          <a:solidFill>
                            <a:sysClr val="windowText" lastClr="000000"/>
                          </a:solidFill>
                        </a:rPr>
                        <a:t>ZŠ J. E. </a:t>
                      </a:r>
                      <a:r>
                        <a:rPr lang="cs-CZ" b="0" baseline="0" dirty="0" err="1" smtClean="0">
                          <a:solidFill>
                            <a:sysClr val="windowText" lastClr="000000"/>
                          </a:solidFill>
                        </a:rPr>
                        <a:t>Purkyně</a:t>
                      </a:r>
                      <a:r>
                        <a:rPr lang="cs-CZ" b="0" baseline="0" dirty="0" smtClean="0">
                          <a:solidFill>
                            <a:sysClr val="windowText" lastClr="000000"/>
                          </a:solidFill>
                        </a:rPr>
                        <a:t> Libochovice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AUTOR: </a:t>
                      </a:r>
                      <a:r>
                        <a:rPr lang="cs-CZ" dirty="0" smtClean="0"/>
                        <a:t>RNDr.</a:t>
                      </a:r>
                      <a:r>
                        <a:rPr lang="cs-CZ" baseline="0" dirty="0" smtClean="0"/>
                        <a:t> Adéla </a:t>
                      </a:r>
                      <a:r>
                        <a:rPr lang="cs-CZ" baseline="0" dirty="0" err="1" smtClean="0"/>
                        <a:t>Lipšová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NÁZEV</a:t>
                      </a:r>
                      <a:r>
                        <a:rPr lang="cs-CZ" sz="2000" dirty="0" smtClean="0"/>
                        <a:t>: </a:t>
                      </a:r>
                      <a:r>
                        <a:rPr lang="cs-CZ" sz="1800" dirty="0" smtClean="0"/>
                        <a:t>VY_52_INOVACE_34_KYSLÍK</a:t>
                      </a:r>
                      <a:endParaRPr lang="cs-CZ" sz="1800" cap="all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TÉMA: </a:t>
                      </a:r>
                      <a:r>
                        <a:rPr lang="cs-CZ" sz="1800" b="0" dirty="0" smtClean="0"/>
                        <a:t>KYSLÍK</a:t>
                      </a:r>
                      <a:endParaRPr lang="cs-CZ" sz="1800" b="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4564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ČÍSLO PROJEKTU: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CZ.1.07/1.4.00/21.2803</a:t>
                      </a:r>
                      <a:endParaRPr lang="cs-CZ" sz="1800" b="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14351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404813"/>
            <a:ext cx="5472112" cy="1336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800" b="1" dirty="0" smtClean="0"/>
              <a:t>Anotace</a:t>
            </a:r>
            <a:endParaRPr lang="cs-CZ" sz="3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55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lnSpc>
                <a:spcPct val="90000"/>
              </a:lnSpc>
              <a:buFont typeface="Arial" charset="0"/>
              <a:buNone/>
              <a:defRPr/>
            </a:pPr>
            <a:r>
              <a:rPr lang="cs-CZ" sz="2800" dirty="0" smtClean="0">
                <a:solidFill>
                  <a:srgbClr val="000000"/>
                </a:solidFill>
              </a:rPr>
              <a:t>    </a:t>
            </a:r>
          </a:p>
          <a:p>
            <a:pPr>
              <a:lnSpc>
                <a:spcPct val="90000"/>
              </a:lnSpc>
              <a:buFont typeface="Arial" charset="0"/>
              <a:buNone/>
              <a:defRPr/>
            </a:pPr>
            <a:r>
              <a:rPr lang="cs-CZ" sz="2800" dirty="0" smtClean="0">
                <a:solidFill>
                  <a:srgbClr val="000000"/>
                </a:solidFill>
              </a:rPr>
              <a:t>    </a:t>
            </a:r>
            <a:r>
              <a:rPr lang="cs-CZ" sz="2400" dirty="0" smtClean="0">
                <a:solidFill>
                  <a:srgbClr val="000000"/>
                </a:solidFill>
              </a:rPr>
              <a:t>Jedná se o výukové materiály určené pro podporu  vzdělávání v oblasti přírodních věd – konkrétně chemie.</a:t>
            </a:r>
          </a:p>
          <a:p>
            <a:pPr>
              <a:lnSpc>
                <a:spcPct val="90000"/>
              </a:lnSpc>
              <a:buFont typeface="Arial" charset="0"/>
              <a:buNone/>
              <a:defRPr/>
            </a:pPr>
            <a:r>
              <a:rPr lang="cs-CZ" sz="2400" dirty="0" smtClean="0">
                <a:solidFill>
                  <a:srgbClr val="000000"/>
                </a:solidFill>
              </a:rPr>
              <a:t>    </a:t>
            </a:r>
          </a:p>
          <a:p>
            <a:pPr>
              <a:lnSpc>
                <a:spcPct val="90000"/>
              </a:lnSpc>
              <a:buFont typeface="Arial" charset="0"/>
              <a:buNone/>
              <a:defRPr/>
            </a:pPr>
            <a:r>
              <a:rPr lang="cs-CZ" sz="2400" dirty="0" smtClean="0">
                <a:solidFill>
                  <a:srgbClr val="000000"/>
                </a:solidFill>
              </a:rPr>
              <a:t>     Obsahem je prezentace pro podporu výkladu učiva na dané téma, doplněné řadou zajímavých experimentů, které je nutno provádět pod dohledem vyučujícího. </a:t>
            </a:r>
          </a:p>
          <a:p>
            <a:pPr>
              <a:lnSpc>
                <a:spcPct val="90000"/>
              </a:lnSpc>
              <a:buFont typeface="Arial" charset="0"/>
              <a:buNone/>
              <a:defRPr/>
            </a:pPr>
            <a:r>
              <a:rPr lang="cs-CZ" sz="2400" dirty="0" smtClean="0">
                <a:solidFill>
                  <a:srgbClr val="000000"/>
                </a:solidFill>
              </a:rPr>
              <a:t>     Na začátku je uveden souhrn opakování látky předchozí a na konci souhrn látky probrané. </a:t>
            </a:r>
          </a:p>
          <a:p>
            <a:pPr>
              <a:lnSpc>
                <a:spcPct val="90000"/>
              </a:lnSpc>
              <a:buFont typeface="Arial" charset="0"/>
              <a:buNone/>
              <a:defRPr/>
            </a:pPr>
            <a:endParaRPr lang="cs-CZ" sz="2400" dirty="0" smtClean="0">
              <a:solidFill>
                <a:srgbClr val="000000"/>
              </a:solidFill>
            </a:endParaRPr>
          </a:p>
          <a:p>
            <a:pPr>
              <a:lnSpc>
                <a:spcPct val="90000"/>
              </a:lnSpc>
              <a:buFont typeface="Arial" charset="0"/>
              <a:buNone/>
              <a:defRPr/>
            </a:pPr>
            <a:r>
              <a:rPr lang="cs-CZ" sz="2400" dirty="0" smtClean="0">
                <a:solidFill>
                  <a:srgbClr val="000000"/>
                </a:solidFill>
              </a:rPr>
              <a:t>     Text je určen pro žáky 8. tříd základních škol.</a:t>
            </a:r>
            <a:endParaRPr lang="cs-CZ" sz="2000" dirty="0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908175" y="1268413"/>
            <a:ext cx="5543550" cy="1223962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b="1" dirty="0" smtClean="0"/>
              <a:t>Kyslík</a:t>
            </a:r>
          </a:p>
        </p:txBody>
      </p:sp>
      <p:pic>
        <p:nvPicPr>
          <p:cNvPr id="17410" name="Picture 2" descr="bomby,kyslík,kyslíkové bomby,O2,průmysl,symbol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03575" y="2924175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FontTx/>
              <a:buChar char="-"/>
              <a:defRPr/>
            </a:pPr>
            <a:r>
              <a:rPr lang="cs-CZ" sz="2200" b="1" dirty="0" smtClean="0">
                <a:solidFill>
                  <a:srgbClr val="FF0000"/>
                </a:solidFill>
                <a:sym typeface="Wingdings" pitchFamily="2" charset="2"/>
              </a:rPr>
              <a:t>chemické reakce</a:t>
            </a:r>
            <a:r>
              <a:rPr lang="cs-CZ" sz="2200" b="1" dirty="0" smtClean="0">
                <a:sym typeface="Wingdings" pitchFamily="2" charset="2"/>
              </a:rPr>
              <a:t> </a:t>
            </a:r>
            <a:r>
              <a:rPr lang="cs-CZ" sz="2200" dirty="0" smtClean="0">
                <a:sym typeface="Wingdings" pitchFamily="2" charset="2"/>
              </a:rPr>
              <a:t>jsou děje, při nichž zanikají původní vazby a vznikají nové chemické vazby</a:t>
            </a:r>
          </a:p>
          <a:p>
            <a:pPr marL="457200" indent="-457200">
              <a:buFontTx/>
              <a:buChar char="-"/>
              <a:defRPr/>
            </a:pPr>
            <a:endParaRPr lang="cs-CZ" sz="2200" dirty="0" smtClean="0">
              <a:sym typeface="Wingdings" pitchFamily="2" charset="2"/>
            </a:endParaRPr>
          </a:p>
          <a:p>
            <a:pPr marL="457200" indent="-457200">
              <a:buFontTx/>
              <a:buChar char="-"/>
              <a:defRPr/>
            </a:pPr>
            <a:r>
              <a:rPr lang="cs-CZ" sz="2200" dirty="0" smtClean="0">
                <a:sym typeface="Wingdings" pitchFamily="2" charset="2"/>
              </a:rPr>
              <a:t>chemické látky, </a:t>
            </a:r>
            <a:r>
              <a:rPr lang="cs-CZ" sz="2200" dirty="0" err="1" smtClean="0">
                <a:sym typeface="Wingdings" pitchFamily="2" charset="2"/>
              </a:rPr>
              <a:t>kt</a:t>
            </a:r>
            <a:r>
              <a:rPr lang="cs-CZ" sz="2200" dirty="0" smtClean="0">
                <a:sym typeface="Wingdings" pitchFamily="2" charset="2"/>
              </a:rPr>
              <a:t>. do reakce vstupují, se nazývají </a:t>
            </a:r>
            <a:r>
              <a:rPr lang="cs-CZ" sz="2200" b="1" dirty="0" smtClean="0">
                <a:solidFill>
                  <a:srgbClr val="FF0000"/>
                </a:solidFill>
                <a:sym typeface="Wingdings" pitchFamily="2" charset="2"/>
              </a:rPr>
              <a:t>reaktanty</a:t>
            </a:r>
          </a:p>
          <a:p>
            <a:pPr marL="457200" indent="-457200">
              <a:buFontTx/>
              <a:buChar char="-"/>
              <a:defRPr/>
            </a:pPr>
            <a:endParaRPr lang="cs-CZ" sz="2200" dirty="0" smtClean="0">
              <a:solidFill>
                <a:srgbClr val="FF0000"/>
              </a:solidFill>
              <a:sym typeface="Wingdings" pitchFamily="2" charset="2"/>
            </a:endParaRPr>
          </a:p>
          <a:p>
            <a:pPr marL="457200" indent="-457200">
              <a:buFontTx/>
              <a:buChar char="-"/>
              <a:defRPr/>
            </a:pPr>
            <a:r>
              <a:rPr lang="cs-CZ" sz="2200" dirty="0" smtClean="0">
                <a:sym typeface="Wingdings" pitchFamily="2" charset="2"/>
              </a:rPr>
              <a:t>chemické látky, </a:t>
            </a:r>
            <a:r>
              <a:rPr lang="cs-CZ" sz="2200" dirty="0" err="1" smtClean="0">
                <a:sym typeface="Wingdings" pitchFamily="2" charset="2"/>
              </a:rPr>
              <a:t>kt</a:t>
            </a:r>
            <a:r>
              <a:rPr lang="cs-CZ" sz="2200" dirty="0" smtClean="0">
                <a:sym typeface="Wingdings" pitchFamily="2" charset="2"/>
              </a:rPr>
              <a:t>. při reakci vznikají, se nazývají </a:t>
            </a:r>
            <a:r>
              <a:rPr lang="cs-CZ" sz="2200" b="1" dirty="0" smtClean="0">
                <a:solidFill>
                  <a:srgbClr val="FF0000"/>
                </a:solidFill>
                <a:sym typeface="Wingdings" pitchFamily="2" charset="2"/>
              </a:rPr>
              <a:t>produkty</a:t>
            </a:r>
          </a:p>
          <a:p>
            <a:pPr marL="457200" indent="-457200">
              <a:buFontTx/>
              <a:buChar char="-"/>
              <a:defRPr/>
            </a:pPr>
            <a:endParaRPr lang="cs-CZ" sz="2200" dirty="0" smtClean="0">
              <a:solidFill>
                <a:srgbClr val="FF0000"/>
              </a:solidFill>
              <a:sym typeface="Wingdings" pitchFamily="2" charset="2"/>
            </a:endParaRPr>
          </a:p>
          <a:p>
            <a:pPr marL="457200" indent="-457200">
              <a:buFontTx/>
              <a:buChar char="-"/>
              <a:defRPr/>
            </a:pPr>
            <a:r>
              <a:rPr lang="cs-CZ" sz="2200" dirty="0" smtClean="0">
                <a:sym typeface="Wingdings" pitchFamily="2" charset="2"/>
              </a:rPr>
              <a:t>hmotnost reaktantů je vždy stejná jako hmotnost produktů</a:t>
            </a:r>
          </a:p>
          <a:p>
            <a:pPr marL="457200" indent="-457200">
              <a:buFontTx/>
              <a:buChar char="-"/>
              <a:defRPr/>
            </a:pPr>
            <a:endParaRPr lang="cs-CZ" sz="2200" dirty="0" smtClean="0">
              <a:sym typeface="Wingdings" pitchFamily="2" charset="2"/>
            </a:endParaRPr>
          </a:p>
          <a:p>
            <a:pPr marL="457200" indent="-457200">
              <a:buFontTx/>
              <a:buChar char="-"/>
              <a:defRPr/>
            </a:pPr>
            <a:r>
              <a:rPr lang="cs-CZ" sz="2200" dirty="0" smtClean="0">
                <a:sym typeface="Wingdings" pitchFamily="2" charset="2"/>
              </a:rPr>
              <a:t>chemickou reakci zapisujeme </a:t>
            </a:r>
            <a:r>
              <a:rPr lang="cs-CZ" sz="2200" b="1" dirty="0" smtClean="0">
                <a:solidFill>
                  <a:srgbClr val="FF0000"/>
                </a:solidFill>
                <a:sym typeface="Wingdings" pitchFamily="2" charset="2"/>
              </a:rPr>
              <a:t>chemickou rovnicí</a:t>
            </a:r>
          </a:p>
          <a:p>
            <a:pPr algn="ctr">
              <a:buFont typeface="Arial" charset="0"/>
              <a:buNone/>
              <a:defRPr/>
            </a:pPr>
            <a:endParaRPr lang="cs-CZ" sz="2400" b="1" dirty="0" smtClean="0"/>
          </a:p>
          <a:p>
            <a:pPr>
              <a:buFontTx/>
              <a:buChar char="-"/>
              <a:defRPr/>
            </a:pPr>
            <a:endParaRPr lang="cs-CZ" sz="2400" dirty="0" smtClean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Opakování – chemické reakce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088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FontTx/>
              <a:buChar char="-"/>
              <a:defRPr/>
            </a:pPr>
            <a:r>
              <a:rPr lang="cs-CZ" sz="2400" dirty="0" smtClean="0">
                <a:sym typeface="Wingdings" pitchFamily="2" charset="2"/>
              </a:rPr>
              <a:t>nejrozšířenější prvek na Zemi</a:t>
            </a:r>
          </a:p>
          <a:p>
            <a:pPr marL="457200" indent="-457200">
              <a:buFontTx/>
              <a:buChar char="-"/>
              <a:defRPr/>
            </a:pPr>
            <a:endParaRPr lang="cs-CZ" sz="2400" dirty="0" smtClean="0">
              <a:sym typeface="Wingdings" pitchFamily="2" charset="2"/>
            </a:endParaRPr>
          </a:p>
          <a:p>
            <a:pPr marL="457200" indent="-457200" algn="ctr">
              <a:buFontTx/>
              <a:buNone/>
              <a:defRPr/>
            </a:pPr>
            <a:r>
              <a:rPr lang="cs-CZ" sz="2400" b="1" dirty="0" smtClean="0">
                <a:sym typeface="Wingdings" pitchFamily="2" charset="2"/>
              </a:rPr>
              <a:t>Kde se na Zemi najdeme kyslík v plynném skupenství? </a:t>
            </a:r>
          </a:p>
          <a:p>
            <a:pPr marL="457200" indent="-457200" algn="ctr">
              <a:buFontTx/>
              <a:buNone/>
              <a:defRPr/>
            </a:pPr>
            <a:r>
              <a:rPr lang="cs-CZ" sz="2400" b="1" dirty="0" smtClean="0">
                <a:solidFill>
                  <a:srgbClr val="FF0000"/>
                </a:solidFill>
                <a:sym typeface="Wingdings" pitchFamily="2" charset="2"/>
              </a:rPr>
              <a:t>v </a:t>
            </a:r>
            <a:r>
              <a:rPr lang="cs-CZ" sz="2400" b="1" dirty="0" err="1" smtClean="0">
                <a:solidFill>
                  <a:srgbClr val="FF0000"/>
                </a:solidFill>
                <a:sym typeface="Wingdings" pitchFamily="2" charset="2"/>
              </a:rPr>
              <a:t>atomosféře</a:t>
            </a:r>
            <a:r>
              <a:rPr lang="cs-CZ" sz="2400" b="1" dirty="0" smtClean="0">
                <a:solidFill>
                  <a:srgbClr val="FF0000"/>
                </a:solidFill>
                <a:sym typeface="Wingdings" pitchFamily="2" charset="2"/>
              </a:rPr>
              <a:t> (vzduch)</a:t>
            </a:r>
          </a:p>
          <a:p>
            <a:pPr marL="457200" indent="-457200" algn="ctr">
              <a:buFontTx/>
              <a:buNone/>
              <a:defRPr/>
            </a:pPr>
            <a:endParaRPr lang="cs-CZ" sz="2400" dirty="0" smtClean="0">
              <a:solidFill>
                <a:srgbClr val="FF0000"/>
              </a:solidFill>
              <a:sym typeface="Wingdings" pitchFamily="2" charset="2"/>
            </a:endParaRPr>
          </a:p>
          <a:p>
            <a:pPr marL="457200" indent="-457200">
              <a:buFontTx/>
              <a:buNone/>
              <a:defRPr/>
            </a:pPr>
            <a:r>
              <a:rPr lang="cs-CZ" sz="2400" dirty="0" smtClean="0">
                <a:sym typeface="Wingdings" pitchFamily="2" charset="2"/>
              </a:rPr>
              <a:t>Kyslík se vyskytuje rovněž vázaný v celé řadě sloučenin </a:t>
            </a:r>
          </a:p>
          <a:p>
            <a:pPr marL="457200" indent="-457200" algn="ctr">
              <a:buFontTx/>
              <a:buNone/>
              <a:defRPr/>
            </a:pPr>
            <a:r>
              <a:rPr lang="cs-CZ" sz="2400" dirty="0" smtClean="0">
                <a:sym typeface="Wingdings" pitchFamily="2" charset="2"/>
              </a:rPr>
              <a:t>(např. voda)</a:t>
            </a:r>
          </a:p>
          <a:p>
            <a:pPr marL="457200" indent="-457200">
              <a:buFontTx/>
              <a:buNone/>
              <a:defRPr/>
            </a:pPr>
            <a:endParaRPr lang="cs-CZ" sz="2400" dirty="0" smtClean="0">
              <a:sym typeface="Wingdings" pitchFamily="2" charset="2"/>
            </a:endParaRPr>
          </a:p>
          <a:p>
            <a:pPr marL="457200" indent="-457200">
              <a:buFontTx/>
              <a:buNone/>
              <a:defRPr/>
            </a:pPr>
            <a:r>
              <a:rPr lang="cs-CZ" sz="2400" dirty="0" smtClean="0">
                <a:sym typeface="Wingdings" pitchFamily="2" charset="2"/>
              </a:rPr>
              <a:t>Označení ocelových přepravních lahví je:  </a:t>
            </a:r>
            <a:r>
              <a:rPr lang="cs-CZ" sz="2400" b="1" dirty="0" smtClean="0">
                <a:solidFill>
                  <a:srgbClr val="00B0F0"/>
                </a:solidFill>
                <a:sym typeface="Wingdings" pitchFamily="2" charset="2"/>
              </a:rPr>
              <a:t>modrá</a:t>
            </a:r>
            <a:endParaRPr lang="cs-CZ" sz="2400" dirty="0" smtClean="0">
              <a:solidFill>
                <a:srgbClr val="00B0F0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Kyslík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  <p:pic>
        <p:nvPicPr>
          <p:cNvPr id="20483" name="Picture 2" descr="http://officeimg.vo.msecnd.net/en-us/images/MH900371302.jpg"/>
          <p:cNvPicPr>
            <a:picLocks noChangeAspect="1" noChangeArrowheads="1"/>
          </p:cNvPicPr>
          <p:nvPr/>
        </p:nvPicPr>
        <p:blipFill>
          <a:blip r:embed="rId3"/>
          <a:srcRect l="37218" r="20912" b="-23"/>
          <a:stretch>
            <a:fillRect/>
          </a:stretch>
        </p:blipFill>
        <p:spPr bwMode="auto">
          <a:xfrm>
            <a:off x="7308850" y="2997200"/>
            <a:ext cx="1295400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088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FontTx/>
              <a:buChar char="-"/>
              <a:defRPr/>
            </a:pPr>
            <a:r>
              <a:rPr lang="cs-CZ" sz="2400" dirty="0" smtClean="0">
                <a:sym typeface="Wingdings" pitchFamily="2" charset="2"/>
              </a:rPr>
              <a:t>prvek, který celý život dýcháme a bez kterého nevydržíme ani 3 minuty, nás také pomalu „zabíjí“</a:t>
            </a:r>
          </a:p>
          <a:p>
            <a:pPr marL="457200" indent="-457200">
              <a:buFont typeface="Arial" charset="0"/>
              <a:buNone/>
              <a:defRPr/>
            </a:pPr>
            <a:endParaRPr lang="cs-CZ" sz="2400" dirty="0" smtClean="0">
              <a:solidFill>
                <a:srgbClr val="00B0F0"/>
              </a:solidFill>
              <a:sym typeface="Wingdings" pitchFamily="2" charset="2"/>
            </a:endParaRPr>
          </a:p>
          <a:p>
            <a:pPr marL="457200" indent="-457200" algn="ctr">
              <a:buFont typeface="Arial" charset="0"/>
              <a:buNone/>
              <a:defRPr/>
            </a:pPr>
            <a:r>
              <a:rPr lang="cs-CZ" sz="2400" b="1" dirty="0" smtClean="0">
                <a:solidFill>
                  <a:schemeClr val="tx1"/>
                </a:solidFill>
                <a:sym typeface="Wingdings" pitchFamily="2" charset="2"/>
              </a:rPr>
              <a:t>Věděli byste v jaké souvislosti nás kyslík „zabíjí“?</a:t>
            </a:r>
          </a:p>
          <a:p>
            <a:pPr marL="457200" indent="-457200" algn="ctr">
              <a:buFont typeface="Arial" charset="0"/>
              <a:buNone/>
              <a:defRPr/>
            </a:pPr>
            <a:endParaRPr lang="cs-CZ" sz="2400" b="1" dirty="0" smtClean="0">
              <a:solidFill>
                <a:schemeClr val="tx1"/>
              </a:solidFill>
              <a:sym typeface="Wingdings" pitchFamily="2" charset="2"/>
            </a:endParaRPr>
          </a:p>
          <a:p>
            <a:pPr marL="457200" indent="-457200" algn="ctr">
              <a:buFont typeface="Arial" charset="0"/>
              <a:buNone/>
              <a:defRPr/>
            </a:pPr>
            <a:r>
              <a:rPr lang="cs-CZ" sz="2400" b="1" dirty="0" smtClean="0">
                <a:solidFill>
                  <a:srgbClr val="FF0000"/>
                </a:solidFill>
                <a:sym typeface="Wingdings" pitchFamily="2" charset="2"/>
              </a:rPr>
              <a:t>díky němu stárneme</a:t>
            </a:r>
            <a:endParaRPr lang="cs-CZ" sz="2400" b="1" dirty="0" smtClean="0">
              <a:solidFill>
                <a:srgbClr val="FF0000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Kyslík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088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FontTx/>
              <a:buChar char="-"/>
              <a:defRPr/>
            </a:pPr>
            <a:r>
              <a:rPr lang="cs-CZ" sz="2400" dirty="0" smtClean="0">
                <a:sym typeface="Wingdings" pitchFamily="2" charset="2"/>
              </a:rPr>
              <a:t>prvek, který celý život dýcháme a bez kterého nevydržíme ani 3 minuty, nás také pomalu „zabíjí“</a:t>
            </a:r>
          </a:p>
          <a:p>
            <a:pPr marL="457200" indent="-457200">
              <a:buFont typeface="Arial" charset="0"/>
              <a:buNone/>
              <a:defRPr/>
            </a:pPr>
            <a:endParaRPr lang="cs-CZ" sz="2400" dirty="0" smtClean="0">
              <a:solidFill>
                <a:srgbClr val="00B0F0"/>
              </a:solidFill>
              <a:sym typeface="Wingdings" pitchFamily="2" charset="2"/>
            </a:endParaRPr>
          </a:p>
          <a:p>
            <a:pPr marL="457200" indent="-457200" algn="ctr">
              <a:buFont typeface="Arial" charset="0"/>
              <a:buNone/>
              <a:defRPr/>
            </a:pPr>
            <a:r>
              <a:rPr lang="cs-CZ" sz="2400" b="1" dirty="0" smtClean="0">
                <a:solidFill>
                  <a:schemeClr val="tx1"/>
                </a:solidFill>
                <a:sym typeface="Wingdings" pitchFamily="2" charset="2"/>
              </a:rPr>
              <a:t>Věděli byste v jaké souvislosti nás kyslík „zabíjí“?</a:t>
            </a:r>
          </a:p>
          <a:p>
            <a:pPr marL="457200" indent="-457200" algn="ctr">
              <a:buFont typeface="Arial" charset="0"/>
              <a:buNone/>
              <a:defRPr/>
            </a:pPr>
            <a:endParaRPr lang="cs-CZ" sz="2400" b="1" dirty="0" smtClean="0">
              <a:solidFill>
                <a:schemeClr val="tx1"/>
              </a:solidFill>
              <a:sym typeface="Wingdings" pitchFamily="2" charset="2"/>
            </a:endParaRPr>
          </a:p>
          <a:p>
            <a:pPr marL="457200" indent="-457200" algn="ctr">
              <a:buFont typeface="Arial" charset="0"/>
              <a:buNone/>
              <a:defRPr/>
            </a:pPr>
            <a:r>
              <a:rPr lang="cs-CZ" sz="2400" b="1" dirty="0" smtClean="0">
                <a:solidFill>
                  <a:srgbClr val="FF0000"/>
                </a:solidFill>
                <a:sym typeface="Wingdings" pitchFamily="2" charset="2"/>
              </a:rPr>
              <a:t>díky němu stárneme</a:t>
            </a:r>
            <a:endParaRPr lang="cs-CZ" sz="2400" b="1" dirty="0" smtClean="0">
              <a:solidFill>
                <a:srgbClr val="FF0000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Kyslík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  <p:pic>
        <p:nvPicPr>
          <p:cNvPr id="24579" name="Picture 6" descr="běloch,chlapi,dámy,dědečci,demokracie,děvčata,domov,dospělí,formuláře,Fotolia,hlasovací lístky,hlasování,kafe,láska,muži,náctiletí,ovoce,portréty,prarodiče,rodiny,senioři,sezení,snídaně,šťastný,stoly,teenageři,úsměv,vnučky,volby,ženy"/>
          <p:cNvPicPr>
            <a:picLocks noChangeAspect="1" noChangeArrowheads="1"/>
          </p:cNvPicPr>
          <p:nvPr/>
        </p:nvPicPr>
        <p:blipFill>
          <a:blip r:embed="rId3"/>
          <a:srcRect t="16283" b="16260"/>
          <a:stretch>
            <a:fillRect/>
          </a:stretch>
        </p:blipFill>
        <p:spPr bwMode="auto">
          <a:xfrm>
            <a:off x="3419475" y="4292600"/>
            <a:ext cx="23495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088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Font typeface="Arial" charset="0"/>
              <a:buNone/>
              <a:defRPr/>
            </a:pPr>
            <a:endParaRPr lang="cs-CZ" sz="2400" b="1" dirty="0" smtClean="0">
              <a:solidFill>
                <a:schemeClr val="tx1"/>
              </a:solidFill>
            </a:endParaRPr>
          </a:p>
          <a:p>
            <a:pPr marL="457200" indent="-457200">
              <a:buFont typeface="Arial" charset="0"/>
              <a:buNone/>
              <a:defRPr/>
            </a:pPr>
            <a:r>
              <a:rPr lang="cs-CZ" sz="2400" b="1" u="sng" dirty="0" smtClean="0">
                <a:solidFill>
                  <a:schemeClr val="tx1"/>
                </a:solidFill>
              </a:rPr>
              <a:t>Nejvíce kyslíku najdeme</a:t>
            </a:r>
            <a:r>
              <a:rPr lang="cs-CZ" sz="2400" b="1" dirty="0" smtClean="0">
                <a:solidFill>
                  <a:schemeClr val="tx1"/>
                </a:solidFill>
              </a:rPr>
              <a:t>:</a:t>
            </a:r>
          </a:p>
          <a:p>
            <a:pPr marL="457200" indent="-457200">
              <a:buFont typeface="Arial" charset="0"/>
              <a:buNone/>
              <a:defRPr/>
            </a:pPr>
            <a:endParaRPr lang="cs-CZ" sz="2400" b="1" dirty="0" smtClean="0">
              <a:solidFill>
                <a:schemeClr val="tx1"/>
              </a:solidFill>
            </a:endParaRPr>
          </a:p>
          <a:p>
            <a:pPr marL="457200" indent="-457200">
              <a:buFont typeface="Arial" charset="0"/>
              <a:buNone/>
              <a:defRPr/>
            </a:pPr>
            <a:r>
              <a:rPr lang="cs-CZ" sz="2400" b="1" dirty="0" smtClean="0">
                <a:solidFill>
                  <a:schemeClr val="tx1"/>
                </a:solidFill>
              </a:rPr>
              <a:t>Voda :              </a:t>
            </a:r>
            <a:r>
              <a:rPr lang="cs-CZ" sz="2400" b="1" dirty="0" smtClean="0">
                <a:solidFill>
                  <a:srgbClr val="C00000"/>
                </a:solidFill>
              </a:rPr>
              <a:t>88%</a:t>
            </a:r>
          </a:p>
          <a:p>
            <a:pPr marL="457200" indent="-457200">
              <a:buFont typeface="Arial" charset="0"/>
              <a:buNone/>
              <a:defRPr/>
            </a:pPr>
            <a:r>
              <a:rPr lang="cs-CZ" sz="2400" b="1" dirty="0" smtClean="0">
                <a:solidFill>
                  <a:schemeClr val="tx1"/>
                </a:solidFill>
              </a:rPr>
              <a:t>Lidské tělo:     </a:t>
            </a:r>
            <a:r>
              <a:rPr lang="cs-CZ" sz="2400" b="1" dirty="0" smtClean="0">
                <a:solidFill>
                  <a:srgbClr val="C00000"/>
                </a:solidFill>
              </a:rPr>
              <a:t>62%</a:t>
            </a:r>
          </a:p>
          <a:p>
            <a:pPr marL="457200" indent="-457200">
              <a:buFont typeface="Arial" charset="0"/>
              <a:buNone/>
              <a:defRPr/>
            </a:pPr>
            <a:r>
              <a:rPr lang="cs-CZ" sz="2400" b="1" dirty="0" smtClean="0">
                <a:solidFill>
                  <a:schemeClr val="tx1"/>
                </a:solidFill>
              </a:rPr>
              <a:t>Zemská kůra:  </a:t>
            </a:r>
            <a:r>
              <a:rPr lang="cs-CZ" sz="2400" b="1" dirty="0" smtClean="0">
                <a:solidFill>
                  <a:srgbClr val="C00000"/>
                </a:solidFill>
              </a:rPr>
              <a:t>46%</a:t>
            </a:r>
          </a:p>
          <a:p>
            <a:pPr marL="457200" indent="-457200">
              <a:buFont typeface="Arial" charset="0"/>
              <a:buNone/>
              <a:defRPr/>
            </a:pPr>
            <a:r>
              <a:rPr lang="cs-CZ" sz="2400" b="1" dirty="0" smtClean="0">
                <a:solidFill>
                  <a:schemeClr val="tx1"/>
                </a:solidFill>
              </a:rPr>
              <a:t>Atmosféra:      </a:t>
            </a:r>
            <a:r>
              <a:rPr lang="cs-CZ" sz="2400" b="1" dirty="0" smtClean="0">
                <a:solidFill>
                  <a:srgbClr val="C00000"/>
                </a:solidFill>
              </a:rPr>
              <a:t>23%</a:t>
            </a:r>
          </a:p>
          <a:p>
            <a:pPr marL="457200" indent="-457200">
              <a:buFont typeface="Arial" charset="0"/>
              <a:buNone/>
              <a:defRPr/>
            </a:pPr>
            <a:endParaRPr lang="cs-CZ" sz="2400" b="1" dirty="0" smtClean="0">
              <a:solidFill>
                <a:schemeClr val="tx1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Výskyt kyslíku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  <p:pic>
        <p:nvPicPr>
          <p:cNvPr id="26627" name="Picture 2" descr="ořezané snímky,ořezané obrázky,kapající,okapávající voda,kapičky,kapky,kohoutky,kapání,úniky,unikající,kapající kohoutky,PNG,průhledné pozadí,voda,kapky vody,snímek zblízka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00563" y="2276475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088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FontTx/>
              <a:buNone/>
              <a:defRPr/>
            </a:pPr>
            <a:r>
              <a:rPr lang="cs-CZ" sz="2400" b="1" u="sng" dirty="0" smtClean="0">
                <a:sym typeface="Wingdings" pitchFamily="2" charset="2"/>
              </a:rPr>
              <a:t>Postup:</a:t>
            </a:r>
          </a:p>
          <a:p>
            <a:pPr marL="457200" indent="-457200">
              <a:buFontTx/>
              <a:buNone/>
              <a:defRPr/>
            </a:pPr>
            <a:r>
              <a:rPr lang="cs-CZ" sz="2400" dirty="0" smtClean="0">
                <a:sym typeface="Wingdings" pitchFamily="2" charset="2"/>
              </a:rPr>
              <a:t>       Do baňky s </a:t>
            </a:r>
            <a:r>
              <a:rPr lang="cs-CZ" sz="2400" b="1" dirty="0" smtClean="0">
                <a:sym typeface="Wingdings" pitchFamily="2" charset="2"/>
              </a:rPr>
              <a:t>10ml 3% peroxidu vodíku </a:t>
            </a:r>
            <a:r>
              <a:rPr lang="cs-CZ" sz="2400" dirty="0" smtClean="0">
                <a:sym typeface="Wingdings" pitchFamily="2" charset="2"/>
              </a:rPr>
              <a:t>přisypeme </a:t>
            </a:r>
            <a:r>
              <a:rPr lang="cs-CZ" sz="2400" b="1" dirty="0" smtClean="0">
                <a:sym typeface="Wingdings" pitchFamily="2" charset="2"/>
              </a:rPr>
              <a:t>lžičku oxidu manganičitého.</a:t>
            </a:r>
          </a:p>
          <a:p>
            <a:pPr marL="457200" indent="-457200">
              <a:buFontTx/>
              <a:buNone/>
              <a:defRPr/>
            </a:pPr>
            <a:endParaRPr lang="cs-CZ" sz="2400" dirty="0" smtClean="0">
              <a:sym typeface="Wingdings" pitchFamily="2" charset="2"/>
            </a:endParaRPr>
          </a:p>
          <a:p>
            <a:pPr marL="457200" indent="-457200" algn="ctr">
              <a:buFontTx/>
              <a:buNone/>
              <a:defRPr/>
            </a:pPr>
            <a:r>
              <a:rPr lang="cs-CZ" sz="2400" dirty="0" smtClean="0">
                <a:sym typeface="Wingdings" pitchFamily="2" charset="2"/>
              </a:rPr>
              <a:t>       K unikajícímu plynu opatrně přičichněte.</a:t>
            </a:r>
          </a:p>
          <a:p>
            <a:pPr marL="457200" indent="-457200" algn="ctr">
              <a:buFontTx/>
              <a:buNone/>
              <a:defRPr/>
            </a:pPr>
            <a:endParaRPr lang="cs-CZ" sz="2400" dirty="0" smtClean="0">
              <a:sym typeface="Wingdings" pitchFamily="2" charset="2"/>
            </a:endParaRPr>
          </a:p>
          <a:p>
            <a:pPr marL="457200" indent="-457200" algn="ctr">
              <a:buFontTx/>
              <a:buNone/>
              <a:defRPr/>
            </a:pPr>
            <a:r>
              <a:rPr lang="cs-CZ" sz="2400" dirty="0" smtClean="0">
                <a:sym typeface="Wingdings" pitchFamily="2" charset="2"/>
              </a:rPr>
              <a:t>       Poté do baňky vsuneme žhnoucí špejli.</a:t>
            </a:r>
          </a:p>
          <a:p>
            <a:pPr marL="457200" indent="-457200">
              <a:buFontTx/>
              <a:buNone/>
              <a:defRPr/>
            </a:pPr>
            <a:endParaRPr lang="cs-CZ" sz="2400" dirty="0" smtClean="0">
              <a:sym typeface="Wingdings" pitchFamily="2" charset="2"/>
            </a:endParaRPr>
          </a:p>
          <a:p>
            <a:pPr marL="457200" indent="-457200" algn="ctr">
              <a:buFontTx/>
              <a:buNone/>
              <a:defRPr/>
            </a:pPr>
            <a:r>
              <a:rPr lang="cs-CZ" sz="2400" dirty="0" smtClean="0">
                <a:solidFill>
                  <a:srgbClr val="FF0000"/>
                </a:solidFill>
                <a:sym typeface="Wingdings" pitchFamily="2" charset="2"/>
              </a:rPr>
              <a:t>Co se stalo?</a:t>
            </a:r>
          </a:p>
          <a:p>
            <a:pPr marL="457200" indent="-457200" algn="ctr">
              <a:buFontTx/>
              <a:buNone/>
              <a:defRPr/>
            </a:pPr>
            <a:r>
              <a:rPr lang="cs-CZ" sz="2400" dirty="0" smtClean="0">
                <a:solidFill>
                  <a:srgbClr val="FF0000"/>
                </a:solidFill>
                <a:sym typeface="Wingdings" pitchFamily="2" charset="2"/>
              </a:rPr>
              <a:t>Který plyn jsme dokázali?</a:t>
            </a:r>
          </a:p>
          <a:p>
            <a:pPr marL="457200" indent="-457200">
              <a:buFont typeface="Arial" charset="0"/>
              <a:buNone/>
              <a:defRPr/>
            </a:pPr>
            <a:endParaRPr lang="cs-CZ" sz="2400" b="1" dirty="0" smtClean="0">
              <a:solidFill>
                <a:schemeClr val="tx1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Experiment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088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marL="457200" indent="-457200">
              <a:buFontTx/>
              <a:buAutoNum type="arabicPeriod"/>
              <a:defRPr/>
            </a:pPr>
            <a:endParaRPr lang="cs-CZ" sz="2400" dirty="0" smtClean="0"/>
          </a:p>
          <a:p>
            <a:pPr>
              <a:buFontTx/>
              <a:buNone/>
              <a:defRPr/>
            </a:pPr>
            <a:endParaRPr lang="cs-CZ" sz="2400" dirty="0" smtClean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/>
              <a:t>Experiment - výsledky</a:t>
            </a:r>
            <a:endParaRPr lang="cs-CZ" sz="3800" b="1" dirty="0"/>
          </a:p>
        </p:txBody>
      </p:sp>
      <p:pic>
        <p:nvPicPr>
          <p:cNvPr id="30723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5650" y="1916113"/>
            <a:ext cx="2447925" cy="3819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4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708400" y="1916113"/>
            <a:ext cx="2159000" cy="3822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5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27763" y="1916113"/>
            <a:ext cx="2166937" cy="381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088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FontTx/>
              <a:buChar char="-"/>
              <a:defRPr/>
            </a:pPr>
            <a:r>
              <a:rPr lang="cs-CZ" sz="2400" dirty="0" smtClean="0">
                <a:sym typeface="Wingdings" pitchFamily="2" charset="2"/>
              </a:rPr>
              <a:t>plynný kyslík se slučuje s celou řadou kovových i nekovových prvků </a:t>
            </a:r>
          </a:p>
          <a:p>
            <a:pPr marL="457200" indent="-457200">
              <a:buFontTx/>
              <a:buChar char="-"/>
              <a:defRPr/>
            </a:pPr>
            <a:endParaRPr lang="cs-CZ" sz="2400" dirty="0" smtClean="0">
              <a:sym typeface="Wingdings" pitchFamily="2" charset="2"/>
            </a:endParaRPr>
          </a:p>
          <a:p>
            <a:pPr marL="457200" indent="-457200">
              <a:buFontTx/>
              <a:buChar char="-"/>
              <a:defRPr/>
            </a:pPr>
            <a:r>
              <a:rPr lang="cs-CZ" sz="2400" dirty="0" smtClean="0">
                <a:sym typeface="Wingdings" pitchFamily="2" charset="2"/>
              </a:rPr>
              <a:t>vznikají dvouprvkové sloučeniny – </a:t>
            </a:r>
            <a:r>
              <a:rPr lang="cs-CZ" sz="2400" b="1" u="sng" dirty="0" smtClean="0">
                <a:sym typeface="Wingdings" pitchFamily="2" charset="2"/>
              </a:rPr>
              <a:t>oxidy</a:t>
            </a:r>
          </a:p>
          <a:p>
            <a:pPr marL="457200" indent="-457200">
              <a:buFontTx/>
              <a:buChar char="-"/>
              <a:defRPr/>
            </a:pPr>
            <a:endParaRPr lang="cs-CZ" sz="2400" b="1" u="sng" dirty="0" smtClean="0">
              <a:sym typeface="Wingdings" pitchFamily="2" charset="2"/>
            </a:endParaRPr>
          </a:p>
          <a:p>
            <a:pPr marL="457200" indent="-457200" algn="ctr">
              <a:buFont typeface="Arial" charset="0"/>
              <a:buNone/>
              <a:defRPr/>
            </a:pPr>
            <a:r>
              <a:rPr lang="cs-CZ" sz="2400" b="1" dirty="0" smtClean="0">
                <a:sym typeface="Wingdings" pitchFamily="2" charset="2"/>
              </a:rPr>
              <a:t>Znáte nějaké oxidy?</a:t>
            </a:r>
          </a:p>
          <a:p>
            <a:pPr marL="457200" indent="-457200" algn="ctr">
              <a:buFont typeface="Arial" charset="0"/>
              <a:buNone/>
              <a:defRPr/>
            </a:pPr>
            <a:endParaRPr lang="cs-CZ" sz="2400" b="1" dirty="0" smtClean="0">
              <a:sym typeface="Wingdings" pitchFamily="2" charset="2"/>
            </a:endParaRPr>
          </a:p>
          <a:p>
            <a:pPr marL="457200" indent="-457200" algn="ctr">
              <a:buFont typeface="Arial" charset="0"/>
              <a:buNone/>
              <a:defRPr/>
            </a:pPr>
            <a:r>
              <a:rPr lang="cs-CZ" sz="2400" b="1" dirty="0" smtClean="0">
                <a:solidFill>
                  <a:srgbClr val="FF0000"/>
                </a:solidFill>
                <a:sym typeface="Wingdings" pitchFamily="2" charset="2"/>
              </a:rPr>
              <a:t>Oxid uhličitý, oxid uhelnatý, oxid dusný (rajský plyn…)</a:t>
            </a:r>
          </a:p>
          <a:p>
            <a:pPr marL="457200" indent="-457200">
              <a:buFont typeface="Arial" charset="0"/>
              <a:buNone/>
              <a:defRPr/>
            </a:pPr>
            <a:endParaRPr lang="cs-CZ" sz="2400" b="1" dirty="0" smtClean="0">
              <a:sym typeface="Wingdings" pitchFamily="2" charset="2"/>
            </a:endParaRPr>
          </a:p>
          <a:p>
            <a:pPr marL="457200" indent="-457200">
              <a:buFontTx/>
              <a:buChar char="-"/>
              <a:defRPr/>
            </a:pPr>
            <a:endParaRPr lang="cs-CZ" sz="2400" b="1" dirty="0" smtClean="0">
              <a:sym typeface="Wingdings" pitchFamily="2" charset="2"/>
            </a:endParaRPr>
          </a:p>
          <a:p>
            <a:pPr marL="457200" indent="-457200">
              <a:buFont typeface="Arial" charset="0"/>
              <a:buNone/>
              <a:defRPr/>
            </a:pPr>
            <a:endParaRPr lang="cs-CZ" sz="2400" b="1" dirty="0" smtClean="0">
              <a:solidFill>
                <a:schemeClr val="tx1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Kyslík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  <p:pic>
        <p:nvPicPr>
          <p:cNvPr id="32771" name="Picture 2" descr="CO2,ekologické otázky,iStockphoto,oxid uhličitý,příroda,škoda na životním prostředí,uhlíková stopa,země"/>
          <p:cNvPicPr>
            <a:picLocks noChangeAspect="1" noChangeArrowheads="1"/>
          </p:cNvPicPr>
          <p:nvPr/>
        </p:nvPicPr>
        <p:blipFill>
          <a:blip r:embed="rId3"/>
          <a:srcRect t="18610" b="11607"/>
          <a:stretch>
            <a:fillRect/>
          </a:stretch>
        </p:blipFill>
        <p:spPr bwMode="auto">
          <a:xfrm>
            <a:off x="6372225" y="2565400"/>
            <a:ext cx="1857375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088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FontTx/>
              <a:buChar char="-"/>
              <a:defRPr/>
            </a:pPr>
            <a:r>
              <a:rPr lang="cs-CZ" sz="2400" dirty="0" smtClean="0">
                <a:sym typeface="Wingdings" pitchFamily="2" charset="2"/>
              </a:rPr>
              <a:t>plynný kyslík se používá spolu s acetylenem ke </a:t>
            </a:r>
            <a:r>
              <a:rPr lang="cs-CZ" sz="2400" b="1" dirty="0" smtClean="0">
                <a:sym typeface="Wingdings" pitchFamily="2" charset="2"/>
              </a:rPr>
              <a:t>svařování kovů </a:t>
            </a:r>
            <a:r>
              <a:rPr lang="cs-CZ" sz="2400" dirty="0" smtClean="0">
                <a:sym typeface="Wingdings" pitchFamily="2" charset="2"/>
              </a:rPr>
              <a:t>(autogen) či řezání kovů</a:t>
            </a:r>
          </a:p>
          <a:p>
            <a:pPr marL="457200" indent="-457200">
              <a:buFontTx/>
              <a:buChar char="-"/>
              <a:defRPr/>
            </a:pPr>
            <a:endParaRPr lang="cs-CZ" sz="2400" dirty="0" smtClean="0">
              <a:sym typeface="Wingdings" pitchFamily="2" charset="2"/>
            </a:endParaRPr>
          </a:p>
          <a:p>
            <a:pPr marL="457200" indent="-457200">
              <a:buFontTx/>
              <a:buChar char="-"/>
              <a:defRPr/>
            </a:pPr>
            <a:r>
              <a:rPr lang="cs-CZ" sz="2400" dirty="0" smtClean="0">
                <a:sym typeface="Wingdings" pitchFamily="2" charset="2"/>
              </a:rPr>
              <a:t>kyslík je využíván také k </a:t>
            </a:r>
            <a:r>
              <a:rPr lang="cs-CZ" sz="2400" b="1" dirty="0" smtClean="0">
                <a:sym typeface="Wingdings" pitchFamily="2" charset="2"/>
              </a:rPr>
              <a:t>podpoře dýchání </a:t>
            </a:r>
            <a:r>
              <a:rPr lang="cs-CZ" sz="2400" dirty="0" smtClean="0">
                <a:sym typeface="Wingdings" pitchFamily="2" charset="2"/>
              </a:rPr>
              <a:t>pacientů v nemocnicích</a:t>
            </a:r>
          </a:p>
          <a:p>
            <a:pPr marL="457200" indent="-457200">
              <a:buFontTx/>
              <a:buChar char="-"/>
              <a:defRPr/>
            </a:pPr>
            <a:endParaRPr lang="cs-CZ" sz="2400" dirty="0" smtClean="0">
              <a:sym typeface="Wingdings" pitchFamily="2" charset="2"/>
            </a:endParaRPr>
          </a:p>
          <a:p>
            <a:pPr marL="457200" indent="-457200" algn="ctr">
              <a:buFontTx/>
              <a:buNone/>
              <a:defRPr/>
            </a:pPr>
            <a:r>
              <a:rPr lang="cs-CZ" sz="2400" b="1" dirty="0" smtClean="0">
                <a:solidFill>
                  <a:schemeClr val="tx1"/>
                </a:solidFill>
                <a:sym typeface="Wingdings" pitchFamily="2" charset="2"/>
              </a:rPr>
              <a:t>Jmenujte další oblasti, v nichž se používají </a:t>
            </a:r>
          </a:p>
          <a:p>
            <a:pPr marL="457200" indent="-457200" algn="ctr">
              <a:buFontTx/>
              <a:buNone/>
              <a:defRPr/>
            </a:pPr>
            <a:r>
              <a:rPr lang="cs-CZ" sz="2400" b="1" dirty="0" smtClean="0">
                <a:solidFill>
                  <a:schemeClr val="tx1"/>
                </a:solidFill>
                <a:sym typeface="Wingdings" pitchFamily="2" charset="2"/>
              </a:rPr>
              <a:t>kyslíkové dýchací přístroje?</a:t>
            </a:r>
          </a:p>
          <a:p>
            <a:pPr marL="457200" indent="-457200" algn="ctr">
              <a:buFontTx/>
              <a:buNone/>
              <a:defRPr/>
            </a:pPr>
            <a:endParaRPr lang="cs-CZ" sz="2400" b="1" dirty="0" smtClean="0">
              <a:solidFill>
                <a:schemeClr val="tx1"/>
              </a:solidFill>
              <a:sym typeface="Wingdings" pitchFamily="2" charset="2"/>
            </a:endParaRPr>
          </a:p>
          <a:p>
            <a:pPr marL="457200" indent="-457200" algn="ctr">
              <a:buFontTx/>
              <a:buNone/>
              <a:defRPr/>
            </a:pPr>
            <a:r>
              <a:rPr lang="cs-CZ" sz="2400" b="1" dirty="0" smtClean="0">
                <a:solidFill>
                  <a:srgbClr val="FF0000"/>
                </a:solidFill>
                <a:sym typeface="Wingdings" pitchFamily="2" charset="2"/>
              </a:rPr>
              <a:t>- potápěči, hasiči, lidé s astmatem, astronauti, v letadle…</a:t>
            </a:r>
          </a:p>
          <a:p>
            <a:pPr marL="457200" indent="-457200">
              <a:buFontTx/>
              <a:buChar char="-"/>
              <a:defRPr/>
            </a:pPr>
            <a:endParaRPr lang="cs-CZ" sz="2400" b="1" dirty="0" smtClean="0">
              <a:sym typeface="Wingdings" pitchFamily="2" charset="2"/>
            </a:endParaRPr>
          </a:p>
          <a:p>
            <a:pPr marL="457200" indent="-457200">
              <a:buFont typeface="Arial" charset="0"/>
              <a:buNone/>
              <a:defRPr/>
            </a:pPr>
            <a:endParaRPr lang="cs-CZ" sz="2400" b="1" dirty="0" smtClean="0">
              <a:solidFill>
                <a:schemeClr val="tx1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Kyslík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088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FontTx/>
              <a:buChar char="-"/>
              <a:defRPr/>
            </a:pPr>
            <a:r>
              <a:rPr lang="cs-CZ" sz="2400" dirty="0" smtClean="0">
                <a:sym typeface="Wingdings" pitchFamily="2" charset="2"/>
              </a:rPr>
              <a:t>za určitých okolností se molekula kyslíku štěpí na částice zvané </a:t>
            </a:r>
            <a:r>
              <a:rPr lang="cs-CZ" sz="2400" b="1" dirty="0" smtClean="0">
                <a:sym typeface="Wingdings" pitchFamily="2" charset="2"/>
              </a:rPr>
              <a:t>radikály</a:t>
            </a:r>
          </a:p>
          <a:p>
            <a:pPr marL="457200" indent="-457200">
              <a:buFontTx/>
              <a:buChar char="-"/>
              <a:defRPr/>
            </a:pPr>
            <a:endParaRPr lang="cs-CZ" sz="2400" b="1" dirty="0" smtClean="0">
              <a:sym typeface="Wingdings" pitchFamily="2" charset="2"/>
            </a:endParaRPr>
          </a:p>
          <a:p>
            <a:pPr marL="457200" indent="-457200">
              <a:buFontTx/>
              <a:buChar char="-"/>
              <a:defRPr/>
            </a:pPr>
            <a:r>
              <a:rPr lang="cs-CZ" sz="2400" dirty="0" smtClean="0">
                <a:sym typeface="Wingdings" pitchFamily="2" charset="2"/>
              </a:rPr>
              <a:t>radikály vznikají v buňkách těla</a:t>
            </a:r>
          </a:p>
          <a:p>
            <a:pPr marL="457200" indent="-457200">
              <a:buFontTx/>
              <a:buChar char="-"/>
              <a:defRPr/>
            </a:pPr>
            <a:endParaRPr lang="cs-CZ" sz="2400" dirty="0" smtClean="0">
              <a:sym typeface="Wingdings" pitchFamily="2" charset="2"/>
            </a:endParaRPr>
          </a:p>
          <a:p>
            <a:pPr marL="457200" indent="-457200">
              <a:buFontTx/>
              <a:buChar char="-"/>
              <a:defRPr/>
            </a:pPr>
            <a:r>
              <a:rPr lang="cs-CZ" sz="2400" b="1" dirty="0" smtClean="0">
                <a:sym typeface="Wingdings" pitchFamily="2" charset="2"/>
              </a:rPr>
              <a:t>kyslíkové radikály </a:t>
            </a:r>
            <a:r>
              <a:rPr lang="cs-CZ" sz="2400" dirty="0" smtClean="0">
                <a:sym typeface="Wingdings" pitchFamily="2" charset="2"/>
              </a:rPr>
              <a:t>mohou být velmi </a:t>
            </a:r>
            <a:r>
              <a:rPr lang="cs-CZ" sz="2400" b="1" dirty="0" smtClean="0">
                <a:sym typeface="Wingdings" pitchFamily="2" charset="2"/>
              </a:rPr>
              <a:t>nebezpečné pro zdraví </a:t>
            </a:r>
            <a:r>
              <a:rPr lang="cs-CZ" sz="2400" dirty="0" smtClean="0">
                <a:sym typeface="Wingdings" pitchFamily="2" charset="2"/>
              </a:rPr>
              <a:t>člověka</a:t>
            </a:r>
          </a:p>
          <a:p>
            <a:pPr marL="457200" indent="-457200">
              <a:buFontTx/>
              <a:buChar char="-"/>
              <a:defRPr/>
            </a:pPr>
            <a:endParaRPr lang="cs-CZ" sz="2400" dirty="0" smtClean="0">
              <a:sym typeface="Wingdings" pitchFamily="2" charset="2"/>
            </a:endParaRPr>
          </a:p>
          <a:p>
            <a:pPr marL="457200" indent="-457200">
              <a:buFontTx/>
              <a:buChar char="-"/>
              <a:defRPr/>
            </a:pPr>
            <a:r>
              <a:rPr lang="cs-CZ" sz="2400" dirty="0" smtClean="0"/>
              <a:t>urychlují procesy stárnutí, kornatění cév, rakovinové bujení a předčasnou degeneraci mozkové kůry.</a:t>
            </a:r>
          </a:p>
          <a:p>
            <a:pPr marL="457200" indent="-457200">
              <a:buFontTx/>
              <a:buChar char="-"/>
              <a:defRPr/>
            </a:pPr>
            <a:endParaRPr lang="cs-CZ" sz="2600" dirty="0" smtClean="0">
              <a:sym typeface="Wingdings" pitchFamily="2" charset="2"/>
            </a:endParaRPr>
          </a:p>
          <a:p>
            <a:pPr marL="457200" indent="-457200">
              <a:buFont typeface="Arial" charset="0"/>
              <a:buNone/>
              <a:defRPr/>
            </a:pPr>
            <a:endParaRPr lang="cs-CZ" sz="2600" b="1" dirty="0" smtClean="0">
              <a:solidFill>
                <a:schemeClr val="tx1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Kyslíkové radikály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088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FontTx/>
              <a:buChar char="-"/>
              <a:defRPr/>
            </a:pPr>
            <a:endParaRPr lang="cs-CZ" sz="2400" b="1" dirty="0" smtClean="0">
              <a:solidFill>
                <a:srgbClr val="FF0000"/>
              </a:solidFill>
              <a:sym typeface="Wingdings" pitchFamily="2" charset="2"/>
            </a:endParaRPr>
          </a:p>
          <a:p>
            <a:pPr marL="457200" indent="-457200">
              <a:buFontTx/>
              <a:buChar char="-"/>
              <a:defRPr/>
            </a:pPr>
            <a:r>
              <a:rPr lang="cs-CZ" sz="2400" dirty="0" smtClean="0">
                <a:sym typeface="Wingdings" pitchFamily="2" charset="2"/>
              </a:rPr>
              <a:t>používají se k omezení účinku kyslíkových radikálů</a:t>
            </a:r>
          </a:p>
          <a:p>
            <a:pPr marL="457200" indent="-457200">
              <a:buFontTx/>
              <a:buChar char="-"/>
              <a:defRPr/>
            </a:pPr>
            <a:r>
              <a:rPr lang="cs-CZ" sz="2400" dirty="0" smtClean="0">
                <a:sym typeface="Wingdings" pitchFamily="2" charset="2"/>
              </a:rPr>
              <a:t>patří sem vit. </a:t>
            </a:r>
            <a:r>
              <a:rPr lang="cs-CZ" sz="2400" b="1" dirty="0" smtClean="0">
                <a:sym typeface="Wingdings" pitchFamily="2" charset="2"/>
              </a:rPr>
              <a:t>A, C, E</a:t>
            </a:r>
          </a:p>
          <a:p>
            <a:pPr marL="457200" indent="-457200">
              <a:buFontTx/>
              <a:buChar char="-"/>
              <a:defRPr/>
            </a:pPr>
            <a:r>
              <a:rPr lang="cs-CZ" sz="2400" b="1" dirty="0" smtClean="0">
                <a:sym typeface="Wingdings" pitchFamily="2" charset="2"/>
              </a:rPr>
              <a:t>selen, zinek</a:t>
            </a:r>
          </a:p>
          <a:p>
            <a:pPr marL="457200" indent="-457200">
              <a:buFontTx/>
              <a:buChar char="-"/>
              <a:defRPr/>
            </a:pPr>
            <a:endParaRPr lang="cs-CZ" sz="2400" dirty="0" smtClean="0">
              <a:sym typeface="Wingdings" pitchFamily="2" charset="2"/>
            </a:endParaRPr>
          </a:p>
          <a:p>
            <a:pPr marL="457200" indent="-457200" algn="ctr">
              <a:buFontTx/>
              <a:buNone/>
              <a:defRPr/>
            </a:pPr>
            <a:r>
              <a:rPr lang="cs-CZ" sz="2400" b="1" dirty="0" smtClean="0">
                <a:solidFill>
                  <a:schemeClr val="tx1"/>
                </a:solidFill>
                <a:sym typeface="Wingdings" pitchFamily="2" charset="2"/>
              </a:rPr>
              <a:t>Ve </a:t>
            </a:r>
            <a:r>
              <a:rPr lang="cs-CZ" sz="2400" b="1" dirty="0" err="1" smtClean="0">
                <a:solidFill>
                  <a:schemeClr val="tx1"/>
                </a:solidFill>
                <a:sym typeface="Wingdings" pitchFamily="2" charset="2"/>
              </a:rPr>
              <a:t>kt</a:t>
            </a:r>
            <a:r>
              <a:rPr lang="cs-CZ" sz="2400" b="1" dirty="0" smtClean="0">
                <a:solidFill>
                  <a:schemeClr val="tx1"/>
                </a:solidFill>
                <a:sym typeface="Wingdings" pitchFamily="2" charset="2"/>
              </a:rPr>
              <a:t>. potravinách se nacházejí zmiňované látky?</a:t>
            </a:r>
          </a:p>
          <a:p>
            <a:pPr marL="457200" indent="-457200" algn="ctr">
              <a:buFontTx/>
              <a:buNone/>
              <a:defRPr/>
            </a:pPr>
            <a:endParaRPr lang="cs-CZ" sz="2400" b="1" dirty="0" smtClean="0">
              <a:solidFill>
                <a:schemeClr val="tx1"/>
              </a:solidFill>
              <a:sym typeface="Wingdings" pitchFamily="2" charset="2"/>
            </a:endParaRPr>
          </a:p>
          <a:p>
            <a:pPr marL="457200" indent="-457200" algn="ctr">
              <a:buFontTx/>
              <a:buNone/>
              <a:defRPr/>
            </a:pPr>
            <a:r>
              <a:rPr lang="cs-CZ" sz="2400" b="1" dirty="0" smtClean="0">
                <a:solidFill>
                  <a:srgbClr val="FF0000"/>
                </a:solidFill>
                <a:sym typeface="Wingdings" pitchFamily="2" charset="2"/>
              </a:rPr>
              <a:t>ovoce, zelenina či potravinové doplňky</a:t>
            </a:r>
          </a:p>
          <a:p>
            <a:pPr marL="457200" indent="-457200">
              <a:buFont typeface="Arial" charset="0"/>
              <a:buNone/>
              <a:defRPr/>
            </a:pPr>
            <a:endParaRPr lang="cs-CZ" sz="2400" b="1" dirty="0" smtClean="0">
              <a:solidFill>
                <a:schemeClr val="tx1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Antioxidanty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088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FontTx/>
              <a:buChar char="-"/>
              <a:defRPr/>
            </a:pPr>
            <a:endParaRPr lang="cs-CZ" sz="2400" b="1" dirty="0" smtClean="0">
              <a:solidFill>
                <a:srgbClr val="FF0000"/>
              </a:solidFill>
              <a:sym typeface="Wingdings" pitchFamily="2" charset="2"/>
            </a:endParaRPr>
          </a:p>
          <a:p>
            <a:pPr marL="457200" indent="-457200">
              <a:buFontTx/>
              <a:buChar char="-"/>
              <a:defRPr/>
            </a:pPr>
            <a:r>
              <a:rPr lang="cs-CZ" sz="2400" b="1" dirty="0" smtClean="0">
                <a:sym typeface="Wingdings" pitchFamily="2" charset="2"/>
              </a:rPr>
              <a:t>kyslík zkapalňuje </a:t>
            </a:r>
            <a:r>
              <a:rPr lang="cs-CZ" sz="2400" dirty="0" smtClean="0">
                <a:sym typeface="Wingdings" pitchFamily="2" charset="2"/>
              </a:rPr>
              <a:t>při teplotě </a:t>
            </a:r>
            <a:r>
              <a:rPr lang="cs-CZ" sz="2400" b="1" dirty="0" smtClean="0">
                <a:sym typeface="Wingdings" pitchFamily="2" charset="2"/>
              </a:rPr>
              <a:t>-183°C </a:t>
            </a:r>
            <a:r>
              <a:rPr lang="cs-CZ" sz="2400" dirty="0" smtClean="0">
                <a:sym typeface="Wingdings" pitchFamily="2" charset="2"/>
              </a:rPr>
              <a:t>(světle modrá tekutina)</a:t>
            </a:r>
          </a:p>
          <a:p>
            <a:pPr marL="457200" indent="-457200">
              <a:buFontTx/>
              <a:buChar char="-"/>
              <a:defRPr/>
            </a:pPr>
            <a:endParaRPr lang="cs-CZ" sz="2400" dirty="0" smtClean="0">
              <a:sym typeface="Wingdings" pitchFamily="2" charset="2"/>
            </a:endParaRPr>
          </a:p>
          <a:p>
            <a:pPr marL="457200" indent="-457200">
              <a:buFontTx/>
              <a:buChar char="-"/>
              <a:defRPr/>
            </a:pPr>
            <a:r>
              <a:rPr lang="cs-CZ" sz="2400" dirty="0" smtClean="0">
                <a:sym typeface="Wingdings" pitchFamily="2" charset="2"/>
              </a:rPr>
              <a:t>kapalný kyslík se používá pod názvem </a:t>
            </a:r>
            <a:r>
              <a:rPr lang="cs-CZ" sz="2400" b="1" dirty="0" smtClean="0">
                <a:sym typeface="Wingdings" pitchFamily="2" charset="2"/>
              </a:rPr>
              <a:t>LOX</a:t>
            </a:r>
            <a:r>
              <a:rPr lang="cs-CZ" sz="2400" dirty="0" smtClean="0">
                <a:sym typeface="Wingdings" pitchFamily="2" charset="2"/>
              </a:rPr>
              <a:t> (</a:t>
            </a:r>
            <a:r>
              <a:rPr lang="cs-CZ" sz="2400" dirty="0" err="1" smtClean="0">
                <a:sym typeface="Wingdings" pitchFamily="2" charset="2"/>
              </a:rPr>
              <a:t>liquid</a:t>
            </a:r>
            <a:r>
              <a:rPr lang="cs-CZ" sz="2400" dirty="0" smtClean="0">
                <a:sym typeface="Wingdings" pitchFamily="2" charset="2"/>
              </a:rPr>
              <a:t> oxygen) </a:t>
            </a:r>
          </a:p>
          <a:p>
            <a:pPr marL="457200" indent="-457200">
              <a:buFontTx/>
              <a:buChar char="-"/>
              <a:defRPr/>
            </a:pPr>
            <a:r>
              <a:rPr lang="cs-CZ" sz="2400" dirty="0" smtClean="0">
                <a:sym typeface="Wingdings" pitchFamily="2" charset="2"/>
              </a:rPr>
              <a:t>slouží jako složka paliv pro raketové motory</a:t>
            </a:r>
          </a:p>
          <a:p>
            <a:pPr marL="457200" indent="-457200">
              <a:buFontTx/>
              <a:buChar char="-"/>
              <a:defRPr/>
            </a:pPr>
            <a:endParaRPr lang="cs-CZ" sz="2400" dirty="0" smtClean="0">
              <a:sym typeface="Wingdings" pitchFamily="2" charset="2"/>
            </a:endParaRPr>
          </a:p>
          <a:p>
            <a:pPr marL="457200" indent="-457200">
              <a:buFontTx/>
              <a:buChar char="-"/>
              <a:defRPr/>
            </a:pPr>
            <a:r>
              <a:rPr lang="cs-CZ" sz="2400" dirty="0" smtClean="0">
                <a:sym typeface="Wingdings" pitchFamily="2" charset="2"/>
              </a:rPr>
              <a:t>vyrábí se zkapalněním vzduchu a následnou destilací</a:t>
            </a:r>
          </a:p>
          <a:p>
            <a:pPr marL="457200" indent="-457200">
              <a:buFontTx/>
              <a:buChar char="-"/>
              <a:defRPr/>
            </a:pPr>
            <a:endParaRPr lang="cs-CZ" sz="2600" b="1" dirty="0" smtClean="0">
              <a:solidFill>
                <a:srgbClr val="FF0000"/>
              </a:solidFill>
              <a:sym typeface="Wingdings" pitchFamily="2" charset="2"/>
            </a:endParaRPr>
          </a:p>
          <a:p>
            <a:pPr marL="457200" indent="-457200">
              <a:buFont typeface="Arial" charset="0"/>
              <a:buNone/>
              <a:defRPr/>
            </a:pPr>
            <a:endParaRPr lang="cs-CZ" sz="2600" b="1" dirty="0" smtClean="0">
              <a:solidFill>
                <a:schemeClr val="tx1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Kapalný kyslík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088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FontTx/>
              <a:buChar char="-"/>
              <a:defRPr/>
            </a:pPr>
            <a:r>
              <a:rPr lang="cs-CZ" sz="2400" dirty="0" smtClean="0">
                <a:sym typeface="Wingdings" pitchFamily="2" charset="2"/>
              </a:rPr>
              <a:t>tříatomová </a:t>
            </a:r>
            <a:r>
              <a:rPr lang="cs-CZ" sz="2400" b="1" dirty="0" smtClean="0">
                <a:sym typeface="Wingdings" pitchFamily="2" charset="2"/>
              </a:rPr>
              <a:t>molekula kyslíku - O</a:t>
            </a:r>
            <a:r>
              <a:rPr lang="cs-CZ" sz="2400" b="1" baseline="-25000" dirty="0" smtClean="0">
                <a:sym typeface="Wingdings" pitchFamily="2" charset="2"/>
              </a:rPr>
              <a:t>3</a:t>
            </a:r>
          </a:p>
          <a:p>
            <a:pPr marL="457200" indent="-457200">
              <a:buFont typeface="Arial" charset="0"/>
              <a:buNone/>
              <a:defRPr/>
            </a:pPr>
            <a:endParaRPr lang="cs-CZ" sz="2400" b="1" baseline="-25000" dirty="0" smtClean="0">
              <a:sym typeface="Wingdings" pitchFamily="2" charset="2"/>
            </a:endParaRPr>
          </a:p>
          <a:p>
            <a:pPr marL="457200" indent="-457200">
              <a:buFontTx/>
              <a:buChar char="-"/>
              <a:defRPr/>
            </a:pPr>
            <a:r>
              <a:rPr lang="cs-CZ" sz="2400" dirty="0" smtClean="0">
                <a:sym typeface="Wingdings" pitchFamily="2" charset="2"/>
              </a:rPr>
              <a:t>vzniká účinkem UV záření nebo elektrického výboje (blesku) na molekuly O</a:t>
            </a:r>
            <a:r>
              <a:rPr lang="cs-CZ" sz="2400" baseline="-25000" dirty="0" smtClean="0">
                <a:sym typeface="Wingdings" pitchFamily="2" charset="2"/>
              </a:rPr>
              <a:t>2</a:t>
            </a:r>
          </a:p>
          <a:p>
            <a:pPr marL="457200" indent="-457200">
              <a:buFontTx/>
              <a:buChar char="-"/>
              <a:defRPr/>
            </a:pPr>
            <a:endParaRPr lang="cs-CZ" sz="2400" dirty="0" smtClean="0">
              <a:sym typeface="Wingdings" pitchFamily="2" charset="2"/>
            </a:endParaRPr>
          </a:p>
          <a:p>
            <a:pPr marL="457200" indent="-457200">
              <a:buFontTx/>
              <a:buChar char="-"/>
              <a:defRPr/>
            </a:pPr>
            <a:r>
              <a:rPr lang="cs-CZ" sz="2400" dirty="0" smtClean="0">
                <a:sym typeface="Wingdings" pitchFamily="2" charset="2"/>
              </a:rPr>
              <a:t>ozon je podobně jako kyslík </a:t>
            </a:r>
            <a:r>
              <a:rPr lang="cs-CZ" sz="2400" b="1" dirty="0" smtClean="0">
                <a:sym typeface="Wingdings" pitchFamily="2" charset="2"/>
              </a:rPr>
              <a:t>velice reaktivní plyn</a:t>
            </a:r>
          </a:p>
          <a:p>
            <a:pPr marL="457200" indent="-457200">
              <a:buFontTx/>
              <a:buChar char="-"/>
              <a:defRPr/>
            </a:pPr>
            <a:endParaRPr lang="cs-CZ" sz="2400" dirty="0" smtClean="0">
              <a:sym typeface="Wingdings" pitchFamily="2" charset="2"/>
            </a:endParaRPr>
          </a:p>
          <a:p>
            <a:pPr marL="457200" indent="-457200">
              <a:buFontTx/>
              <a:buChar char="-"/>
              <a:defRPr/>
            </a:pPr>
            <a:r>
              <a:rPr lang="cs-CZ" sz="2400" dirty="0" smtClean="0">
                <a:sym typeface="Wingdings" pitchFamily="2" charset="2"/>
              </a:rPr>
              <a:t>využití k </a:t>
            </a:r>
            <a:r>
              <a:rPr lang="cs-CZ" sz="2400" b="1" dirty="0" smtClean="0">
                <a:sym typeface="Wingdings" pitchFamily="2" charset="2"/>
              </a:rPr>
              <a:t>dezinfekci pitné vody </a:t>
            </a:r>
            <a:r>
              <a:rPr lang="cs-CZ" sz="2400" dirty="0" smtClean="0">
                <a:sym typeface="Wingdings" pitchFamily="2" charset="2"/>
              </a:rPr>
              <a:t>(tzv. ozonizace)</a:t>
            </a:r>
            <a:endParaRPr lang="cs-CZ" sz="2400" b="1" dirty="0" smtClean="0">
              <a:sym typeface="Wingdings" pitchFamily="2" charset="2"/>
            </a:endParaRPr>
          </a:p>
          <a:p>
            <a:pPr marL="457200" indent="-457200">
              <a:buFontTx/>
              <a:buChar char="-"/>
              <a:defRPr/>
            </a:pPr>
            <a:endParaRPr lang="cs-CZ" sz="2400" b="1" dirty="0" smtClean="0">
              <a:solidFill>
                <a:srgbClr val="FF0000"/>
              </a:solidFill>
              <a:sym typeface="Wingdings" pitchFamily="2" charset="2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Ozon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088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FontTx/>
              <a:buChar char="-"/>
              <a:defRPr/>
            </a:pPr>
            <a:endParaRPr lang="cs-CZ" sz="2400" dirty="0" smtClean="0">
              <a:sym typeface="Wingdings" pitchFamily="2" charset="2"/>
            </a:endParaRPr>
          </a:p>
          <a:p>
            <a:pPr marL="457200" indent="-457200">
              <a:buFontTx/>
              <a:buChar char="-"/>
              <a:defRPr/>
            </a:pPr>
            <a:r>
              <a:rPr lang="cs-CZ" sz="2400" dirty="0" smtClean="0">
                <a:sym typeface="Wingdings" pitchFamily="2" charset="2"/>
              </a:rPr>
              <a:t>vrstva atmosféry s vyšším výskytem ozonu</a:t>
            </a:r>
            <a:endParaRPr lang="cs-CZ" sz="2400" b="1" dirty="0" smtClean="0">
              <a:sym typeface="Wingdings" pitchFamily="2" charset="2"/>
            </a:endParaRPr>
          </a:p>
          <a:p>
            <a:pPr marL="457200" indent="-457200">
              <a:buFontTx/>
              <a:buChar char="-"/>
              <a:defRPr/>
            </a:pPr>
            <a:endParaRPr lang="cs-CZ" sz="2400" dirty="0" smtClean="0">
              <a:sym typeface="Wingdings" pitchFamily="2" charset="2"/>
            </a:endParaRPr>
          </a:p>
          <a:p>
            <a:pPr marL="457200" indent="-457200">
              <a:buFontTx/>
              <a:buChar char="-"/>
              <a:defRPr/>
            </a:pPr>
            <a:r>
              <a:rPr lang="cs-CZ" sz="2400" dirty="0" smtClean="0">
                <a:sym typeface="Wingdings" pitchFamily="2" charset="2"/>
              </a:rPr>
              <a:t>je součástí </a:t>
            </a:r>
            <a:r>
              <a:rPr lang="cs-CZ" sz="2400" b="1" dirty="0" smtClean="0">
                <a:sym typeface="Wingdings" pitchFamily="2" charset="2"/>
              </a:rPr>
              <a:t>stratosféry</a:t>
            </a:r>
            <a:r>
              <a:rPr lang="cs-CZ" sz="2400" dirty="0" smtClean="0">
                <a:sym typeface="Wingdings" pitchFamily="2" charset="2"/>
              </a:rPr>
              <a:t> a objevuje se ve výšce </a:t>
            </a:r>
            <a:r>
              <a:rPr lang="cs-CZ" sz="2400" b="1" dirty="0" smtClean="0">
                <a:sym typeface="Wingdings" pitchFamily="2" charset="2"/>
              </a:rPr>
              <a:t>25-35km</a:t>
            </a:r>
            <a:r>
              <a:rPr lang="cs-CZ" sz="2400" dirty="0" smtClean="0">
                <a:sym typeface="Wingdings" pitchFamily="2" charset="2"/>
              </a:rPr>
              <a:t> nad zemí</a:t>
            </a:r>
          </a:p>
          <a:p>
            <a:pPr marL="457200" indent="-457200">
              <a:buFontTx/>
              <a:buChar char="-"/>
              <a:defRPr/>
            </a:pPr>
            <a:endParaRPr lang="cs-CZ" sz="2400" dirty="0" smtClean="0">
              <a:sym typeface="Wingdings" pitchFamily="2" charset="2"/>
            </a:endParaRPr>
          </a:p>
          <a:p>
            <a:pPr marL="457200" indent="-457200">
              <a:buFontTx/>
              <a:buChar char="-"/>
              <a:defRPr/>
            </a:pPr>
            <a:r>
              <a:rPr lang="cs-CZ" sz="2400" b="1" dirty="0" smtClean="0">
                <a:sym typeface="Wingdings" pitchFamily="2" charset="2"/>
              </a:rPr>
              <a:t>ozon chrání život na Zemi </a:t>
            </a:r>
            <a:r>
              <a:rPr lang="cs-CZ" sz="2400" dirty="0" smtClean="0">
                <a:sym typeface="Wingdings" pitchFamily="2" charset="2"/>
              </a:rPr>
              <a:t>před zhoubnými účinky UV záření ze Slunce</a:t>
            </a:r>
          </a:p>
          <a:p>
            <a:pPr marL="457200" indent="-457200">
              <a:buFontTx/>
              <a:buChar char="-"/>
              <a:defRPr/>
            </a:pPr>
            <a:endParaRPr lang="cs-CZ" sz="2400" dirty="0" smtClean="0">
              <a:sym typeface="Wingdings" pitchFamily="2" charset="2"/>
            </a:endParaRPr>
          </a:p>
          <a:p>
            <a:pPr marL="457200" indent="-457200">
              <a:buFont typeface="Arial" charset="0"/>
              <a:buNone/>
              <a:defRPr/>
            </a:pPr>
            <a:endParaRPr lang="cs-CZ" sz="2400" dirty="0" smtClean="0">
              <a:sym typeface="Wingdings" pitchFamily="2" charset="2"/>
            </a:endParaRPr>
          </a:p>
          <a:p>
            <a:pPr marL="457200" indent="-457200">
              <a:buFontTx/>
              <a:buChar char="-"/>
              <a:defRPr/>
            </a:pPr>
            <a:endParaRPr lang="cs-CZ" sz="2400" b="1" dirty="0" smtClean="0">
              <a:solidFill>
                <a:srgbClr val="FF0000"/>
              </a:solidFill>
              <a:sym typeface="Wingdings" pitchFamily="2" charset="2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Ozonosféra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088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FontTx/>
              <a:buChar char="-"/>
              <a:defRPr/>
            </a:pPr>
            <a:endParaRPr lang="cs-CZ" sz="2400" dirty="0" smtClean="0">
              <a:sym typeface="Wingdings" pitchFamily="2" charset="2"/>
            </a:endParaRPr>
          </a:p>
          <a:p>
            <a:pPr marL="457200" indent="-457200" algn="ctr">
              <a:buFontTx/>
              <a:buNone/>
              <a:defRPr/>
            </a:pPr>
            <a:r>
              <a:rPr lang="cs-CZ" sz="2400" dirty="0" smtClean="0">
                <a:sym typeface="Wingdings" pitchFamily="2" charset="2"/>
              </a:rPr>
              <a:t>Proč jsou nebezpečné </a:t>
            </a:r>
            <a:r>
              <a:rPr lang="cs-CZ" sz="2400" b="1" dirty="0" smtClean="0">
                <a:sym typeface="Wingdings" pitchFamily="2" charset="2"/>
              </a:rPr>
              <a:t>účinky UV záření</a:t>
            </a:r>
            <a:r>
              <a:rPr lang="cs-CZ" sz="2400" dirty="0" smtClean="0">
                <a:sym typeface="Wingdings" pitchFamily="2" charset="2"/>
              </a:rPr>
              <a:t>? </a:t>
            </a:r>
          </a:p>
          <a:p>
            <a:pPr marL="457200" indent="-457200" algn="ctr">
              <a:buFontTx/>
              <a:buNone/>
              <a:defRPr/>
            </a:pPr>
            <a:endParaRPr lang="cs-CZ" sz="2400" dirty="0" smtClean="0">
              <a:sym typeface="Wingdings" pitchFamily="2" charset="2"/>
            </a:endParaRPr>
          </a:p>
          <a:p>
            <a:pPr marL="457200" indent="-457200" algn="ctr">
              <a:buFontTx/>
              <a:buNone/>
              <a:defRPr/>
            </a:pPr>
            <a:endParaRPr lang="cs-CZ" sz="2400" dirty="0" smtClean="0">
              <a:sym typeface="Wingdings" pitchFamily="2" charset="2"/>
            </a:endParaRPr>
          </a:p>
          <a:p>
            <a:pPr marL="457200" indent="-457200" algn="ctr">
              <a:buFontTx/>
              <a:buNone/>
              <a:defRPr/>
            </a:pPr>
            <a:r>
              <a:rPr lang="cs-CZ" sz="2400" dirty="0" smtClean="0">
                <a:sym typeface="Wingdings" pitchFamily="2" charset="2"/>
              </a:rPr>
              <a:t>Jak se </a:t>
            </a:r>
            <a:r>
              <a:rPr lang="cs-CZ" sz="2400" b="1" dirty="0" smtClean="0">
                <a:sym typeface="Wingdings" pitchFamily="2" charset="2"/>
              </a:rPr>
              <a:t>chráníme před účinky</a:t>
            </a:r>
            <a:r>
              <a:rPr lang="cs-CZ" sz="2400" dirty="0" smtClean="0">
                <a:sym typeface="Wingdings" pitchFamily="2" charset="2"/>
              </a:rPr>
              <a:t> tohoto záření ?</a:t>
            </a:r>
          </a:p>
          <a:p>
            <a:pPr marL="457200" indent="-457200" algn="ctr">
              <a:buFontTx/>
              <a:buNone/>
              <a:defRPr/>
            </a:pPr>
            <a:endParaRPr lang="cs-CZ" sz="2400" dirty="0" smtClean="0">
              <a:sym typeface="Wingdings" pitchFamily="2" charset="2"/>
            </a:endParaRPr>
          </a:p>
          <a:p>
            <a:pPr marL="457200" indent="-457200" algn="ctr">
              <a:buFont typeface="Arial" charset="0"/>
              <a:buNone/>
              <a:defRPr/>
            </a:pPr>
            <a:r>
              <a:rPr lang="cs-CZ" sz="2400" dirty="0" smtClean="0">
                <a:sym typeface="Wingdings" pitchFamily="2" charset="2"/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  <a:sym typeface="Wingdings" pitchFamily="2" charset="2"/>
              </a:rPr>
              <a:t>UV krémy, brýle, oděv…</a:t>
            </a:r>
          </a:p>
          <a:p>
            <a:pPr marL="457200" indent="-457200" algn="ctr">
              <a:buFontTx/>
              <a:buNone/>
              <a:defRPr/>
            </a:pPr>
            <a:endParaRPr lang="cs-CZ" sz="2400" dirty="0" smtClean="0">
              <a:sym typeface="Wingdings" pitchFamily="2" charset="2"/>
            </a:endParaRPr>
          </a:p>
          <a:p>
            <a:pPr marL="457200" indent="-457200">
              <a:buFontTx/>
              <a:buChar char="-"/>
              <a:defRPr/>
            </a:pPr>
            <a:endParaRPr lang="cs-CZ" sz="2400" b="1" dirty="0" smtClean="0">
              <a:solidFill>
                <a:srgbClr val="FF0000"/>
              </a:solidFill>
              <a:sym typeface="Wingdings" pitchFamily="2" charset="2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Ozonosféra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088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FontTx/>
              <a:buChar char="-"/>
              <a:defRPr/>
            </a:pPr>
            <a:endParaRPr lang="cs-CZ" sz="2400" dirty="0" smtClean="0">
              <a:sym typeface="Wingdings" pitchFamily="2" charset="2"/>
            </a:endParaRPr>
          </a:p>
          <a:p>
            <a:pPr marL="457200" indent="-457200">
              <a:buFontTx/>
              <a:buChar char="-"/>
              <a:defRPr/>
            </a:pPr>
            <a:r>
              <a:rPr lang="cs-CZ" sz="2400" dirty="0" smtClean="0">
                <a:sym typeface="Wingdings" pitchFamily="2" charset="2"/>
              </a:rPr>
              <a:t>úbytek ozonu ve stratosféře</a:t>
            </a:r>
            <a:endParaRPr lang="cs-CZ" sz="2400" b="1" dirty="0" smtClean="0">
              <a:sym typeface="Wingdings" pitchFamily="2" charset="2"/>
            </a:endParaRPr>
          </a:p>
          <a:p>
            <a:pPr marL="457200" indent="-457200">
              <a:buFontTx/>
              <a:buChar char="-"/>
              <a:defRPr/>
            </a:pPr>
            <a:endParaRPr lang="cs-CZ" sz="2400" dirty="0" smtClean="0">
              <a:sym typeface="Wingdings" pitchFamily="2" charset="2"/>
            </a:endParaRPr>
          </a:p>
          <a:p>
            <a:pPr marL="457200" indent="-457200">
              <a:buFontTx/>
              <a:buChar char="-"/>
              <a:defRPr/>
            </a:pPr>
            <a:r>
              <a:rPr lang="cs-CZ" sz="2400" dirty="0" smtClean="0">
                <a:sym typeface="Wingdings" pitchFamily="2" charset="2"/>
              </a:rPr>
              <a:t>k úbytku ozonu dochází zejména účinkem </a:t>
            </a:r>
            <a:r>
              <a:rPr lang="cs-CZ" sz="2400" b="1" dirty="0" smtClean="0">
                <a:sym typeface="Wingdings" pitchFamily="2" charset="2"/>
              </a:rPr>
              <a:t>freonů</a:t>
            </a:r>
          </a:p>
          <a:p>
            <a:pPr marL="457200" indent="-457200">
              <a:buFont typeface="Arial" charset="0"/>
              <a:buNone/>
              <a:defRPr/>
            </a:pPr>
            <a:r>
              <a:rPr lang="cs-CZ" sz="2200" b="1" dirty="0" smtClean="0">
                <a:sym typeface="Wingdings" pitchFamily="2" charset="2"/>
              </a:rPr>
              <a:t>       </a:t>
            </a:r>
            <a:r>
              <a:rPr lang="cs-CZ" sz="2200" dirty="0" smtClean="0">
                <a:sym typeface="Wingdings" pitchFamily="2" charset="2"/>
              </a:rPr>
              <a:t>(obsahují atomy fluoru a chloru)</a:t>
            </a:r>
          </a:p>
          <a:p>
            <a:pPr marL="457200" indent="-457200">
              <a:buFontTx/>
              <a:buChar char="-"/>
              <a:defRPr/>
            </a:pPr>
            <a:endParaRPr lang="cs-CZ" sz="2400" b="1" dirty="0" smtClean="0">
              <a:sym typeface="Wingdings" pitchFamily="2" charset="2"/>
            </a:endParaRPr>
          </a:p>
          <a:p>
            <a:pPr marL="457200" indent="-457200">
              <a:buFontTx/>
              <a:buChar char="-"/>
              <a:defRPr/>
            </a:pPr>
            <a:endParaRPr lang="cs-CZ" sz="2400" b="1" dirty="0" smtClean="0">
              <a:sym typeface="Wingdings" pitchFamily="2" charset="2"/>
            </a:endParaRPr>
          </a:p>
          <a:p>
            <a:pPr marL="457200" indent="-457200">
              <a:buFontTx/>
              <a:buChar char="-"/>
              <a:defRPr/>
            </a:pPr>
            <a:endParaRPr lang="cs-CZ" sz="2400" b="1" dirty="0" smtClean="0">
              <a:solidFill>
                <a:srgbClr val="FF0000"/>
              </a:solidFill>
              <a:sym typeface="Wingdings" pitchFamily="2" charset="2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Ozonová díra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  <p:pic>
        <p:nvPicPr>
          <p:cNvPr id="49155" name="Picture 2" descr="http://officeimg.vo.msecnd.net/en-us/images/MH900199275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92725" y="3573463"/>
            <a:ext cx="2232025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088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FontTx/>
              <a:buChar char="-"/>
              <a:defRPr/>
            </a:pPr>
            <a:endParaRPr lang="cs-CZ" sz="2400" dirty="0" smtClean="0">
              <a:sym typeface="Wingdings" pitchFamily="2" charset="2"/>
            </a:endParaRPr>
          </a:p>
          <a:p>
            <a:pPr marL="457200" indent="-457200" algn="ctr">
              <a:buFontTx/>
              <a:buNone/>
              <a:defRPr/>
            </a:pPr>
            <a:r>
              <a:rPr lang="cs-CZ" sz="2400" b="1" dirty="0" smtClean="0">
                <a:solidFill>
                  <a:schemeClr val="tx1"/>
                </a:solidFill>
                <a:sym typeface="Wingdings" pitchFamily="2" charset="2"/>
              </a:rPr>
              <a:t>Kde se dříve freony používaly?</a:t>
            </a:r>
          </a:p>
          <a:p>
            <a:pPr marL="457200" indent="-457200" algn="ctr">
              <a:buFontTx/>
              <a:buNone/>
              <a:defRPr/>
            </a:pPr>
            <a:endParaRPr lang="cs-CZ" sz="2400" b="1" dirty="0" smtClean="0">
              <a:solidFill>
                <a:schemeClr val="tx1"/>
              </a:solidFill>
              <a:sym typeface="Wingdings" pitchFamily="2" charset="2"/>
            </a:endParaRPr>
          </a:p>
          <a:p>
            <a:pPr marL="457200" indent="-457200" algn="ctr">
              <a:buFontTx/>
              <a:buNone/>
              <a:defRPr/>
            </a:pPr>
            <a:r>
              <a:rPr lang="cs-CZ" sz="2400" b="1" dirty="0" smtClean="0">
                <a:solidFill>
                  <a:srgbClr val="FF0000"/>
                </a:solidFill>
                <a:sym typeface="Wingdings" pitchFamily="2" charset="2"/>
              </a:rPr>
              <a:t>- parfémy, lednice…</a:t>
            </a:r>
          </a:p>
          <a:p>
            <a:pPr marL="457200" indent="-457200" algn="ctr">
              <a:buFontTx/>
              <a:buNone/>
              <a:defRPr/>
            </a:pPr>
            <a:endParaRPr lang="cs-CZ" sz="2400" b="1" dirty="0" smtClean="0">
              <a:solidFill>
                <a:schemeClr val="tx1"/>
              </a:solidFill>
              <a:sym typeface="Wingdings" pitchFamily="2" charset="2"/>
            </a:endParaRPr>
          </a:p>
          <a:p>
            <a:pPr marL="457200" indent="-457200" algn="ctr">
              <a:buFontTx/>
              <a:buNone/>
              <a:defRPr/>
            </a:pPr>
            <a:endParaRPr lang="cs-CZ" sz="2400" b="1" dirty="0" smtClean="0">
              <a:solidFill>
                <a:schemeClr val="tx1"/>
              </a:solidFill>
              <a:sym typeface="Wingdings" pitchFamily="2" charset="2"/>
            </a:endParaRPr>
          </a:p>
          <a:p>
            <a:pPr marL="457200" indent="-457200">
              <a:buFontTx/>
              <a:buNone/>
              <a:defRPr/>
            </a:pPr>
            <a:r>
              <a:rPr lang="cs-CZ" sz="2000" dirty="0" smtClean="0">
                <a:solidFill>
                  <a:schemeClr val="tx1"/>
                </a:solidFill>
                <a:sym typeface="Wingdings" pitchFamily="2" charset="2"/>
              </a:rPr>
              <a:t>tyto výrobky nesou dnes obvykle označení „bez freonů“ (freone – free)</a:t>
            </a:r>
          </a:p>
          <a:p>
            <a:pPr marL="457200" indent="-457200" algn="ctr">
              <a:buFont typeface="Arial" charset="0"/>
              <a:buNone/>
              <a:defRPr/>
            </a:pPr>
            <a:endParaRPr lang="cs-CZ" sz="2400" b="1" dirty="0" smtClean="0">
              <a:solidFill>
                <a:schemeClr val="tx1"/>
              </a:solidFill>
              <a:sym typeface="Wingdings" pitchFamily="2" charset="2"/>
            </a:endParaRPr>
          </a:p>
          <a:p>
            <a:pPr marL="457200" indent="-457200">
              <a:buFont typeface="Arial" charset="0"/>
              <a:buNone/>
              <a:defRPr/>
            </a:pPr>
            <a:r>
              <a:rPr lang="cs-CZ" sz="2400" dirty="0" smtClean="0"/>
              <a:t>Jedna molekula freonu dokáže zničit asi 30 000 molekul ozonu.</a:t>
            </a:r>
          </a:p>
          <a:p>
            <a:pPr marL="457200" indent="-457200" algn="ctr">
              <a:buFontTx/>
              <a:buNone/>
              <a:defRPr/>
            </a:pPr>
            <a:endParaRPr lang="cs-CZ" sz="2400" b="1" dirty="0" smtClean="0">
              <a:solidFill>
                <a:schemeClr val="tx1"/>
              </a:solidFill>
              <a:sym typeface="Wingdings" pitchFamily="2" charset="2"/>
            </a:endParaRPr>
          </a:p>
          <a:p>
            <a:pPr marL="457200" indent="-457200">
              <a:buFontTx/>
              <a:buChar char="-"/>
              <a:defRPr/>
            </a:pPr>
            <a:endParaRPr lang="cs-CZ" sz="2400" b="1" dirty="0" smtClean="0">
              <a:solidFill>
                <a:srgbClr val="FF0000"/>
              </a:solidFill>
              <a:sym typeface="Wingdings" pitchFamily="2" charset="2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Ozonová díra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  <p:pic>
        <p:nvPicPr>
          <p:cNvPr id="51203" name="Picture 4" descr="globální oteplování,glóby,mapy,ochrana přírody,ochrana životního prostředí,ozónová vrstva,poškození životního prostředí,příroda,svět,Země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4213" y="1844675"/>
            <a:ext cx="180022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lnSpc>
                <a:spcPct val="90000"/>
              </a:lnSpc>
              <a:buFontTx/>
              <a:buChar char="-"/>
            </a:pPr>
            <a:r>
              <a:rPr lang="cs-CZ" sz="2200" b="1" smtClean="0">
                <a:solidFill>
                  <a:srgbClr val="FF0000"/>
                </a:solidFill>
                <a:sym typeface="Wingdings" pitchFamily="2" charset="2"/>
              </a:rPr>
              <a:t>kyslík - </a:t>
            </a:r>
            <a:r>
              <a:rPr lang="cs-CZ" sz="2200" smtClean="0">
                <a:solidFill>
                  <a:srgbClr val="000000"/>
                </a:solidFill>
                <a:sym typeface="Wingdings" pitchFamily="2" charset="2"/>
              </a:rPr>
              <a:t>nejrozšířenější prvek na Zemi</a:t>
            </a:r>
            <a:endParaRPr lang="cs-CZ" sz="2200" b="1" smtClean="0">
              <a:solidFill>
                <a:srgbClr val="FF0000"/>
              </a:solidFill>
              <a:sym typeface="Wingdings" pitchFamily="2" charset="2"/>
            </a:endParaRPr>
          </a:p>
          <a:p>
            <a:pPr marL="457200" indent="-457200">
              <a:lnSpc>
                <a:spcPct val="90000"/>
              </a:lnSpc>
              <a:buFontTx/>
              <a:buChar char="-"/>
            </a:pPr>
            <a:endParaRPr lang="cs-CZ" sz="2200" b="1" smtClean="0">
              <a:solidFill>
                <a:srgbClr val="000000"/>
              </a:solidFill>
              <a:sym typeface="Wingdings" pitchFamily="2" charset="2"/>
            </a:endParaRPr>
          </a:p>
          <a:p>
            <a:pPr marL="457200" indent="-457200">
              <a:lnSpc>
                <a:spcPct val="90000"/>
              </a:lnSpc>
              <a:buFontTx/>
              <a:buChar char="-"/>
            </a:pPr>
            <a:r>
              <a:rPr lang="cs-CZ" sz="2200" smtClean="0">
                <a:solidFill>
                  <a:srgbClr val="000000"/>
                </a:solidFill>
                <a:sym typeface="Wingdings" pitchFamily="2" charset="2"/>
              </a:rPr>
              <a:t>je to bezbarvý, velmi reaktivní plyn</a:t>
            </a:r>
          </a:p>
          <a:p>
            <a:pPr marL="457200" indent="-457200">
              <a:lnSpc>
                <a:spcPct val="90000"/>
              </a:lnSpc>
              <a:buFontTx/>
              <a:buChar char="-"/>
            </a:pPr>
            <a:r>
              <a:rPr lang="cs-CZ" sz="2200" smtClean="0">
                <a:solidFill>
                  <a:srgbClr val="000000"/>
                </a:solidFill>
                <a:sym typeface="Wingdings" pitchFamily="2" charset="2"/>
              </a:rPr>
              <a:t>slučuje s jinými prvky za vzniku </a:t>
            </a:r>
            <a:r>
              <a:rPr lang="cs-CZ" sz="2200" b="1" smtClean="0">
                <a:solidFill>
                  <a:srgbClr val="FF0000"/>
                </a:solidFill>
                <a:sym typeface="Wingdings" pitchFamily="2" charset="2"/>
              </a:rPr>
              <a:t>oxidů</a:t>
            </a:r>
          </a:p>
          <a:p>
            <a:pPr marL="457200" indent="-457200">
              <a:lnSpc>
                <a:spcPct val="90000"/>
              </a:lnSpc>
              <a:buFontTx/>
              <a:buChar char="-"/>
            </a:pPr>
            <a:endParaRPr lang="cs-CZ" sz="2200" smtClean="0">
              <a:solidFill>
                <a:srgbClr val="000000"/>
              </a:solidFill>
              <a:sym typeface="Wingdings" pitchFamily="2" charset="2"/>
            </a:endParaRPr>
          </a:p>
          <a:p>
            <a:pPr marL="457200" indent="-457200">
              <a:lnSpc>
                <a:spcPct val="90000"/>
              </a:lnSpc>
              <a:buFontTx/>
              <a:buChar char="-"/>
            </a:pPr>
            <a:r>
              <a:rPr lang="cs-CZ" sz="2200" smtClean="0">
                <a:solidFill>
                  <a:srgbClr val="000000"/>
                </a:solidFill>
                <a:sym typeface="Wingdings" pitchFamily="2" charset="2"/>
              </a:rPr>
              <a:t>používá se ve zdravotnictví, ke svařování kovů a ve zkapalněné formě v raketových motorech</a:t>
            </a:r>
          </a:p>
          <a:p>
            <a:pPr marL="457200" indent="-457200">
              <a:lnSpc>
                <a:spcPct val="90000"/>
              </a:lnSpc>
              <a:buFontTx/>
              <a:buChar char="-"/>
            </a:pPr>
            <a:endParaRPr lang="cs-CZ" sz="2200" smtClean="0">
              <a:solidFill>
                <a:srgbClr val="000000"/>
              </a:solidFill>
              <a:sym typeface="Wingdings" pitchFamily="2" charset="2"/>
            </a:endParaRPr>
          </a:p>
          <a:p>
            <a:pPr marL="457200" indent="-457200">
              <a:lnSpc>
                <a:spcPct val="90000"/>
              </a:lnSpc>
              <a:buFontTx/>
              <a:buChar char="-"/>
            </a:pPr>
            <a:r>
              <a:rPr lang="cs-CZ" sz="2200" b="1" smtClean="0">
                <a:solidFill>
                  <a:srgbClr val="FF0000"/>
                </a:solidFill>
                <a:sym typeface="Wingdings" pitchFamily="2" charset="2"/>
              </a:rPr>
              <a:t>ozon</a:t>
            </a:r>
            <a:r>
              <a:rPr lang="cs-CZ" sz="2200" smtClean="0">
                <a:solidFill>
                  <a:srgbClr val="000000"/>
                </a:solidFill>
                <a:sym typeface="Wingdings" pitchFamily="2" charset="2"/>
              </a:rPr>
              <a:t> - tříatomová molekula kyslíku, která chrání život na Zemi před škodlivým UV zářením</a:t>
            </a:r>
          </a:p>
          <a:p>
            <a:pPr marL="457200" indent="-457200">
              <a:lnSpc>
                <a:spcPct val="90000"/>
              </a:lnSpc>
              <a:buFontTx/>
              <a:buChar char="-"/>
            </a:pPr>
            <a:endParaRPr lang="cs-CZ" sz="2200" smtClean="0">
              <a:solidFill>
                <a:srgbClr val="000000"/>
              </a:solidFill>
              <a:sym typeface="Wingdings" pitchFamily="2" charset="2"/>
            </a:endParaRPr>
          </a:p>
          <a:p>
            <a:pPr marL="457200" indent="-457200">
              <a:lnSpc>
                <a:spcPct val="90000"/>
              </a:lnSpc>
              <a:buFontTx/>
              <a:buChar char="-"/>
            </a:pPr>
            <a:r>
              <a:rPr lang="cs-CZ" sz="2200" smtClean="0">
                <a:solidFill>
                  <a:srgbClr val="000000"/>
                </a:solidFill>
                <a:sym typeface="Wingdings" pitchFamily="2" charset="2"/>
              </a:rPr>
              <a:t>jeho úbytek ve stratosféře se nazývá </a:t>
            </a:r>
            <a:r>
              <a:rPr lang="cs-CZ" sz="2200" b="1" smtClean="0">
                <a:solidFill>
                  <a:srgbClr val="FF0000"/>
                </a:solidFill>
                <a:sym typeface="Wingdings" pitchFamily="2" charset="2"/>
              </a:rPr>
              <a:t>ozonová díra</a:t>
            </a:r>
            <a:endParaRPr lang="cs-CZ" sz="2200" b="1" smtClean="0">
              <a:solidFill>
                <a:srgbClr val="000000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Souhrn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>
              <a:buFont typeface="Arial" charset="0"/>
              <a:buNone/>
              <a:defRPr/>
            </a:pPr>
            <a:r>
              <a:rPr lang="cs-CZ" sz="2000" dirty="0" smtClean="0"/>
              <a:t>Obrázky převzaty:</a:t>
            </a:r>
          </a:p>
          <a:p>
            <a:pPr>
              <a:buFont typeface="Arial" charset="0"/>
              <a:buNone/>
              <a:defRPr/>
            </a:pPr>
            <a:r>
              <a:rPr lang="cs-CZ" sz="2000" dirty="0" smtClean="0"/>
              <a:t>[cit. 2011-10-10] </a:t>
            </a:r>
            <a:r>
              <a:rPr lang="cs-CZ" sz="2000" i="1" dirty="0" smtClean="0"/>
              <a:t>www.office.</a:t>
            </a:r>
            <a:r>
              <a:rPr lang="cs-CZ" sz="2000" i="1" dirty="0" err="1" smtClean="0"/>
              <a:t>microsoft.com</a:t>
            </a:r>
            <a:endParaRPr lang="cs-CZ" sz="2000" i="1" dirty="0" smtClean="0"/>
          </a:p>
          <a:p>
            <a:pPr>
              <a:buFont typeface="Arial" charset="0"/>
              <a:buNone/>
              <a:defRPr/>
            </a:pPr>
            <a:endParaRPr lang="cs-CZ" sz="2000" i="1" dirty="0" smtClean="0"/>
          </a:p>
          <a:p>
            <a:pPr>
              <a:buFont typeface="Arial" charset="0"/>
              <a:buNone/>
              <a:defRPr/>
            </a:pPr>
            <a:r>
              <a:rPr lang="cs-CZ" sz="2000" dirty="0" smtClean="0"/>
              <a:t>Použity obrázky vlastní tvorby.</a:t>
            </a:r>
          </a:p>
          <a:p>
            <a:pPr>
              <a:buFont typeface="Arial" charset="0"/>
              <a:buNone/>
              <a:defRPr/>
            </a:pPr>
            <a:endParaRPr lang="cs-CZ" sz="2000" i="1" dirty="0" smtClean="0"/>
          </a:p>
          <a:p>
            <a:pPr>
              <a:buFont typeface="Arial" charset="0"/>
              <a:buNone/>
              <a:defRPr/>
            </a:pPr>
            <a:endParaRPr lang="cs-CZ" sz="2000" i="1" dirty="0" smtClean="0"/>
          </a:p>
          <a:p>
            <a:pPr>
              <a:buFont typeface="Arial" charset="0"/>
              <a:buNone/>
              <a:defRPr/>
            </a:pPr>
            <a:endParaRPr lang="cs-CZ" sz="2000" i="1" dirty="0" smtClean="0"/>
          </a:p>
          <a:p>
            <a:pPr>
              <a:buFont typeface="Arial" charset="0"/>
              <a:buNone/>
              <a:defRPr/>
            </a:pPr>
            <a:endParaRPr lang="cs-CZ" sz="2000" i="1" dirty="0" smtClean="0"/>
          </a:p>
          <a:p>
            <a:pPr>
              <a:buFont typeface="Arial" charset="0"/>
              <a:buNone/>
              <a:defRPr/>
            </a:pPr>
            <a:endParaRPr lang="cs-CZ" sz="24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/>
              <a:t>Použité zdroje</a:t>
            </a:r>
            <a:endParaRPr lang="cs-CZ" sz="3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750</TotalTime>
  <Words>621</Words>
  <Application>Microsoft Office PowerPoint</Application>
  <PresentationFormat>Předvádění na obrazovce (4:3)</PresentationFormat>
  <Paragraphs>170</Paragraphs>
  <Slides>22</Slides>
  <Notes>19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6" baseType="lpstr">
      <vt:lpstr>Arial</vt:lpstr>
      <vt:lpstr>Calibri</vt:lpstr>
      <vt:lpstr>Wingdings</vt:lpstr>
      <vt:lpstr>Motiv sady Office</vt:lpstr>
      <vt:lpstr>Snímek 1</vt:lpstr>
      <vt:lpstr>Anotace</vt:lpstr>
      <vt:lpstr>Kyslík</vt:lpstr>
      <vt:lpstr>Snímek 4</vt:lpstr>
      <vt:lpstr>Snímek 5</vt:lpstr>
      <vt:lpstr>Snímek 6</vt:lpstr>
      <vt:lpstr>Snímek 7</vt:lpstr>
      <vt:lpstr>Snímek 8</vt:lpstr>
      <vt:lpstr>Snímek 9</vt:lpstr>
      <vt:lpstr>Experiment - výsledky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tense – „to be“</dc:title>
  <dc:creator>lipi</dc:creator>
  <cp:lastModifiedBy>Maminka</cp:lastModifiedBy>
  <cp:revision>225</cp:revision>
  <dcterms:created xsi:type="dcterms:W3CDTF">2011-10-22T09:36:30Z</dcterms:created>
  <dcterms:modified xsi:type="dcterms:W3CDTF">2012-03-18T15:58:47Z</dcterms:modified>
</cp:coreProperties>
</file>