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94" r:id="rId2"/>
    <p:sldId id="295" r:id="rId3"/>
    <p:sldId id="256" r:id="rId4"/>
    <p:sldId id="307" r:id="rId5"/>
    <p:sldId id="327" r:id="rId6"/>
    <p:sldId id="328" r:id="rId7"/>
    <p:sldId id="330" r:id="rId8"/>
    <p:sldId id="329" r:id="rId9"/>
    <p:sldId id="332" r:id="rId10"/>
    <p:sldId id="331" r:id="rId11"/>
    <p:sldId id="333" r:id="rId12"/>
    <p:sldId id="334" r:id="rId13"/>
    <p:sldId id="335" r:id="rId14"/>
    <p:sldId id="326" r:id="rId15"/>
    <p:sldId id="29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54" autoAdjust="0"/>
  </p:normalViewPr>
  <p:slideViewPr>
    <p:cSldViewPr>
      <p:cViewPr varScale="1">
        <p:scale>
          <a:sx n="108" d="100"/>
          <a:sy n="108" d="100"/>
        </p:scale>
        <p:origin x="-90" y="-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41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491D726A-7634-4634-9569-54DF4D324859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2F068841-1282-4727-BEA2-F875135FD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A9768AD-9120-45D2-B7FE-419D3B1A46D7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35FAB5A-8A23-443A-BE44-27D2F201C128}" type="slidenum">
              <a:rPr lang="cs-CZ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FF8CC7F-D5EA-4C6E-BDE7-C6BAAF564DCA}" type="slidenum">
              <a:rPr lang="cs-CZ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5BEFF2A-34EC-4FCF-918C-424406E1BBD0}" type="slidenum">
              <a:rPr lang="cs-CZ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825031D-0DF0-40D7-B43A-1A0FBB0B2E62}" type="slidenum">
              <a:rPr lang="cs-CZ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3F64B24-29A2-403C-86F3-B1E90025A273}" type="slidenum">
              <a:rPr lang="cs-CZ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FCFB2EC-1E5D-4D24-A1AC-F90EEAE1E12A}" type="slidenum">
              <a:rPr lang="cs-CZ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10D8F42-766F-401C-B574-0DD9B59FE0D3}" type="slidenum">
              <a:rPr lang="cs-CZ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E0BD2FB-5283-4783-8110-E4C0837E1388}" type="slidenum">
              <a:rPr lang="cs-CZ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837DACB-615E-4D0B-B540-64730E7704CA}" type="slidenum">
              <a:rPr lang="cs-CZ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2BA9B55-16BC-4814-B9E0-6092C450A3A8}" type="slidenum">
              <a:rPr lang="cs-CZ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00A04EB-795C-41F7-A200-8F71C2D495C5}" type="slidenum">
              <a:rPr lang="cs-CZ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3A9E-6333-4D4B-BA32-1A265F5F89E9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ECC81-6A29-4507-8157-E88D898900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10EE4-18A9-4944-BE39-22862E0A99CB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42E2A-443D-429F-94AE-57C20D9C5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562DD-EAF8-4A7C-9FF9-316B38593D6A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E399D-4FA3-4857-B2FE-07A9E90783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1F9ED-8BFB-4A02-9DD4-0AC8CBFA158D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6951B-F980-4072-BBC2-57B557B36C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0BA09A-8052-4C8F-98B5-A2848A157F26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216E3-C1DB-4348-B05B-55938D67A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8082BC-BD6F-4875-A29B-AA02E2995457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3D173-BEFA-49E3-B3AF-83F1222C08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0B1AF-36D4-4E48-A320-C6816F2C5FD3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1C39A-0A0B-4304-A28C-233AE913F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9E404-760A-44E5-82B3-972455D6E061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55D3D-4467-4903-BAD5-1F7F7915D6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E4C22-7E48-4F86-A43E-66F4B3C552A1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0C501-7955-4AFE-B294-0BE525CBE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CCF53-F08C-4977-B390-2BA766CC44B1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613C7-39F6-48D5-9122-2B1260841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23D09-D70D-45E5-B26F-EA0BC1D0EFFC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87703-1BC7-467B-A16A-8E407085EE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5B5718C-99F2-4C38-978D-1D5089E584F9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0D8348D-0D0C-4E91-A28D-756A5BBB6F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650" y="2781300"/>
          <a:ext cx="7656513" cy="2130425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VY_52_INOVACE_36_VODÍK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VODÍK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4351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472112" cy="1336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 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 Na začátku je uveden souhrn opakování látky předchozí a na konci souhrn látky probrané. 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 Text je určen pro žáky 8.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8175" y="1268413"/>
            <a:ext cx="5543550" cy="122396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/>
              <a:t>Vodík</a:t>
            </a:r>
          </a:p>
        </p:txBody>
      </p:sp>
      <p:pic>
        <p:nvPicPr>
          <p:cNvPr id="17410" name="Picture 2" descr="astronauti,emoce,emotikony,helmy,kosmonauti,obličeje,smajlíci,smajlík,symboly,úsměv,usměvavá tvář,usměvavé tváře,úsměvy,veselé obličeje,výraz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299720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b="1" smtClean="0">
                <a:solidFill>
                  <a:srgbClr val="FF0000"/>
                </a:solidFill>
                <a:sym typeface="Wingdings" pitchFamily="2" charset="2"/>
              </a:rPr>
              <a:t>kyslík - </a:t>
            </a: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nejrozšířenější prvek na Zemi</a:t>
            </a:r>
            <a:endParaRPr lang="cs-CZ" sz="2200" b="1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endParaRPr lang="cs-CZ" sz="2200" b="1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je to bezbarvý, velmi reaktivní plyn</a:t>
            </a: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slučuje s jinými prvky za vzniku </a:t>
            </a:r>
            <a:r>
              <a:rPr lang="cs-CZ" sz="2200" b="1" smtClean="0">
                <a:solidFill>
                  <a:srgbClr val="FF0000"/>
                </a:solidFill>
                <a:sym typeface="Wingdings" pitchFamily="2" charset="2"/>
              </a:rPr>
              <a:t>oxidů</a:t>
            </a:r>
          </a:p>
          <a:p>
            <a:pPr marL="457200" indent="-457200">
              <a:lnSpc>
                <a:spcPct val="90000"/>
              </a:lnSpc>
              <a:buFontTx/>
              <a:buChar char="-"/>
            </a:pPr>
            <a:endParaRPr lang="cs-CZ" sz="22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používá se ve zdravotnictví, ke svařování kovů a ve zkapalněné formě v raketových motorech</a:t>
            </a:r>
          </a:p>
          <a:p>
            <a:pPr marL="457200" indent="-457200">
              <a:lnSpc>
                <a:spcPct val="90000"/>
              </a:lnSpc>
              <a:buFontTx/>
              <a:buChar char="-"/>
            </a:pPr>
            <a:endParaRPr lang="cs-CZ" sz="22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b="1" smtClean="0">
                <a:solidFill>
                  <a:srgbClr val="FF0000"/>
                </a:solidFill>
                <a:sym typeface="Wingdings" pitchFamily="2" charset="2"/>
              </a:rPr>
              <a:t>ozon</a:t>
            </a: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 - tříatomová molekula kyslíku, která chrání život na Zemi před škodlivým UV zářením</a:t>
            </a:r>
          </a:p>
          <a:p>
            <a:pPr marL="457200" indent="-457200">
              <a:lnSpc>
                <a:spcPct val="90000"/>
              </a:lnSpc>
              <a:buFontTx/>
              <a:buChar char="-"/>
            </a:pPr>
            <a:endParaRPr lang="cs-CZ" sz="22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jeho úbytek ve stratosféře se nazývá </a:t>
            </a:r>
            <a:r>
              <a:rPr lang="cs-CZ" sz="2200" b="1" smtClean="0">
                <a:solidFill>
                  <a:srgbClr val="FF0000"/>
                </a:solidFill>
                <a:sym typeface="Wingdings" pitchFamily="2" charset="2"/>
              </a:rPr>
              <a:t>ozonová díra</a:t>
            </a:r>
          </a:p>
          <a:p>
            <a:pPr marL="457200" indent="-457200" algn="ctr">
              <a:lnSpc>
                <a:spcPct val="90000"/>
              </a:lnSpc>
              <a:buFont typeface="Arial" charset="0"/>
              <a:buNone/>
            </a:pPr>
            <a:endParaRPr lang="cs-CZ" sz="2400" b="1" smtClean="0">
              <a:solidFill>
                <a:srgbClr val="000000"/>
              </a:solidFill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endParaRPr lang="cs-CZ" sz="2400" smtClean="0">
              <a:solidFill>
                <a:srgbClr val="000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Opakování – kyslík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nejrozšířenějším prvkem ve vesmíru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90% všech atomů ve vesmíru jsou atomy vodíku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na </a:t>
            </a:r>
            <a:r>
              <a:rPr lang="cs-CZ" sz="2400" b="1" dirty="0" smtClean="0">
                <a:sym typeface="Wingdings" pitchFamily="2" charset="2"/>
              </a:rPr>
              <a:t>Zemi</a:t>
            </a:r>
            <a:r>
              <a:rPr lang="cs-CZ" sz="2400" dirty="0" smtClean="0">
                <a:sym typeface="Wingdings" pitchFamily="2" charset="2"/>
              </a:rPr>
              <a:t> je pak </a:t>
            </a:r>
            <a:r>
              <a:rPr lang="cs-CZ" sz="2400" b="1" dirty="0" smtClean="0">
                <a:sym typeface="Wingdings" pitchFamily="2" charset="2"/>
              </a:rPr>
              <a:t>vodík třetí nejrozšířenější prvek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Vodík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0483" name="Picture 2" descr="astronomie,hvězdy,iStockphoto,kosmický prostor,měsíce,nebe,planety,příroda,věda,vědy,vesmír,vesmíry"/>
          <p:cNvPicPr>
            <a:picLocks noChangeAspect="1" noChangeArrowheads="1"/>
          </p:cNvPicPr>
          <p:nvPr/>
        </p:nvPicPr>
        <p:blipFill>
          <a:blip r:embed="rId3"/>
          <a:srcRect t="11630" b="13933"/>
          <a:stretch>
            <a:fillRect/>
          </a:stretch>
        </p:blipFill>
        <p:spPr bwMode="auto">
          <a:xfrm>
            <a:off x="3132138" y="4005263"/>
            <a:ext cx="2611437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v atmosféře Země se vodík vyskytuje jen v malém množství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eaLnBrk="1" hangingPunct="1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molekuly jsou příliš lehké a příliš rychlé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eaLnBrk="1" hangingPunct="1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zemská gravitace je nedokáže udržet - unikají do vesmíru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eaLnBrk="1" hangingPunct="1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dvouprvkové sloučeniny vodíku s jinými prvky nazýváme </a:t>
            </a:r>
            <a:r>
              <a:rPr lang="cs-CZ" sz="2400" b="1" dirty="0" smtClean="0">
                <a:sym typeface="Wingdings" pitchFamily="2" charset="2"/>
              </a:rPr>
              <a:t>hydridy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Vodík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None/>
              <a:defRPr/>
            </a:pPr>
            <a:r>
              <a:rPr lang="cs-CZ" sz="2400" b="1" u="sng" dirty="0" smtClean="0">
                <a:sym typeface="Wingdings" pitchFamily="2" charset="2"/>
              </a:rPr>
              <a:t>Postup:</a:t>
            </a:r>
          </a:p>
          <a:p>
            <a:pPr marL="457200" indent="-457200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Krystalizační miska: </a:t>
            </a:r>
          </a:p>
          <a:p>
            <a:pPr marL="457200" indent="-457200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                        </a:t>
            </a:r>
            <a:r>
              <a:rPr lang="cs-CZ" sz="2400" b="1" dirty="0" smtClean="0">
                <a:sym typeface="Wingdings" pitchFamily="2" charset="2"/>
              </a:rPr>
              <a:t>20ml 20% kyselina chlorovodíková + zinek</a:t>
            </a:r>
          </a:p>
          <a:p>
            <a:pPr marL="457200" indent="-457200">
              <a:buFontTx/>
              <a:buNone/>
              <a:defRPr/>
            </a:pPr>
            <a:endParaRPr lang="cs-CZ" sz="2400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  <a:sym typeface="Wingdings" pitchFamily="2" charset="2"/>
              </a:rPr>
              <a:t>Co se uvolňuje za plyn? </a:t>
            </a:r>
          </a:p>
          <a:p>
            <a:pPr marL="457200" indent="-457200" algn="ctr">
              <a:buFontTx/>
              <a:buNone/>
              <a:defRPr/>
            </a:pPr>
            <a:endParaRPr lang="cs-CZ" sz="2400" b="1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  <a:sym typeface="Wingdings" pitchFamily="2" charset="2"/>
              </a:rPr>
              <a:t>Dokážete zapsat chemickou rovnici?</a:t>
            </a:r>
          </a:p>
          <a:p>
            <a:pPr marL="457200" indent="-457200" algn="ctr">
              <a:buFontTx/>
              <a:buNone/>
              <a:defRPr/>
            </a:pP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2HCl + </a:t>
            </a:r>
            <a:r>
              <a:rPr lang="cs-CZ" sz="2400" b="1" dirty="0" err="1" smtClean="0">
                <a:solidFill>
                  <a:srgbClr val="FF0000"/>
                </a:solidFill>
                <a:sym typeface="Wingdings" pitchFamily="2" charset="2"/>
              </a:rPr>
              <a:t>Zn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  H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 + ZnCl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</a:p>
          <a:p>
            <a:pPr marL="457200" indent="-457200">
              <a:buFontTx/>
              <a:buNone/>
              <a:defRPr/>
            </a:pP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 - výsledek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6627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1844675"/>
            <a:ext cx="3843337" cy="393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28775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bezbarvý plyn, bez chuti a zápachu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vytváří </a:t>
            </a:r>
            <a:r>
              <a:rPr lang="cs-CZ" sz="2400" b="1" dirty="0" smtClean="0">
                <a:sym typeface="Wingdings" pitchFamily="2" charset="2"/>
              </a:rPr>
              <a:t>dvouatomové molekuly H</a:t>
            </a:r>
            <a:r>
              <a:rPr lang="cs-CZ" sz="2400" b="1" baseline="-25000" dirty="0" smtClean="0">
                <a:sym typeface="Wingdings" pitchFamily="2" charset="2"/>
              </a:rPr>
              <a:t>2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všechny hvězdy a hvězdné galaxie </a:t>
            </a:r>
          </a:p>
          <a:p>
            <a:pPr marL="457200" indent="-457200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       ve vesmíru jsou tvořeny převážně vodíkem</a:t>
            </a:r>
          </a:p>
          <a:p>
            <a:pPr marL="457200" indent="-457200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také naše Slunce je tvořeno převážně vodíkem</a:t>
            </a:r>
          </a:p>
          <a:p>
            <a:pPr marL="457200" indent="-457200">
              <a:buFont typeface="Arial" charset="0"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Vodík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8675" name="Picture 2" descr="astronomie,galaxie,hvězdné galaxie,místa,Neptun,planety,příroda,solární systém,vesmí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688" y="1916113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b="1" dirty="0" smtClean="0">
                <a:sym typeface="Wingdings" pitchFamily="2" charset="2"/>
              </a:rPr>
              <a:t>vodík je reaktivní plyn </a:t>
            </a:r>
            <a:r>
              <a:rPr lang="cs-CZ" sz="2400" dirty="0" smtClean="0">
                <a:sym typeface="Wingdings" pitchFamily="2" charset="2"/>
              </a:rPr>
              <a:t>(má jeden vazebný elektron)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reaguje téměř se všemi prvky PSP s výjimkou vzácných plynů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b="1" dirty="0" smtClean="0">
                <a:sym typeface="Wingdings" pitchFamily="2" charset="2"/>
              </a:rPr>
              <a:t>velmi bouřlivě reaguje vodík s kyslíkem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proto je vodík ve směsi se vzduchem výbušný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Vodík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algn="ctr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ym typeface="Wingdings" pitchFamily="2" charset="2"/>
              </a:rPr>
              <a:t>Zapište chemickou rovnici reakci mezi vodíkem a kyslíkem, pojmenujte reaktanty a produkty</a:t>
            </a:r>
          </a:p>
          <a:p>
            <a:pPr marL="457200" indent="-457200" algn="ctr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2H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 + O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 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 2H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O</a:t>
            </a:r>
          </a:p>
          <a:p>
            <a:pPr marL="457200" indent="-457200" algn="ctr">
              <a:buFontTx/>
              <a:buNone/>
              <a:defRPr/>
            </a:pP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při reakci vodíku s čistým kyslíkem vzniká teplota až </a:t>
            </a:r>
            <a:r>
              <a:rPr lang="cs-CZ" sz="2400" b="1" dirty="0" smtClean="0">
                <a:sym typeface="Wingdings" pitchFamily="2" charset="2"/>
              </a:rPr>
              <a:t>3000°C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produktem této reakce je </a:t>
            </a:r>
            <a:r>
              <a:rPr lang="cs-CZ" sz="2400" b="1" dirty="0" smtClean="0">
                <a:sym typeface="Wingdings" pitchFamily="2" charset="2"/>
              </a:rPr>
              <a:t>voda</a:t>
            </a: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největší množství vodíku na Zemi je </a:t>
            </a:r>
            <a:r>
              <a:rPr lang="cs-CZ" sz="2400" b="1" dirty="0" smtClean="0">
                <a:sym typeface="Wingdings" pitchFamily="2" charset="2"/>
              </a:rPr>
              <a:t>vázáno</a:t>
            </a:r>
            <a:r>
              <a:rPr lang="cs-CZ" sz="2400" dirty="0" smtClean="0">
                <a:sym typeface="Wingdings" pitchFamily="2" charset="2"/>
              </a:rPr>
              <a:t> právě </a:t>
            </a:r>
            <a:r>
              <a:rPr lang="cs-CZ" sz="2400" b="1" dirty="0" smtClean="0">
                <a:sym typeface="Wingdings" pitchFamily="2" charset="2"/>
              </a:rPr>
              <a:t>ve vodě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Vodík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dříve se vodík používal k </a:t>
            </a:r>
            <a:r>
              <a:rPr lang="cs-CZ" sz="2400" b="1" dirty="0" smtClean="0">
                <a:sym typeface="Wingdings" pitchFamily="2" charset="2"/>
              </a:rPr>
              <a:t>plnění balonů a vzducholodí</a:t>
            </a: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dodnes se používá k plnění </a:t>
            </a:r>
            <a:r>
              <a:rPr lang="cs-CZ" sz="2400" b="1" dirty="0" smtClean="0">
                <a:sym typeface="Wingdings" pitchFamily="2" charset="2"/>
              </a:rPr>
              <a:t>meteorologických balonu</a:t>
            </a:r>
            <a:r>
              <a:rPr lang="cs-CZ" sz="2400" dirty="0" smtClean="0">
                <a:sym typeface="Wingdings" pitchFamily="2" charset="2"/>
              </a:rPr>
              <a:t>, které vynášejí přístroje do vysokých vrstev atmosféry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 typeface="Arial" charset="0"/>
              <a:buNone/>
              <a:defRPr/>
            </a:pPr>
            <a:r>
              <a:rPr lang="cs-CZ" sz="2400" b="1" dirty="0" smtClean="0">
                <a:sym typeface="Wingdings" pitchFamily="2" charset="2"/>
              </a:rPr>
              <a:t>Proč se dnes vodík nepoužívá k plnění balonů </a:t>
            </a:r>
          </a:p>
          <a:p>
            <a:pPr marL="457200" indent="-457200" algn="ctr">
              <a:buFont typeface="Arial" charset="0"/>
              <a:buNone/>
              <a:defRPr/>
            </a:pPr>
            <a:r>
              <a:rPr lang="cs-CZ" sz="2400" b="1" dirty="0" smtClean="0">
                <a:sym typeface="Wingdings" pitchFamily="2" charset="2"/>
              </a:rPr>
              <a:t>a vzducholodí s lidskou posádkou?</a:t>
            </a:r>
          </a:p>
          <a:p>
            <a:pPr marL="457200" indent="-457200" algn="ctr">
              <a:buFont typeface="Arial" charset="0"/>
              <a:buNone/>
              <a:defRPr/>
            </a:pP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 typeface="Arial" charset="0"/>
              <a:buNone/>
              <a:defRPr/>
            </a:pPr>
            <a:r>
              <a:rPr lang="cs-CZ" sz="2000" b="1" u="sng" dirty="0" smtClean="0">
                <a:sym typeface="Wingdings" pitchFamily="2" charset="2"/>
              </a:rPr>
              <a:t>Zkáza vzducholodi </a:t>
            </a:r>
            <a:r>
              <a:rPr lang="cs-CZ" sz="2000" b="1" u="sng" dirty="0" err="1" smtClean="0">
                <a:sym typeface="Wingdings" pitchFamily="2" charset="2"/>
              </a:rPr>
              <a:t>Hindenburg</a:t>
            </a:r>
            <a:endParaRPr lang="cs-CZ" sz="2000" b="1" u="sng" dirty="0" smtClean="0">
              <a:sym typeface="Wingdings" pitchFamily="2" charset="2"/>
            </a:endParaRPr>
          </a:p>
          <a:p>
            <a:pPr marL="457200" indent="-457200">
              <a:buFont typeface="Arial" charset="0"/>
              <a:buNone/>
              <a:defRPr/>
            </a:pPr>
            <a:endParaRPr lang="cs-CZ" sz="2400" b="1" dirty="0" smtClean="0"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Vodík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34819" name="Picture 2" descr="aerostaty,balóny,doprava,letadlo,řiditelné vzducholodě,zepelíny"/>
          <p:cNvPicPr>
            <a:picLocks noChangeAspect="1" noChangeArrowheads="1"/>
          </p:cNvPicPr>
          <p:nvPr/>
        </p:nvPicPr>
        <p:blipFill>
          <a:blip r:embed="rId3"/>
          <a:srcRect t="18610" b="20912"/>
          <a:stretch>
            <a:fillRect/>
          </a:stretch>
        </p:blipFill>
        <p:spPr bwMode="auto">
          <a:xfrm>
            <a:off x="5148263" y="4292600"/>
            <a:ext cx="2519362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algn="ctr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účinkem elektrického proudu (stejnosměrného) dochází k rozkladu vody na plynný vodík a kyslík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2H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O   2H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 + O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</a:p>
          <a:p>
            <a:pPr marL="457200" indent="-457200" algn="ctr">
              <a:buFontTx/>
              <a:buNone/>
              <a:defRPr/>
            </a:pPr>
            <a:endParaRPr lang="cs-CZ" sz="2400" b="1" baseline="-25000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buFontTx/>
              <a:buNone/>
              <a:defRPr/>
            </a:pPr>
            <a:endParaRPr lang="cs-CZ" sz="2400" b="1" baseline="-25000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000" dirty="0" smtClean="0">
                <a:sym typeface="Wingdings" pitchFamily="2" charset="2"/>
              </a:rPr>
              <a:t>vodík je možné snadno získávat rozkladem mořské vody pomocí elektrické energie vyráběné ve slunečních či větrných elektrárnách</a:t>
            </a:r>
          </a:p>
          <a:p>
            <a:pPr marL="457200" indent="-457200">
              <a:buFontTx/>
              <a:buChar char="-"/>
              <a:defRPr/>
            </a:pPr>
            <a:endParaRPr lang="cs-CZ" sz="20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000" dirty="0" smtClean="0">
                <a:sym typeface="Wingdings" pitchFamily="2" charset="2"/>
              </a:rPr>
              <a:t>proto můžeme považovat vodík za </a:t>
            </a:r>
            <a:r>
              <a:rPr lang="cs-CZ" sz="2000" b="1" dirty="0" smtClean="0">
                <a:sym typeface="Wingdings" pitchFamily="2" charset="2"/>
              </a:rPr>
              <a:t>palivo budoucnosti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Elektrolýza vody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endParaRPr lang="cs-CZ" sz="20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smtClean="0">
                <a:solidFill>
                  <a:srgbClr val="000000"/>
                </a:solidFill>
                <a:sym typeface="Wingdings" pitchFamily="2" charset="2"/>
              </a:rPr>
              <a:t>vodík je bezbarvý plyn, bez chuti a zápachu, lehčí než vzduch</a:t>
            </a:r>
          </a:p>
          <a:p>
            <a:pPr marL="457200" indent="-457200">
              <a:buFontTx/>
              <a:buChar char="-"/>
            </a:pPr>
            <a:endParaRPr lang="cs-CZ" sz="24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smtClean="0">
                <a:solidFill>
                  <a:srgbClr val="000000"/>
                </a:solidFill>
                <a:sym typeface="Wingdings" pitchFamily="2" charset="2"/>
              </a:rPr>
              <a:t>ve směsi se vzduchem </a:t>
            </a:r>
            <a:r>
              <a:rPr lang="cs-CZ" sz="2400" b="1" smtClean="0">
                <a:solidFill>
                  <a:srgbClr val="000000"/>
                </a:solidFill>
                <a:sym typeface="Wingdings" pitchFamily="2" charset="2"/>
              </a:rPr>
              <a:t>exploduje</a:t>
            </a:r>
          </a:p>
          <a:p>
            <a:pPr marL="457200" indent="-457200">
              <a:buFontTx/>
              <a:buChar char="-"/>
            </a:pPr>
            <a:endParaRPr lang="cs-CZ" sz="24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smtClean="0">
                <a:solidFill>
                  <a:srgbClr val="000000"/>
                </a:solidFill>
                <a:sym typeface="Wingdings" pitchFamily="2" charset="2"/>
              </a:rPr>
              <a:t>používá se ke ztužování tuků a jako palivo raketových motorů</a:t>
            </a:r>
          </a:p>
          <a:p>
            <a:pPr marL="457200" indent="-457200">
              <a:buFontTx/>
              <a:buChar char="-"/>
            </a:pPr>
            <a:endParaRPr lang="cs-CZ" sz="24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r>
              <a:rPr lang="cs-CZ" sz="2400" smtClean="0">
                <a:solidFill>
                  <a:srgbClr val="000000"/>
                </a:solidFill>
                <a:sym typeface="Wingdings" pitchFamily="2" charset="2"/>
              </a:rPr>
              <a:t>dá se získat </a:t>
            </a:r>
            <a:r>
              <a:rPr lang="cs-CZ" sz="2400" b="1" smtClean="0">
                <a:solidFill>
                  <a:srgbClr val="000000"/>
                </a:solidFill>
                <a:sym typeface="Wingdings" pitchFamily="2" charset="2"/>
              </a:rPr>
              <a:t>elektrolýzou vody</a:t>
            </a:r>
            <a:endParaRPr lang="cs-CZ" sz="2000" b="1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0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</a:pPr>
            <a:endParaRPr lang="cs-CZ" sz="2200" b="1" smtClean="0">
              <a:solidFill>
                <a:srgbClr val="000000"/>
              </a:solidFill>
            </a:endParaRPr>
          </a:p>
          <a:p>
            <a:pPr marL="457200" indent="-457200">
              <a:buFontTx/>
              <a:buChar char="-"/>
            </a:pPr>
            <a:endParaRPr lang="cs-CZ" sz="2200" b="1" smtClean="0">
              <a:solidFill>
                <a:srgbClr val="000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Souhrn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38915" name="Picture 2" descr="nezapomeň,emotikony,emoce,zapomenout,pamatovat,připomenutí,pousmání,veselý obličej,usmívající se obličeje,smajlíci,smajlík,ksichtík,usměvavé obličeje,smějící se obličeje,uzel na kapesníku,symbol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688" y="4508500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sz="2000" dirty="0" smtClean="0"/>
              <a:t>Obrázky převzaty:</a:t>
            </a:r>
          </a:p>
          <a:p>
            <a:pPr>
              <a:buFont typeface="Arial" charset="0"/>
              <a:buNone/>
              <a:defRPr/>
            </a:pPr>
            <a:r>
              <a:rPr lang="cs-CZ" sz="2000" dirty="0" smtClean="0"/>
              <a:t>[cit. 2011-10-10] </a:t>
            </a:r>
            <a:r>
              <a:rPr lang="cs-CZ" sz="2000" i="1" dirty="0" smtClean="0"/>
              <a:t>www.office.</a:t>
            </a:r>
            <a:r>
              <a:rPr lang="cs-CZ" sz="2000" i="1" dirty="0" err="1" smtClean="0"/>
              <a:t>microsoft.com</a:t>
            </a: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r>
              <a:rPr lang="cs-CZ" sz="2000" dirty="0" smtClean="0"/>
              <a:t>Použity obrázky vlastní tvorby.</a:t>
            </a:r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/>
              <a:t>Použité zdroje</a:t>
            </a:r>
            <a:endParaRPr lang="cs-CZ" sz="3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776</TotalTime>
  <Words>439</Words>
  <Application>Microsoft Office PowerPoint</Application>
  <PresentationFormat>Předvádění na obrazovce (4:3)</PresentationFormat>
  <Paragraphs>118</Paragraphs>
  <Slides>15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Wingdings</vt:lpstr>
      <vt:lpstr>Motiv sady Office</vt:lpstr>
      <vt:lpstr>Snímek 1</vt:lpstr>
      <vt:lpstr>Anotace</vt:lpstr>
      <vt:lpstr>Vodík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tense – „to be“</dc:title>
  <dc:creator>lipi</dc:creator>
  <cp:lastModifiedBy>Maminka</cp:lastModifiedBy>
  <cp:revision>232</cp:revision>
  <dcterms:created xsi:type="dcterms:W3CDTF">2011-10-22T09:36:30Z</dcterms:created>
  <dcterms:modified xsi:type="dcterms:W3CDTF">2012-03-18T15:26:27Z</dcterms:modified>
</cp:coreProperties>
</file>