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5" r:id="rId3"/>
    <p:sldId id="258" r:id="rId4"/>
    <p:sldId id="260" r:id="rId5"/>
    <p:sldId id="262" r:id="rId6"/>
    <p:sldId id="263" r:id="rId7"/>
    <p:sldId id="261" r:id="rId8"/>
    <p:sldId id="266" r:id="rId9"/>
    <p:sldId id="264" r:id="rId10"/>
    <p:sldId id="267" r:id="rId11"/>
    <p:sldId id="269" r:id="rId12"/>
    <p:sldId id="268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9685" autoAdjust="0"/>
    <p:restoredTop sz="94660"/>
  </p:normalViewPr>
  <p:slideViewPr>
    <p:cSldViewPr>
      <p:cViewPr varScale="1">
        <p:scale>
          <a:sx n="75" d="100"/>
          <a:sy n="75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01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47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7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22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8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46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98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119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13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91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07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952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12776"/>
            <a:ext cx="9144000" cy="792089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MS </a:t>
            </a:r>
            <a: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Excel – Matematické operace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 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- MS Excel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Matematické operace</a:t>
            </a:r>
            <a:endParaRPr lang="cs-CZ" sz="16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       Pavlína Honcová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Období: 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Prosinec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2012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Věková skupina:      9. ročník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Tematická oblast:    Informatika – Tabulkové kalkulátory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Zadávání základních matematických operací, procvičení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00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Psaní vzorců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8188" y="1225689"/>
            <a:ext cx="80648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Při psaní vzorců je nutné dodržovat základní pravidla: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Každý vzorec musí začínat znakem „rovná se“ (=). 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Pokud znak zapomeneme napsat, program nic nespočítá.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Adresy buněk nemusíme psát z klávesnice, můžeme označovat myší.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Psaní vzorce ukončíme například klávesou </a:t>
            </a:r>
            <a:r>
              <a:rPr lang="cs-CZ" sz="2400" b="1" i="1" dirty="0" smtClean="0">
                <a:latin typeface="Calibri" pitchFamily="34" charset="0"/>
                <a:cs typeface="Calibri" pitchFamily="34" charset="0"/>
              </a:rPr>
              <a:t>Enter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Psaní vzorce můžeme přerušit například klávesou </a:t>
            </a:r>
            <a:r>
              <a:rPr lang="cs-CZ" sz="2400" b="1" i="1" dirty="0" smtClean="0">
                <a:latin typeface="Calibri" pitchFamily="34" charset="0"/>
                <a:cs typeface="Calibri" pitchFamily="34" charset="0"/>
              </a:rPr>
              <a:t>Esc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, tlačítkem </a:t>
            </a:r>
            <a:r>
              <a:rPr lang="cs-CZ" sz="2400" b="1" i="1" dirty="0" smtClean="0">
                <a:latin typeface="Calibri" pitchFamily="34" charset="0"/>
                <a:cs typeface="Calibri" pitchFamily="34" charset="0"/>
              </a:rPr>
              <a:t>storno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Napsaný vzorec je třeba vyzkoušet například záměnou čísel.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4427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Matematické vzorce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259632" y="1196752"/>
            <a:ext cx="71287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 mnoha vzorcích si vystačíme pouze se základními matematickými znaky: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pro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sčítání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používáme znak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+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pro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odčítání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používáme znak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–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pro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násobení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používáme znak </a:t>
            </a:r>
            <a:r>
              <a:rPr lang="pt-BR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*</a:t>
            </a:r>
            <a:endParaRPr lang="cs-CZ" sz="24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pro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dělení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používáme znak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/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pro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umocňování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používáme stříšku </a:t>
            </a: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^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Sčítání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81790" y="1061429"/>
            <a:ext cx="727280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pt-BR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B2+B4</a:t>
            </a:r>
            <a:r>
              <a:rPr lang="pt-BR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</a:t>
            </a:r>
            <a:r>
              <a:rPr lang="pt-BR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ečte hodnoty v buňkách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B2</a:t>
            </a:r>
            <a:r>
              <a:rPr lang="pt-BR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B4</a:t>
            </a:r>
            <a:endParaRPr lang="pt-BR" sz="2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660" y="2276872"/>
            <a:ext cx="6048672" cy="36787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5977" y="2257363"/>
            <a:ext cx="6112046" cy="36787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Odčítání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43608" y="908720"/>
            <a:ext cx="561662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pl-PL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=B2-B4  </a:t>
            </a:r>
            <a:r>
              <a:rPr lang="pl-PL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odečte hodnotu v buňce </a:t>
            </a:r>
            <a:r>
              <a:rPr lang="pl-PL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B4</a:t>
            </a:r>
          </a:p>
          <a:p>
            <a:pPr lvl="0" algn="ctr">
              <a:lnSpc>
                <a:spcPct val="150000"/>
              </a:lnSpc>
            </a:pPr>
            <a:r>
              <a:rPr lang="pl-PL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od </a:t>
            </a:r>
            <a:r>
              <a:rPr lang="pl-PL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hodnoty v buňce </a:t>
            </a:r>
            <a:r>
              <a:rPr lang="pl-PL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B2</a:t>
            </a:r>
            <a:endParaRPr lang="pl-PL" sz="2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676" y="2348880"/>
            <a:ext cx="5796644" cy="364260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676" y="2348878"/>
            <a:ext cx="5779676" cy="377901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7014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Násobení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187624" y="956828"/>
            <a:ext cx="615668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pt-BR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B2</a:t>
            </a:r>
            <a:r>
              <a:rPr lang="pt-BR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*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B4</a:t>
            </a:r>
            <a:r>
              <a:rPr lang="pt-BR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</a:t>
            </a:r>
            <a:r>
              <a:rPr lang="pt-BR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ynásobí hodnotu v buňce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B2</a:t>
            </a:r>
          </a:p>
          <a:p>
            <a:pPr lvl="0" algn="ctr">
              <a:lnSpc>
                <a:spcPct val="150000"/>
              </a:lnSpc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hodnotou v buňce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B4</a:t>
            </a:r>
            <a:endParaRPr lang="pt-BR" sz="2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691" y="2564904"/>
            <a:ext cx="6055109" cy="403673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691" y="2577480"/>
            <a:ext cx="6195677" cy="411712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1758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Dělení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71600" y="1041522"/>
            <a:ext cx="615668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pt-BR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B2</a:t>
            </a:r>
            <a:r>
              <a:rPr lang="pt-BR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/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B4</a:t>
            </a:r>
            <a:r>
              <a:rPr lang="pt-BR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</a:t>
            </a:r>
            <a:r>
              <a:rPr lang="pt-BR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ydělí hodnotu v buňce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B2</a:t>
            </a:r>
            <a:r>
              <a:rPr lang="pt-BR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endParaRPr lang="cs-CZ" sz="28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ctr">
              <a:lnSpc>
                <a:spcPct val="150000"/>
              </a:lnSpc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</a:t>
            </a:r>
            <a:r>
              <a:rPr lang="pt-BR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hodnotou </a:t>
            </a:r>
            <a:r>
              <a:rPr lang="pt-BR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 buňce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B4</a:t>
            </a:r>
            <a:endParaRPr lang="pt-BR" sz="2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450" y="2636912"/>
            <a:ext cx="5861100" cy="38884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289" y="2636912"/>
            <a:ext cx="5986611" cy="392690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Umocňování 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1560" y="1105672"/>
            <a:ext cx="741682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pt-BR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B2</a:t>
            </a:r>
            <a:r>
              <a:rPr lang="pt-BR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^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B4</a:t>
            </a:r>
            <a:r>
              <a:rPr lang="pt-BR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</a:t>
            </a:r>
            <a:r>
              <a:rPr lang="pt-BR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mocní hodnotu v buňce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B2</a:t>
            </a:r>
            <a:r>
              <a:rPr lang="pt-BR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   </a:t>
            </a:r>
            <a:r>
              <a:rPr lang="pt-BR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hodnotou uvedenou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pt-BR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 </a:t>
            </a:r>
            <a:r>
              <a:rPr lang="pt-BR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buňce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B4</a:t>
            </a:r>
            <a:r>
              <a:rPr lang="pt-BR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  <a:endParaRPr lang="cs-CZ" sz="2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825" y="2708920"/>
            <a:ext cx="5634979" cy="37444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531" y="2675965"/>
            <a:ext cx="5675566" cy="380225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084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Pamatuj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528" y="1340768"/>
            <a:ext cx="820891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Při psaní vzorců používáme znaky početních operací:</a:t>
            </a:r>
          </a:p>
          <a:p>
            <a:pPr>
              <a:lnSpc>
                <a:spcPct val="150000"/>
              </a:lnSpc>
            </a:pPr>
            <a:r>
              <a:rPr lang="pt-BR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</a:t>
            </a: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A1+A2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</a:t>
            </a:r>
            <a:r>
              <a:rPr lang="pt-BR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ečte </a:t>
            </a:r>
            <a:r>
              <a:rPr lang="pt-BR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hodnoty v buňkách A1 a </a:t>
            </a:r>
            <a:r>
              <a:rPr lang="pt-BR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A2</a:t>
            </a:r>
            <a:endParaRPr lang="pt-BR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pl-PL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=A1-A2 </a:t>
            </a:r>
            <a:r>
              <a:rPr lang="pl-PL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</a:t>
            </a:r>
            <a:r>
              <a:rPr lang="pl-PL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odečte </a:t>
            </a:r>
            <a:r>
              <a:rPr lang="pl-PL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hodnotu v buňce A2 od hodnoty v buňce </a:t>
            </a:r>
            <a:r>
              <a:rPr lang="pl-PL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A1</a:t>
            </a:r>
            <a:endParaRPr lang="pl-PL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=A1/A2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</a:t>
            </a:r>
            <a:r>
              <a:rPr lang="pt-BR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ydělí </a:t>
            </a:r>
            <a:r>
              <a:rPr lang="pt-BR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hodnotu v buňce A1 hodnotou v buňce </a:t>
            </a:r>
            <a:r>
              <a:rPr lang="pt-BR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A2</a:t>
            </a:r>
            <a:endParaRPr lang="pt-BR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=A1*A2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</a:t>
            </a:r>
            <a:r>
              <a:rPr lang="pt-BR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ynásobí </a:t>
            </a:r>
            <a:r>
              <a:rPr lang="pt-BR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hodnotu v buňce A1 hodnotou v buňce </a:t>
            </a:r>
            <a:r>
              <a:rPr lang="pt-BR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A2</a:t>
            </a:r>
            <a:endParaRPr lang="pt-BR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pt-BR" sz="24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=A1^A2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</a:t>
            </a:r>
            <a:r>
              <a:rPr lang="pt-BR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mocní </a:t>
            </a:r>
            <a:r>
              <a:rPr lang="pt-BR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hodnotu v buňce A1 hodnotou uvedenou </a:t>
            </a:r>
            <a:endParaRPr lang="cs-CZ" sz="24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          </a:t>
            </a:r>
            <a:r>
              <a:rPr lang="pt-BR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 </a:t>
            </a:r>
            <a:r>
              <a:rPr lang="pt-BR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buňce A2.</a:t>
            </a: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916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Cvičení 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072508"/>
            <a:ext cx="80095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Vytvořte si tabulky podle vzoru.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Do řádků v druhé tabulce vlož zadané vzorce a kopíruj tažením.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72837"/>
            <a:ext cx="6696177" cy="408409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7131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Kontrola vzorců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4083" y="1700808"/>
            <a:ext cx="6455834" cy="39882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7301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636" y="2060848"/>
            <a:ext cx="6552728" cy="39342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1196752"/>
            <a:ext cx="4787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Podle vzoru si zkontrolujte svou práci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3548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Zdroje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124744"/>
            <a:ext cx="82089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>
                <a:latin typeface="Calibri" pitchFamily="34" charset="0"/>
                <a:cs typeface="Calibri" pitchFamily="34" charset="0"/>
              </a:rPr>
              <a:t>Vlastní, snímky obrazovky aplikace Excel systému Microsoft Office 2010.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98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324</Words>
  <Application>Microsoft Office PowerPoint</Application>
  <PresentationFormat>Předvádění na obrazovce (4:3)</PresentationFormat>
  <Paragraphs>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MS Excel – Matematické operace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Excel - Matematické operace</dc:title>
  <dc:creator>Uživatel</dc:creator>
  <cp:lastModifiedBy>Uživatel</cp:lastModifiedBy>
  <cp:revision>27</cp:revision>
  <dcterms:created xsi:type="dcterms:W3CDTF">2012-12-15T12:17:40Z</dcterms:created>
  <dcterms:modified xsi:type="dcterms:W3CDTF">2013-05-13T11:01:15Z</dcterms:modified>
</cp:coreProperties>
</file>