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74" r:id="rId4"/>
    <p:sldId id="263" r:id="rId5"/>
    <p:sldId id="273" r:id="rId6"/>
    <p:sldId id="261" r:id="rId7"/>
    <p:sldId id="265" r:id="rId8"/>
    <p:sldId id="270" r:id="rId9"/>
    <p:sldId id="271" r:id="rId10"/>
    <p:sldId id="269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84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13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64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823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07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830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214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42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29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44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635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Vkládání vzorců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VY_32_inovace_07 Informatika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Vkládání vzorců</a:t>
            </a:r>
          </a:p>
          <a:p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Prosinec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2012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zásady pro výpočty v buňce, vkládání vzorců, opakování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8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Základní zásady </a:t>
            </a:r>
          </a:p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pro výpočty v buňce 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6113" y="2060848"/>
            <a:ext cx="75762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K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aždý vzorec musí začínat znakem „rovná se“ =.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Pokud znak nenapíšeme, program nic nespočítá.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Zápis vzorce nesmí obsahovat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mezery.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Při výpočtech pracujeme s adresami buněk.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O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blast označujeme pomocí dvojtečky (například B1:B5).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Adresy zůstávají pevné, hodnoty v buňkách můžeme měnit.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8154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Základní zásady</a:t>
            </a:r>
          </a:p>
          <a:p>
            <a:pPr algn="ctr"/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ro výpočty v buňce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4462" y="2204864"/>
            <a:ext cx="780893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arenR" startAt="7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Parametry funkcí musí být uzavřené v kulatých závorkách.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 startAt="7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Parametry oddělujeme středníkem.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 startAt="7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Při psaní vzorců platí priorita matematických operací.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 startAt="7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Výpočty můžeme provádět i pomocí funkcí.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 startAt="7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Vzorce jsou již připraveny k vložení do dané oblasti.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 startAt="7"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163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Vložení funkce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6153"/>
            <a:ext cx="5112568" cy="18627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1550395"/>
            <a:ext cx="62646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Funkci můžeme vložit z více míst, například: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072" y="1051920"/>
            <a:ext cx="51872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Funkce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=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připravený vzorec pro výpočet.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231000" y="4653136"/>
            <a:ext cx="4217504" cy="1080120"/>
          </a:xfrm>
          <a:prstGeom prst="wedgeRoundRectCallout">
            <a:avLst>
              <a:gd name="adj1" fmla="val -8499"/>
              <a:gd name="adj2" fmla="val -163623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alibri" pitchFamily="34" charset="0"/>
                <a:cs typeface="Calibri" pitchFamily="34" charset="0"/>
              </a:rPr>
              <a:t>Na kartě vzorce →klepneme na </a:t>
            </a:r>
            <a:r>
              <a:rPr lang="cs-CZ" sz="2400" i="1" dirty="0">
                <a:latin typeface="Calibri" pitchFamily="34" charset="0"/>
                <a:cs typeface="Calibri" pitchFamily="34" charset="0"/>
              </a:rPr>
              <a:t>vložit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funkci</a:t>
            </a:r>
            <a:endParaRPr lang="cs-CZ" sz="2400" i="1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4788024" y="4653136"/>
            <a:ext cx="4217504" cy="1080120"/>
          </a:xfrm>
          <a:prstGeom prst="wedgeRoundRectCallout">
            <a:avLst>
              <a:gd name="adj1" fmla="val -51921"/>
              <a:gd name="adj2" fmla="val -114240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alibri" pitchFamily="34" charset="0"/>
                <a:cs typeface="Calibri" pitchFamily="34" charset="0"/>
              </a:rPr>
              <a:t>Klepneme na tlačítko </a:t>
            </a:r>
            <a:r>
              <a:rPr lang="cs-CZ" sz="2400" i="1" dirty="0">
                <a:latin typeface="Calibri" pitchFamily="34" charset="0"/>
                <a:cs typeface="Calibri" pitchFamily="34" charset="0"/>
              </a:rPr>
              <a:t>vložit funkci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v řádku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vzorců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9152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35533"/>
            <a:ext cx="2952328" cy="34291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89459"/>
            <a:ext cx="2520280" cy="31503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Vložení funkce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1051920"/>
            <a:ext cx="62646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Další místa, odkud můžeme vkládat vzorce: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231000" y="5517232"/>
            <a:ext cx="4217504" cy="1080120"/>
          </a:xfrm>
          <a:prstGeom prst="wedgeRoundRectCallout">
            <a:avLst>
              <a:gd name="adj1" fmla="val -20048"/>
              <a:gd name="adj2" fmla="val -366206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alibri" pitchFamily="34" charset="0"/>
                <a:cs typeface="Calibri" pitchFamily="34" charset="0"/>
              </a:rPr>
              <a:t>Na kartě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Domů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→</a:t>
            </a:r>
            <a:r>
              <a:rPr lang="cs-CZ" sz="2400" i="1" dirty="0">
                <a:latin typeface="Calibri" pitchFamily="34" charset="0"/>
                <a:cs typeface="Calibri" pitchFamily="34" charset="0"/>
              </a:rPr>
              <a:t>Ú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pravy</a:t>
            </a:r>
            <a:endParaRPr lang="cs-CZ" sz="2400" i="1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4859300" y="1735533"/>
            <a:ext cx="4217504" cy="1080120"/>
          </a:xfrm>
          <a:prstGeom prst="wedgeRoundRectCallout">
            <a:avLst>
              <a:gd name="adj1" fmla="val -19877"/>
              <a:gd name="adj2" fmla="val 138211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itchFamily="34" charset="0"/>
                <a:cs typeface="Calibri" pitchFamily="34" charset="0"/>
              </a:rPr>
              <a:t>Pokud známe název funkce, začneme psát do buňky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503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Příklad vložení funkce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1"/>
          <p:cNvSpPr txBox="1"/>
          <p:nvPr/>
        </p:nvSpPr>
        <p:spPr>
          <a:xfrm>
            <a:off x="587242" y="963395"/>
            <a:ext cx="78488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Klepneme na buňku, do které budeme zadávat vzorec.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Klepneme na tlačítko vložit funkci v řádku vzorců.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Vyhledáme funkci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a stiskneme OK.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771" y="2708920"/>
            <a:ext cx="4618448" cy="39784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20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Příklad vložení funkce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1"/>
          <p:cNvSpPr txBox="1"/>
          <p:nvPr/>
        </p:nvSpPr>
        <p:spPr>
          <a:xfrm>
            <a:off x="611559" y="1051920"/>
            <a:ext cx="72928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+mj-lt"/>
              <a:buAutoNum type="arabicPeriod" startAt="4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Zadáme argumenty funkce.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 startAt="4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Myší vybereme odkaz na buňku (oblast).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 startAt="4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Stiskem OK ukončíme.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751" y="2836171"/>
            <a:ext cx="6774498" cy="38422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5280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Automatické dokončování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2053" y="1051920"/>
            <a:ext cx="85938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Do buňky zadáme znak =.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Z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ačneme psát název vzorce.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plikace nabídne seznam funkcí, zobrazí nápovědu funkce.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D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vojklikem vložíme funkci.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784" y="3433068"/>
            <a:ext cx="4320480" cy="30232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736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63390" y="504646"/>
            <a:ext cx="7919788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 startAt="5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Zadáme, nebo myší vybereme argumenty.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 startAt="5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Potvrdíme klávesou 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Enter.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0848"/>
            <a:ext cx="3076627" cy="21309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577" y="4109930"/>
            <a:ext cx="3022442" cy="23080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505780" y="5293801"/>
            <a:ext cx="4217504" cy="1080120"/>
          </a:xfrm>
          <a:prstGeom prst="wedgeRoundRectCallout">
            <a:avLst>
              <a:gd name="adj1" fmla="val 79690"/>
              <a:gd name="adj2" fmla="val -51144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alibri" pitchFamily="34" charset="0"/>
                <a:cs typeface="Calibri" pitchFamily="34" charset="0"/>
              </a:rPr>
              <a:t>Po vybrání argumentů potvrdíme klávesou </a:t>
            </a:r>
            <a:r>
              <a:rPr lang="cs-CZ" sz="2400" b="1" i="1" dirty="0">
                <a:latin typeface="Calibri" pitchFamily="34" charset="0"/>
                <a:cs typeface="Calibri" pitchFamily="34" charset="0"/>
              </a:rPr>
              <a:t>Enter</a:t>
            </a:r>
          </a:p>
        </p:txBody>
      </p:sp>
      <p:sp>
        <p:nvSpPr>
          <p:cNvPr id="12" name="Zaoblený obdélníkový popisek 11"/>
          <p:cNvSpPr/>
          <p:nvPr/>
        </p:nvSpPr>
        <p:spPr>
          <a:xfrm>
            <a:off x="4198708" y="2445499"/>
            <a:ext cx="4217504" cy="1080120"/>
          </a:xfrm>
          <a:prstGeom prst="wedgeRoundRectCallout">
            <a:avLst>
              <a:gd name="adj1" fmla="val -111040"/>
              <a:gd name="adj2" fmla="val 76455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alibri" pitchFamily="34" charset="0"/>
                <a:cs typeface="Calibri" pitchFamily="34" charset="0"/>
              </a:rPr>
              <a:t>Po kliknutí na </a:t>
            </a:r>
            <a:r>
              <a:rPr lang="cs-CZ" sz="2400" b="1" i="1" dirty="0">
                <a:latin typeface="Calibri" pitchFamily="34" charset="0"/>
                <a:cs typeface="Calibri" pitchFamily="34" charset="0"/>
              </a:rPr>
              <a:t>číslo 1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 můžeme vybrat argumenty funkce</a:t>
            </a:r>
          </a:p>
        </p:txBody>
      </p:sp>
    </p:spTree>
    <p:extLst>
      <p:ext uri="{BB962C8B-B14F-4D97-AF65-F5344CB8AC3E}">
        <p14:creationId xmlns:p14="http://schemas.microsoft.com/office/powerpoint/2010/main" val="1718372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Umíš odpovědět?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36004" y="1484784"/>
            <a:ext cx="727199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Jakými způsoby můžeme vkládat vzorce?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Jakým znakem začíná každý výpočet v Excelu?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Čím oddělujeme argumenty funkce?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Může zápis vzorce obsahovat mezery?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 označíme ve vzorci oblast buněk?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Vyjmenuj základní pravidla při psaní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vzorců. 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67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366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MS Excel – Vkládání vzorců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Vkládání vzorců</dc:title>
  <dc:creator>Uživatel</dc:creator>
  <cp:lastModifiedBy>Uživatel</cp:lastModifiedBy>
  <cp:revision>36</cp:revision>
  <dcterms:created xsi:type="dcterms:W3CDTF">2012-12-15T11:58:46Z</dcterms:created>
  <dcterms:modified xsi:type="dcterms:W3CDTF">2013-05-13T11:02:25Z</dcterms:modified>
</cp:coreProperties>
</file>