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3" r:id="rId3"/>
    <p:sldId id="265" r:id="rId4"/>
    <p:sldId id="268" r:id="rId5"/>
    <p:sldId id="276" r:id="rId6"/>
    <p:sldId id="279" r:id="rId7"/>
    <p:sldId id="277" r:id="rId8"/>
    <p:sldId id="278" r:id="rId9"/>
    <p:sldId id="261" r:id="rId10"/>
    <p:sldId id="270" r:id="rId11"/>
    <p:sldId id="28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10" autoAdjust="0"/>
    <p:restoredTop sz="94660"/>
  </p:normalViewPr>
  <p:slideViewPr>
    <p:cSldViewPr>
      <p:cViewPr varScale="1">
        <p:scale>
          <a:sx n="75" d="100"/>
          <a:sy n="75" d="100"/>
        </p:scale>
        <p:origin x="-91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0010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475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372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322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487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469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6986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21191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132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911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073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814C755-8740-497D-9CAC-060564A8BC90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13.5.2013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A9C4CE8-3640-4882-BFD0-DE2EDC636174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4952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412776"/>
            <a:ext cx="9144000" cy="792089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  <a:t>MS </a:t>
            </a:r>
            <a:r>
              <a:rPr lang="cs-CZ" sz="4800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  <a:cs typeface="Calibri" pitchFamily="34" charset="0"/>
              </a:rPr>
              <a:t>Excel – Absolutní odkaz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 a Mateřská škola, Liberec, Barvířská 38/6, příspěvková organizace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:     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VY_32_inovace_12 </a:t>
            </a:r>
            <a:r>
              <a:rPr lang="cs-CZ" sz="16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Informatika - MS Excel 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Absolutní odkaz</a:t>
            </a:r>
            <a:endParaRPr lang="cs-CZ" sz="1600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       Pavlína Honcová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Období:   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Leden 2013</a:t>
            </a: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Věková skupina:      9. ročník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Tematická oblast:    Informatika – Tabulkové kalkulátory</a:t>
            </a:r>
          </a:p>
          <a:p>
            <a:r>
              <a:rPr lang="cs-CZ" sz="16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  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Absolutní odkaz, procvičení</a:t>
            </a:r>
            <a:endParaRPr lang="cs-CZ" sz="16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004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A</a:t>
            </a:r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bsolutní odkaz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971600" y="1628800"/>
            <a:ext cx="691276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Někdy při kopírování vzorců potřebujeme, aby se některé odkazy neměnily.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K takovému účelu slouží absolutní odkazy, které mají podle potřeby znak 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„</a:t>
            </a:r>
            <a:r>
              <a:rPr lang="en-US" sz="2800" b="1" dirty="0" smtClean="0">
                <a:latin typeface="Calibri" pitchFamily="34" charset="0"/>
                <a:cs typeface="Calibri" pitchFamily="34" charset="0"/>
              </a:rPr>
              <a:t>$</a:t>
            </a:r>
            <a:r>
              <a:rPr lang="cs-CZ" sz="2800" b="1" dirty="0" smtClean="0">
                <a:latin typeface="Calibri" pitchFamily="34" charset="0"/>
                <a:cs typeface="Calibri" pitchFamily="34" charset="0"/>
              </a:rPr>
              <a:t>“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před názvem sloupce, řádku.</a:t>
            </a:r>
          </a:p>
          <a:p>
            <a:pPr marL="457200" indent="-457200">
              <a:lnSpc>
                <a:spcPct val="150000"/>
              </a:lnSpc>
              <a:buFont typeface="Wingdings" pitchFamily="2" charset="2"/>
              <a:buChar char="Ø"/>
            </a:pP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1758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Tvar absolutního odkazu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31640" y="1268760"/>
            <a:ext cx="727280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Znak </a:t>
            </a:r>
            <a:r>
              <a:rPr lang="cs-CZ" sz="2800" b="1" dirty="0">
                <a:latin typeface="Calibri" pitchFamily="34" charset="0"/>
                <a:cs typeface="Calibri" pitchFamily="34" charset="0"/>
              </a:rPr>
              <a:t>„</a:t>
            </a:r>
            <a:r>
              <a:rPr lang="en-US" sz="2800" b="1" dirty="0">
                <a:latin typeface="Calibri" pitchFamily="34" charset="0"/>
                <a:cs typeface="Calibri" pitchFamily="34" charset="0"/>
              </a:rPr>
              <a:t>$</a:t>
            </a:r>
            <a:r>
              <a:rPr lang="cs-CZ" sz="2800" b="1" dirty="0">
                <a:latin typeface="Calibri" pitchFamily="34" charset="0"/>
                <a:cs typeface="Calibri" pitchFamily="34" charset="0"/>
              </a:rPr>
              <a:t>“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můžeme vkládat buď z klávesnice nebo pomocí klávesy F4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Vkládání pomocí klávesy F4: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          1xF4	   →   </a:t>
            </a:r>
            <a:r>
              <a:rPr lang="en-US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$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</a:t>
            </a:r>
            <a:r>
              <a:rPr lang="en-US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$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5           </a:t>
            </a:r>
          </a:p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          2xF4	</a:t>
            </a:r>
            <a:r>
              <a:rPr lang="cs-CZ" sz="28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→     A</a:t>
            </a:r>
            <a:r>
              <a:rPr lang="en-US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$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5</a:t>
            </a:r>
          </a:p>
          <a:p>
            <a:pPr>
              <a:lnSpc>
                <a:spcPct val="150000"/>
              </a:lnSpc>
            </a:pPr>
            <a:r>
              <a:rPr lang="cs-CZ" sz="28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         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3xF4    </a:t>
            </a:r>
            <a:r>
              <a:rPr lang="cs-CZ" sz="28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→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 </a:t>
            </a:r>
            <a:r>
              <a:rPr lang="en-US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$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A5</a:t>
            </a:r>
          </a:p>
          <a:p>
            <a:pPr>
              <a:lnSpc>
                <a:spcPct val="150000"/>
              </a:lnSpc>
            </a:pPr>
            <a:r>
              <a:rPr lang="cs-CZ" sz="28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          4xF4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→ 	 A5</a:t>
            </a:r>
            <a:endParaRPr lang="cs-CZ" sz="28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0938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Cvičení - násobilka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23529" y="1093716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Úkol: V Excelu vytvoř násobilku pěti.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>
                <a:latin typeface="Calibri" pitchFamily="34" charset="0"/>
                <a:cs typeface="Calibri" pitchFamily="34" charset="0"/>
              </a:rPr>
              <a:t>P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odle vzoru připravíme tabulku, do které budeme vkládat vzorce.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9499" y="2636912"/>
            <a:ext cx="6036428" cy="302433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8458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Cvičení - násobilka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23529" y="1093716"/>
            <a:ext cx="8280920" cy="13181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Pokud vložíme do buňky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E3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vzorec </a:t>
            </a:r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=B3*C3 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a kopírujeme tažením, výsledky budou následující: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668" y="2852936"/>
            <a:ext cx="5976664" cy="319104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7741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Cvičení - násobilka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1540" y="1340768"/>
            <a:ext cx="8280920" cy="671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Jak program počítá?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20888"/>
            <a:ext cx="7266930" cy="309634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1619672" y="3717032"/>
            <a:ext cx="1080120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236913" y="3717032"/>
            <a:ext cx="1080120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619672" y="4174232"/>
            <a:ext cx="1080120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230252" y="4174232"/>
            <a:ext cx="1080120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606352" y="4655005"/>
            <a:ext cx="1080120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230252" y="4683061"/>
            <a:ext cx="1080120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230252" y="5148064"/>
            <a:ext cx="1080120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619672" y="5125652"/>
            <a:ext cx="1080120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8460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Cvičení - násobilka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23529" y="1093716"/>
            <a:ext cx="828092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Abychom získali správné výsledky, musíme při zadávání vzorce změnit relativní adresu buňky B3 na adresu absolutní:</a:t>
            </a:r>
          </a:p>
          <a:p>
            <a:pPr algn="ctr"/>
            <a:r>
              <a:rPr lang="en-US" sz="3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$B$3</a:t>
            </a:r>
            <a:endParaRPr lang="cs-CZ" sz="32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9" y="2708920"/>
            <a:ext cx="828092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Program bude počítat v této posloupnosti: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573016"/>
            <a:ext cx="6585532" cy="275049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3707904" y="5589240"/>
            <a:ext cx="1080120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707904" y="5157192"/>
            <a:ext cx="1080120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707904" y="4725144"/>
            <a:ext cx="1080120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312132" y="4725144"/>
            <a:ext cx="1080120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707904" y="6021288"/>
            <a:ext cx="1080120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312132" y="4762164"/>
            <a:ext cx="1080120" cy="39502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312132" y="4725144"/>
            <a:ext cx="1080120" cy="864096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2312132" y="4748717"/>
            <a:ext cx="1080120" cy="1272571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7590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Cvičení – násobilka</a:t>
            </a:r>
          </a:p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řešení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282751"/>
            <a:ext cx="6320495" cy="319256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589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Pamatuj 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552" y="1085032"/>
            <a:ext cx="84969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Absolutní adresa je odkaz, směřující stále na stejné buňky </a:t>
            </a:r>
            <a:r>
              <a:rPr lang="en-US" sz="2800" dirty="0">
                <a:latin typeface="Calibri" pitchFamily="34" charset="0"/>
                <a:cs typeface="Calibri" pitchFamily="34" charset="0"/>
              </a:rPr>
              <a:t>$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A</a:t>
            </a:r>
            <a:r>
              <a:rPr lang="en-US" sz="2800" dirty="0" smtClean="0">
                <a:latin typeface="Calibri" pitchFamily="34" charset="0"/>
                <a:cs typeface="Calibri" pitchFamily="34" charset="0"/>
              </a:rPr>
              <a:t>$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1.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Smíšená adresa má tvar: A</a:t>
            </a:r>
            <a:r>
              <a:rPr lang="en-US" sz="2800" dirty="0">
                <a:latin typeface="Calibri" pitchFamily="34" charset="0"/>
                <a:cs typeface="Calibri" pitchFamily="34" charset="0"/>
              </a:rPr>
              <a:t>$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5 nebo </a:t>
            </a:r>
            <a:r>
              <a:rPr lang="en-US" sz="2800" dirty="0" smtClean="0">
                <a:latin typeface="Calibri" pitchFamily="34" charset="0"/>
                <a:cs typeface="Calibri" pitchFamily="34" charset="0"/>
              </a:rPr>
              <a:t>$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A5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Rychlou změnu adresy provádíme klávesou F4.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Pokud kopírujeme vzorec, kopíruje se automaticky adresa relativní. </a:t>
            </a:r>
          </a:p>
          <a:p>
            <a:pPr marL="342900" indent="-342900"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Při psaní vzorců se mohou odkazy absolutní a relativní kombinovat.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969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Umíte odpovědět?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5576" y="1340768"/>
            <a:ext cx="7920880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Definuj význam relativního odkazu.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Definuj význam absolutního odkazu.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Je možné vzorec s absolutním odkazem kopírovat?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Kterou klávesu používáme při změně adresy relativní na absolutní či naopak?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Mohou se při psaní vzorců kombinovat adresy relativní a absolutní?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8353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44034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Zdroje</a:t>
            </a:r>
            <a:endParaRPr lang="cs-CZ" sz="4000" b="1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67544" y="1124744"/>
            <a:ext cx="820891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Literatura: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VANÍČEK, Jiří. </a:t>
            </a:r>
            <a:r>
              <a:rPr lang="cs-CZ" sz="2000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Informatika pro základní školy a víceletá gymnázia 2. díl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Brno: CP Books, 2005, ISBN 80-251-0630-6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</a:t>
            </a:r>
          </a:p>
          <a:p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Obrázky: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>
                <a:latin typeface="Calibri" pitchFamily="34" charset="0"/>
                <a:cs typeface="Calibri" pitchFamily="34" charset="0"/>
              </a:rPr>
              <a:t>Vlastní, snímky obrazovky aplikace Excel systému Microsoft Office 2010.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7980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301</Words>
  <Application>Microsoft Office PowerPoint</Application>
  <PresentationFormat>Předvádění na obrazovce (4:3)</PresentationFormat>
  <Paragraphs>49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MS Excel – Absolutní odkaz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MS Excel - Absolutní odkaz</dc:title>
  <dc:creator>Uživatel</dc:creator>
  <cp:lastModifiedBy>Uživatel</cp:lastModifiedBy>
  <cp:revision>43</cp:revision>
  <dcterms:created xsi:type="dcterms:W3CDTF">2012-12-15T12:17:40Z</dcterms:created>
  <dcterms:modified xsi:type="dcterms:W3CDTF">2013-05-13T11:02:58Z</dcterms:modified>
</cp:coreProperties>
</file>