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0" r:id="rId3"/>
    <p:sldId id="289" r:id="rId4"/>
    <p:sldId id="286" r:id="rId5"/>
    <p:sldId id="298" r:id="rId6"/>
    <p:sldId id="287" r:id="rId7"/>
    <p:sldId id="297" r:id="rId8"/>
    <p:sldId id="296" r:id="rId9"/>
    <p:sldId id="295" r:id="rId10"/>
    <p:sldId id="288" r:id="rId11"/>
    <p:sldId id="301" r:id="rId12"/>
    <p:sldId id="30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8681" autoAdjust="0"/>
    <p:restoredTop sz="94660"/>
  </p:normalViewPr>
  <p:slideViewPr>
    <p:cSldViewPr>
      <p:cViewPr varScale="1">
        <p:scale>
          <a:sx n="75" d="100"/>
          <a:sy n="75" d="100"/>
        </p:scale>
        <p:origin x="-7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899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98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879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91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43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15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62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1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078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93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396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545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412776"/>
            <a:ext cx="9144000" cy="792089"/>
          </a:xfrm>
        </p:spPr>
        <p:txBody>
          <a:bodyPr>
            <a:normAutofit fontScale="90000"/>
          </a:bodyPr>
          <a:lstStyle/>
          <a:p>
            <a:pPr marL="182880" indent="0" algn="ctr">
              <a:buNone/>
            </a:pPr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  <a:latin typeface="Calibri" pitchFamily="34" charset="0"/>
                <a:cs typeface="Calibri" pitchFamily="34" charset="0"/>
              </a:rPr>
              <a:t>MS </a:t>
            </a:r>
            <a:r>
              <a:rPr lang="cs-CZ" sz="4800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  <a:latin typeface="Calibri" pitchFamily="34" charset="0"/>
                <a:cs typeface="Calibri" pitchFamily="34" charset="0"/>
              </a:rPr>
              <a:t>Excel – Vytváříme nový graf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Základní škola a Mateřská škola, Liberec, Barvířská 38/6, příspěvková organizace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Název :      </a:t>
            </a:r>
            <a:r>
              <a:rPr lang="cs-CZ" sz="16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VY_32_inovace_17 </a:t>
            </a:r>
            <a:r>
              <a:rPr lang="cs-CZ" sz="16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Informatika - MS Excel </a:t>
            </a:r>
            <a:r>
              <a:rPr lang="cs-CZ" sz="16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Vytváříme nový graf</a:t>
            </a:r>
          </a:p>
          <a:p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Autor:        Pavlína Honcová</a:t>
            </a:r>
          </a:p>
          <a:p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Období</a:t>
            </a:r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:     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Únor 2013</a:t>
            </a:r>
            <a:endParaRPr lang="cs-CZ" sz="16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Věková skupina:      9. ročník</a:t>
            </a:r>
          </a:p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Tematická oblast:    Informatika 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Tabulkové kalkulátory</a:t>
            </a:r>
            <a:endParaRPr lang="cs-CZ" sz="16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Anotace:   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Vytvoření grafu </a:t>
            </a:r>
            <a:endParaRPr lang="cs-CZ" sz="16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931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Úvod 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51520" y="1484784"/>
            <a:ext cx="88924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itchFamily="2" charset="2"/>
              <a:buChar char="Ø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Nejdůležitější vlastností grafu je sdělit dané informace.</a:t>
            </a:r>
          </a:p>
          <a:p>
            <a:pPr marL="342900" indent="-342900">
              <a:lnSpc>
                <a:spcPct val="200000"/>
              </a:lnSpc>
              <a:buFont typeface="Wingdings" pitchFamily="2" charset="2"/>
              <a:buChar char="Ø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Grafy mohou mít různou podobu (barevné, plastické…).</a:t>
            </a:r>
          </a:p>
          <a:p>
            <a:pPr marL="342900" indent="-342900">
              <a:lnSpc>
                <a:spcPct val="200000"/>
              </a:lnSpc>
              <a:buFont typeface="Wingdings" pitchFamily="2" charset="2"/>
              <a:buChar char="Ø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Vždy je důležité, aby se z nich daly vyčíst informace.</a:t>
            </a:r>
          </a:p>
          <a:p>
            <a:pPr marL="342900" indent="-342900">
              <a:lnSpc>
                <a:spcPct val="200000"/>
              </a:lnSpc>
              <a:buFont typeface="Wingdings" pitchFamily="2" charset="2"/>
              <a:buChar char="Ø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Pokud tomu tak není, jsou zcela bezcenné.</a:t>
            </a:r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835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Základní pravidla</a:t>
            </a: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pro vytvoření grafu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99592" y="1844824"/>
            <a:ext cx="777686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Připravit si tabulku s údaji.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Vybrat správný typ grafu.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Správně označit oblast buněk, která se má v grafu zobrazit.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Neoznačovat pouze čísla, ale i popisující slova (např. názvy států, měsíců, jména osob…)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Zvolit vhodný titulek grafu.</a:t>
            </a:r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061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Příprava tabulky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899592" y="1196752"/>
            <a:ext cx="635661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libri" pitchFamily="34" charset="0"/>
                <a:cs typeface="Calibri" pitchFamily="34" charset="0"/>
              </a:rPr>
              <a:t>Nejprve si připravíme tabulku podle vzoru:</a:t>
            </a:r>
          </a:p>
          <a:p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948" y="2348880"/>
            <a:ext cx="8176104" cy="35781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46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Příprava tabulky - formátování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72670" y="1039376"/>
            <a:ext cx="8071428" cy="2057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Zarovnáme dny v týdnu a jména na střed.</a:t>
            </a:r>
          </a:p>
          <a:p>
            <a:pPr marL="457200" indent="-45720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2800" dirty="0">
                <a:latin typeface="Calibri" pitchFamily="34" charset="0"/>
                <a:cs typeface="Calibri" pitchFamily="34" charset="0"/>
              </a:rPr>
              <a:t>V tabulce u číselných hodnot nastavíme formát čísla – měna </a:t>
            </a:r>
            <a:r>
              <a:rPr lang="cs-CZ" sz="2800" dirty="0" smtClean="0">
                <a:latin typeface="Calibri" pitchFamily="34" charset="0"/>
                <a:cs typeface="Calibri" pitchFamily="34" charset="0"/>
              </a:rPr>
              <a:t>Kč.</a:t>
            </a:r>
            <a:endParaRPr lang="cs-CZ" sz="2800" dirty="0">
              <a:latin typeface="Calibri" pitchFamily="34" charset="0"/>
              <a:cs typeface="Calibri" pitchFamily="34" charset="0"/>
            </a:endParaRPr>
          </a:p>
          <a:p>
            <a:pPr marL="457200" indent="-457200">
              <a:lnSpc>
                <a:spcPct val="114000"/>
              </a:lnSpc>
              <a:buFont typeface="Wingdings" pitchFamily="2" charset="2"/>
              <a:buChar char="Ø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Nastavíme vhodné ohraničení tabulky, styl buňky.</a:t>
            </a:r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56992"/>
            <a:ext cx="7841242" cy="30522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846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Vhodný graf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01452" y="1340768"/>
            <a:ext cx="83410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Který druh grafu je vhodné použít k zobrazení údajů?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Který druh grafu není vhodné použít?</a:t>
            </a:r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69776" y="3212976"/>
            <a:ext cx="86044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Odpovědi: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Pro zobrazení závislosti útraty na dnech můžeme použít například graf sloupcový.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Nevhodným grafem může být například graf výsečový.</a:t>
            </a:r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636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Označení oblasti buněk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65" y="2204864"/>
            <a:ext cx="8215870" cy="35283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63605" y="1295182"/>
            <a:ext cx="6541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libri" pitchFamily="34" charset="0"/>
                <a:cs typeface="Calibri" pitchFamily="34" charset="0"/>
              </a:rPr>
              <a:t>Označíme celou tabulku včetně jmen a dnů.</a:t>
            </a:r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91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Vložení grafu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12776"/>
            <a:ext cx="7920880" cy="5218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964647" y="1181943"/>
            <a:ext cx="4219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1.</a:t>
            </a:r>
            <a:endParaRPr lang="cs-CZ" sz="2400" b="1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866493" y="1916832"/>
            <a:ext cx="4219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2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.</a:t>
            </a:r>
            <a:endParaRPr lang="cs-CZ" sz="2400" b="1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148064" y="3558162"/>
            <a:ext cx="4219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.</a:t>
            </a:r>
            <a:endParaRPr lang="cs-CZ" sz="2400" b="1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8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Vložený graf 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8" t="2251" r="1900" b="2843"/>
          <a:stretch/>
        </p:blipFill>
        <p:spPr bwMode="auto">
          <a:xfrm>
            <a:off x="834056" y="1412776"/>
            <a:ext cx="7475888" cy="44467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024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Úprava grafu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15616" y="1412776"/>
            <a:ext cx="72571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libri" pitchFamily="34" charset="0"/>
                <a:cs typeface="Calibri" pitchFamily="34" charset="0"/>
              </a:rPr>
              <a:t>Pomocí nástrojů grafu můžeme nyní graf upravit.</a:t>
            </a:r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757" y="2492896"/>
            <a:ext cx="6478485" cy="30486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4638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Výsledný graf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961" y="1444443"/>
            <a:ext cx="7684077" cy="45619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5335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Zdroje</a:t>
            </a:r>
            <a:endParaRPr lang="cs-CZ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83759" y="1124744"/>
            <a:ext cx="820891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Literatura: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VANÍČEK, Jiří. </a:t>
            </a:r>
            <a:r>
              <a:rPr lang="cs-CZ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Informatika pro základní školy a víceletá gymnázia 2. díl</a:t>
            </a: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Brno: CP Books, 2005, ISBN 80-251-0630-6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</a:t>
            </a:r>
          </a:p>
          <a:p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Obrázky: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>
                <a:latin typeface="Calibri" pitchFamily="34" charset="0"/>
                <a:cs typeface="Calibri" pitchFamily="34" charset="0"/>
              </a:rPr>
              <a:t>Vlastní, snímky obrazovky aplikace Excel systému Microsoft Office 2010.</a:t>
            </a:r>
            <a:endParaRPr lang="cs-CZ" sz="20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980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660</TotalTime>
  <Words>271</Words>
  <Application>Microsoft Office PowerPoint</Application>
  <PresentationFormat>Předvádění na obrazovce (4:3)</PresentationFormat>
  <Paragraphs>47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Aerodynamika</vt:lpstr>
      <vt:lpstr>MS Excel – Vytváříme nový graf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MS Excel - Vytváříme nový graf</dc:title>
  <dc:creator>Uživatel</dc:creator>
  <cp:lastModifiedBy>Uživatel</cp:lastModifiedBy>
  <cp:revision>68</cp:revision>
  <dcterms:created xsi:type="dcterms:W3CDTF">2012-12-05T19:17:16Z</dcterms:created>
  <dcterms:modified xsi:type="dcterms:W3CDTF">2013-05-13T11:06:33Z</dcterms:modified>
</cp:coreProperties>
</file>