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0" r:id="rId3"/>
    <p:sldId id="289" r:id="rId4"/>
    <p:sldId id="286" r:id="rId5"/>
    <p:sldId id="287" r:id="rId6"/>
    <p:sldId id="299" r:id="rId7"/>
    <p:sldId id="298" r:id="rId8"/>
    <p:sldId id="302" r:id="rId9"/>
    <p:sldId id="300" r:id="rId10"/>
    <p:sldId id="297" r:id="rId11"/>
    <p:sldId id="296" r:id="rId12"/>
    <p:sldId id="295" r:id="rId13"/>
    <p:sldId id="304" r:id="rId14"/>
    <p:sldId id="303" r:id="rId15"/>
    <p:sldId id="305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81" autoAdjust="0"/>
    <p:restoredTop sz="94711" autoAdjust="0"/>
  </p:normalViewPr>
  <p:slideViewPr>
    <p:cSldViewPr>
      <p:cViewPr varScale="1">
        <p:scale>
          <a:sx n="75" d="100"/>
          <a:sy n="75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dirty="0"/>
              <a:t>PŘEHLED ÚTRATY ZA TÝDEN</a:t>
            </a:r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'útrata za týden NA TVORBA GRAFU'!$B$5</c:f>
              <c:strCache>
                <c:ptCount val="1"/>
                <c:pt idx="0">
                  <c:v>Karel</c:v>
                </c:pt>
              </c:strCache>
            </c:strRef>
          </c:tx>
          <c:invertIfNegative val="0"/>
          <c:cat>
            <c:strRef>
              <c:f>'útrata za týden NA TVORBA GRAFU'!$C$4:$G$4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'útrata za týden NA TVORBA GRAFU'!$C$5:$G$5</c:f>
              <c:numCache>
                <c:formatCode>#,##0.00\ "Kč"</c:formatCode>
                <c:ptCount val="5"/>
                <c:pt idx="0">
                  <c:v>23</c:v>
                </c:pt>
                <c:pt idx="1">
                  <c:v>7</c:v>
                </c:pt>
                <c:pt idx="2">
                  <c:v>18</c:v>
                </c:pt>
                <c:pt idx="3">
                  <c:v>10</c:v>
                </c:pt>
                <c:pt idx="4">
                  <c:v>22</c:v>
                </c:pt>
              </c:numCache>
            </c:numRef>
          </c:val>
        </c:ser>
        <c:ser>
          <c:idx val="1"/>
          <c:order val="1"/>
          <c:tx>
            <c:strRef>
              <c:f>'útrata za týden NA TVORBA GRAFU'!$B$6</c:f>
              <c:strCache>
                <c:ptCount val="1"/>
                <c:pt idx="0">
                  <c:v>Matyáš</c:v>
                </c:pt>
              </c:strCache>
            </c:strRef>
          </c:tx>
          <c:invertIfNegative val="0"/>
          <c:cat>
            <c:strRef>
              <c:f>'útrata za týden NA TVORBA GRAFU'!$C$4:$G$4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'útrata za týden NA TVORBA GRAFU'!$C$6:$G$6</c:f>
              <c:numCache>
                <c:formatCode>#,##0.00\ "Kč"</c:formatCode>
                <c:ptCount val="5"/>
                <c:pt idx="0">
                  <c:v>15</c:v>
                </c:pt>
                <c:pt idx="1">
                  <c:v>10</c:v>
                </c:pt>
                <c:pt idx="2">
                  <c:v>25</c:v>
                </c:pt>
                <c:pt idx="3">
                  <c:v>21</c:v>
                </c:pt>
                <c:pt idx="4">
                  <c:v>8</c:v>
                </c:pt>
              </c:numCache>
            </c:numRef>
          </c:val>
        </c:ser>
        <c:ser>
          <c:idx val="2"/>
          <c:order val="2"/>
          <c:tx>
            <c:strRef>
              <c:f>'útrata za týden NA TVORBA GRAFU'!$B$7</c:f>
              <c:strCache>
                <c:ptCount val="1"/>
                <c:pt idx="0">
                  <c:v>Jan</c:v>
                </c:pt>
              </c:strCache>
            </c:strRef>
          </c:tx>
          <c:invertIfNegative val="0"/>
          <c:cat>
            <c:strRef>
              <c:f>'útrata za týden NA TVORBA GRAFU'!$C$4:$G$4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'útrata za týden NA TVORBA GRAFU'!$C$7:$G$7</c:f>
              <c:numCache>
                <c:formatCode>#,##0.00\ "Kč"</c:formatCode>
                <c:ptCount val="5"/>
                <c:pt idx="0">
                  <c:v>0</c:v>
                </c:pt>
                <c:pt idx="1">
                  <c:v>16</c:v>
                </c:pt>
                <c:pt idx="2">
                  <c:v>13</c:v>
                </c:pt>
                <c:pt idx="3">
                  <c:v>6</c:v>
                </c:pt>
                <c:pt idx="4">
                  <c:v>20</c:v>
                </c:pt>
              </c:numCache>
            </c:numRef>
          </c:val>
        </c:ser>
        <c:ser>
          <c:idx val="3"/>
          <c:order val="3"/>
          <c:tx>
            <c:strRef>
              <c:f>'útrata za týden NA TVORBA GRAFU'!$B$8</c:f>
              <c:strCache>
                <c:ptCount val="1"/>
                <c:pt idx="0">
                  <c:v>Petra</c:v>
                </c:pt>
              </c:strCache>
            </c:strRef>
          </c:tx>
          <c:invertIfNegative val="0"/>
          <c:cat>
            <c:strRef>
              <c:f>'útrata za týden NA TVORBA GRAFU'!$C$4:$G$4</c:f>
              <c:strCache>
                <c:ptCount val="5"/>
                <c:pt idx="0">
                  <c:v>pondělí</c:v>
                </c:pt>
                <c:pt idx="1">
                  <c:v>úterý</c:v>
                </c:pt>
                <c:pt idx="2">
                  <c:v>středa</c:v>
                </c:pt>
                <c:pt idx="3">
                  <c:v>čtvrtek</c:v>
                </c:pt>
                <c:pt idx="4">
                  <c:v>pátek</c:v>
                </c:pt>
              </c:strCache>
            </c:strRef>
          </c:cat>
          <c:val>
            <c:numRef>
              <c:f>'útrata za týden NA TVORBA GRAFU'!$C$8:$G$8</c:f>
              <c:numCache>
                <c:formatCode>#,##0.00\ "Kč"</c:formatCode>
                <c:ptCount val="5"/>
                <c:pt idx="0">
                  <c:v>15</c:v>
                </c:pt>
                <c:pt idx="1">
                  <c:v>9</c:v>
                </c:pt>
                <c:pt idx="2">
                  <c:v>0</c:v>
                </c:pt>
                <c:pt idx="3">
                  <c:v>0</c:v>
                </c:pt>
                <c:pt idx="4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9101056"/>
        <c:axId val="29115136"/>
        <c:axId val="0"/>
      </c:bar3DChart>
      <c:catAx>
        <c:axId val="29101056"/>
        <c:scaling>
          <c:orientation val="minMax"/>
        </c:scaling>
        <c:delete val="0"/>
        <c:axPos val="b"/>
        <c:majorTickMark val="none"/>
        <c:minorTickMark val="none"/>
        <c:tickLblPos val="nextTo"/>
        <c:crossAx val="29115136"/>
        <c:crosses val="autoZero"/>
        <c:auto val="1"/>
        <c:lblAlgn val="ctr"/>
        <c:lblOffset val="100"/>
        <c:noMultiLvlLbl val="0"/>
      </c:catAx>
      <c:valAx>
        <c:axId val="2911513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cs-CZ" dirty="0"/>
                  <a:t>PENÍZE</a:t>
                </a:r>
              </a:p>
            </c:rich>
          </c:tx>
          <c:layout/>
          <c:overlay val="0"/>
        </c:title>
        <c:numFmt formatCode="#,##0.00\ &quot;Kč&quot;" sourceLinked="1"/>
        <c:majorTickMark val="none"/>
        <c:minorTickMark val="none"/>
        <c:tickLblPos val="nextTo"/>
        <c:crossAx val="29101056"/>
        <c:crosses val="autoZero"/>
        <c:crossBetween val="between"/>
      </c:valAx>
      <c:dTable>
        <c:showHorzBorder val="1"/>
        <c:showVertBorder val="1"/>
        <c:showOutline val="1"/>
        <c:showKeys val="1"/>
      </c:dTable>
    </c:plotArea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effectLst>
      <a:outerShdw blurRad="63500" sx="102000" sy="102000" algn="ctr" rotWithShape="0">
        <a:prstClr val="black">
          <a:alpha val="40000"/>
        </a:prstClr>
      </a:outerShdw>
    </a:effectLst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rgbClr val="993366"/>
                </a:solidFill>
              </a:defRPr>
            </a:pPr>
            <a:r>
              <a:rPr lang="cs-CZ" dirty="0">
                <a:solidFill>
                  <a:srgbClr val="993366"/>
                </a:solidFill>
              </a:rPr>
              <a:t>Převody</a:t>
            </a:r>
            <a:r>
              <a:rPr lang="cs-CZ" baseline="0" dirty="0">
                <a:solidFill>
                  <a:srgbClr val="993366"/>
                </a:solidFill>
              </a:rPr>
              <a:t> stupňů</a:t>
            </a:r>
            <a:endParaRPr lang="cs-CZ" dirty="0">
              <a:solidFill>
                <a:srgbClr val="993366"/>
              </a:solidFill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6.5578458429619887E-2"/>
          <c:y val="0.13990875828800703"/>
          <c:w val="0.66208162944938054"/>
          <c:h val="0.82317513303355783"/>
        </c:manualLayout>
      </c:layout>
      <c:lineChart>
        <c:grouping val="standard"/>
        <c:varyColors val="0"/>
        <c:ser>
          <c:idx val="0"/>
          <c:order val="0"/>
          <c:tx>
            <c:strRef>
              <c:f>List1!$B$4</c:f>
              <c:strCache>
                <c:ptCount val="1"/>
                <c:pt idx="0">
                  <c:v>Stupně Celsia</c:v>
                </c:pt>
              </c:strCache>
            </c:strRef>
          </c:tx>
          <c:dLbls>
            <c:dLbl>
              <c:idx val="0"/>
              <c:layout>
                <c:manualLayout>
                  <c:x val="-5.0238510762070983E-2"/>
                  <c:y val="4.513760918269686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5.0238510762070969E-2"/>
                  <c:y val="4.14080049054574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3961605584642233E-4"/>
                  <c:y val="3.39487963509786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accent1">
                        <a:lumMod val="75000"/>
                      </a:schemeClr>
                    </a:solidFill>
                  </a:defRPr>
                </a:pPr>
                <a:endParaRPr lang="cs-CZ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List1!$C$4:$H$4</c:f>
              <c:numCache>
                <c:formatCode>#" "\°\C</c:formatCode>
                <c:ptCount val="6"/>
                <c:pt idx="0">
                  <c:v>-12</c:v>
                </c:pt>
                <c:pt idx="1">
                  <c:v>-10</c:v>
                </c:pt>
                <c:pt idx="2">
                  <c:v>1</c:v>
                </c:pt>
                <c:pt idx="3">
                  <c:v>10</c:v>
                </c:pt>
                <c:pt idx="4">
                  <c:v>38</c:v>
                </c:pt>
                <c:pt idx="5">
                  <c:v>100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List1!$B$5</c:f>
              <c:strCache>
                <c:ptCount val="1"/>
                <c:pt idx="0">
                  <c:v>Stupně Fahrenheita</c:v>
                </c:pt>
              </c:strCache>
            </c:strRef>
          </c:tx>
          <c:dLbls>
            <c:dLbl>
              <c:idx val="4"/>
              <c:layout>
                <c:manualLayout>
                  <c:x val="-9.1279768039466275E-2"/>
                  <c:y val="-7.49744434006120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10756830788821554"/>
                  <c:y val="-2.275998351926046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>
                    <a:solidFill>
                      <a:schemeClr val="accent6">
                        <a:lumMod val="50000"/>
                      </a:schemeClr>
                    </a:solidFill>
                  </a:defRPr>
                </a:pPr>
                <a:endParaRPr lang="cs-CZ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List1!$C$5:$H$5</c:f>
              <c:numCache>
                <c:formatCode>#" "\°\F</c:formatCode>
                <c:ptCount val="6"/>
                <c:pt idx="0">
                  <c:v>10.399999999999999</c:v>
                </c:pt>
                <c:pt idx="1">
                  <c:v>14</c:v>
                </c:pt>
                <c:pt idx="2">
                  <c:v>33.799999999999997</c:v>
                </c:pt>
                <c:pt idx="3">
                  <c:v>50</c:v>
                </c:pt>
                <c:pt idx="4">
                  <c:v>100.4</c:v>
                </c:pt>
                <c:pt idx="5">
                  <c:v>212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9626752"/>
        <c:axId val="29628288"/>
      </c:lineChart>
      <c:catAx>
        <c:axId val="29626752"/>
        <c:scaling>
          <c:orientation val="minMax"/>
        </c:scaling>
        <c:delete val="0"/>
        <c:axPos val="b"/>
        <c:majorTickMark val="none"/>
        <c:minorTickMark val="none"/>
        <c:tickLblPos val="nextTo"/>
        <c:crossAx val="29628288"/>
        <c:crosses val="autoZero"/>
        <c:auto val="1"/>
        <c:lblAlgn val="ctr"/>
        <c:lblOffset val="800"/>
        <c:noMultiLvlLbl val="0"/>
      </c:catAx>
      <c:valAx>
        <c:axId val="29628288"/>
        <c:scaling>
          <c:orientation val="minMax"/>
        </c:scaling>
        <c:delete val="0"/>
        <c:axPos val="l"/>
        <c:majorGridlines/>
        <c:numFmt formatCode="General" sourceLinked="0"/>
        <c:majorTickMark val="none"/>
        <c:minorTickMark val="none"/>
        <c:tickLblPos val="nextTo"/>
        <c:crossAx val="29626752"/>
        <c:crosses val="autoZero"/>
        <c:crossBetween val="between"/>
      </c:valAx>
      <c:spPr>
        <a:solidFill>
          <a:srgbClr val="FFFF66"/>
        </a:solidFill>
        <a:effectLst>
          <a:outerShdw blurRad="63500" sx="102000" sy="102000" algn="ctr" rotWithShape="0">
            <a:prstClr val="black">
              <a:alpha val="40000"/>
            </a:prstClr>
          </a:outerShdw>
        </a:effectLst>
      </c:spPr>
    </c:plotArea>
    <c:legend>
      <c:legendPos val="r"/>
      <c:layout/>
      <c:overlay val="0"/>
      <c:txPr>
        <a:bodyPr/>
        <a:lstStyle/>
        <a:p>
          <a:pPr>
            <a:defRPr b="1" i="0">
              <a:solidFill>
                <a:schemeClr val="tx1"/>
              </a:solidFill>
            </a:defRPr>
          </a:pPr>
          <a:endParaRPr lang="cs-CZ"/>
        </a:p>
      </c:txPr>
    </c:legend>
    <c:plotVisOnly val="1"/>
    <c:dispBlanksAs val="zero"/>
    <c:showDLblsOverMax val="0"/>
  </c:chart>
  <c:spPr>
    <a:solidFill>
      <a:schemeClr val="accent6">
        <a:lumMod val="20000"/>
        <a:lumOff val="80000"/>
      </a:schemeClr>
    </a:solidFill>
    <a:effectLst>
      <a:outerShdw blurRad="63500" sx="102000" sy="102000" algn="ctr" rotWithShape="0">
        <a:prstClr val="black">
          <a:alpha val="40000"/>
        </a:prstClr>
      </a:outerShdw>
    </a:effectLst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cs-CZ" sz="1600" i="1" dirty="0"/>
              <a:t>SLEDOVANOST</a:t>
            </a:r>
            <a:r>
              <a:rPr lang="cs-CZ" sz="1600" i="1" baseline="0" dirty="0"/>
              <a:t> TV STANIC</a:t>
            </a:r>
            <a:endParaRPr lang="en-US" sz="1600" i="1" dirty="0"/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List1!$C$4</c:f>
              <c:strCache>
                <c:ptCount val="1"/>
                <c:pt idx="0">
                  <c:v>počet diváků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5.9266076115485566E-2"/>
                  <c:y val="-5.8606736657917761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3.8513440718699228E-2"/>
                  <c:y val="-0.1603686935706294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6.8043600156217673E-2"/>
                  <c:y val="2.014609840501652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-9.1950657987363002E-2"/>
                  <c:y val="1.187586188952202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3604771739782496E-2"/>
                  <c:y val="-0.113761394287894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1.3327473130193227E-2"/>
                  <c:y val="-3.640361147971794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2.1466845370215069E-2"/>
                  <c:y val="-6.1772001491773561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List1!$B$5:$B$11</c:f>
              <c:strCache>
                <c:ptCount val="7"/>
                <c:pt idx="0">
                  <c:v>ČT1</c:v>
                </c:pt>
                <c:pt idx="1">
                  <c:v>PRIMA COOL</c:v>
                </c:pt>
                <c:pt idx="2">
                  <c:v>PRIMA FAMILY</c:v>
                </c:pt>
                <c:pt idx="3">
                  <c:v>NOVA</c:v>
                </c:pt>
                <c:pt idx="4">
                  <c:v>NOVA CINEMA</c:v>
                </c:pt>
                <c:pt idx="5">
                  <c:v>BARANDOV</c:v>
                </c:pt>
                <c:pt idx="6">
                  <c:v>OSTATNÍ</c:v>
                </c:pt>
              </c:strCache>
            </c:strRef>
          </c:cat>
          <c:val>
            <c:numRef>
              <c:f>List1!$C$5:$C$11</c:f>
              <c:numCache>
                <c:formatCode>General</c:formatCode>
                <c:ptCount val="7"/>
                <c:pt idx="0">
                  <c:v>15</c:v>
                </c:pt>
                <c:pt idx="1">
                  <c:v>45</c:v>
                </c:pt>
                <c:pt idx="2">
                  <c:v>23</c:v>
                </c:pt>
                <c:pt idx="3">
                  <c:v>34</c:v>
                </c:pt>
                <c:pt idx="4">
                  <c:v>21</c:v>
                </c:pt>
                <c:pt idx="5">
                  <c:v>18</c:v>
                </c:pt>
                <c:pt idx="6">
                  <c:v>12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spPr>
    <a:solidFill>
      <a:schemeClr val="accent6">
        <a:lumMod val="20000"/>
        <a:lumOff val="80000"/>
      </a:schemeClr>
    </a:solidFill>
    <a:effectLst>
      <a:outerShdw blurRad="63500" sx="102000" sy="102000" algn="ctr" rotWithShape="0">
        <a:prstClr val="black">
          <a:alpha val="40000"/>
        </a:prstClr>
      </a:outerShdw>
    </a:effectLst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9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986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8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391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43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3150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6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1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78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9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14C755-8740-497D-9CAC-060564A8BC90}" type="datetimeFigureOut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13.5.2013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A9C4CE8-3640-4882-BFD0-DE2EDC636174}" type="slidenum">
              <a:rPr lang="cs-CZ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545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792089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4800" b="1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MS </a:t>
            </a:r>
            <a:r>
              <a:rPr lang="cs-CZ" sz="4800" dirty="0" smtClean="0">
                <a:effectLst>
                  <a:outerShdw sx="1000" sy="1000" algn="tl">
                    <a:schemeClr val="tx1"/>
                  </a:outerShdw>
                  <a:reflection endPos="0" dir="5400000" sy="-100000" algn="bl" rotWithShape="0"/>
                </a:effectLst>
                <a:latin typeface="Calibri" pitchFamily="34" charset="0"/>
                <a:cs typeface="Calibri" pitchFamily="34" charset="0"/>
              </a:rPr>
              <a:t>Excel – Typy grafů</a:t>
            </a:r>
            <a:endParaRPr lang="cs-CZ" sz="4800" b="1" dirty="0">
              <a:effectLst>
                <a:outerShdw sx="1000" sy="1000" algn="tl">
                  <a:schemeClr val="tx1">
                    <a:alpha val="51000"/>
                  </a:schemeClr>
                </a:outerShdw>
                <a:reflection endPos="0" dir="5400000" sy="-100000" algn="bl" rotWithShape="0"/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 descr="C:\Users\Uživatel\Pictures\logo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029" y="5589240"/>
            <a:ext cx="3603242" cy="934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620687"/>
            <a:ext cx="71287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Základní škola a Mateřská škola, Liberec, Barvířská 38/6, příspěvková organizace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77205" y="2750799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Název :     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VY_32_inovace_18 </a:t>
            </a:r>
            <a:r>
              <a:rPr lang="cs-CZ" sz="16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- MS Excel </a:t>
            </a:r>
            <a:r>
              <a:rPr lang="cs-CZ" sz="16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Typy grafů</a:t>
            </a:r>
            <a:endParaRPr lang="cs-CZ" sz="1600" b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Autor:        Pavlína Honcová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Období:   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Únor 2013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Věková skupina:      9. ročník</a:t>
            </a: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Tematická oblast:    Informatika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– Tabulkové kalkulátory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cs-CZ" sz="16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Anotace:  </a:t>
            </a:r>
            <a:r>
              <a:rPr lang="cs-CZ" sz="16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Typy grafů, použití  </a:t>
            </a:r>
            <a:endParaRPr lang="cs-CZ" sz="16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31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Grafy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55576" y="1340768"/>
            <a:ext cx="5544616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Používají se pro názorné zobrazení informací.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Důležité informace jsou na první pohled srozumitelné.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Vždy je důležité vybrat správný typ grafu pro daná data.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Typů grafů je celá řada. 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4034"/>
            <a:ext cx="2161579" cy="6318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835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Sloupcový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051920"/>
            <a:ext cx="7222505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Je vhodný pro srovnávání kategorií a zobrazení jejich změn v čase.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Používáme například pro: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velikosti států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platů zaměstnání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nezaměstnanosti v regionech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0"/>
          <a:stretch/>
        </p:blipFill>
        <p:spPr bwMode="auto">
          <a:xfrm>
            <a:off x="611558" y="4653136"/>
            <a:ext cx="7920881" cy="158958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706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Ukázka sloupcového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7070744"/>
              </p:ext>
            </p:extLst>
          </p:nvPr>
        </p:nvGraphicFramePr>
        <p:xfrm>
          <a:off x="719572" y="1556792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046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Spojnicový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0"/>
          <a:stretch/>
        </p:blipFill>
        <p:spPr bwMode="auto">
          <a:xfrm>
            <a:off x="585408" y="5157192"/>
            <a:ext cx="7973181" cy="122413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26039" y="1051920"/>
            <a:ext cx="80919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Používáme pro zobrazení údajů zachycených v čase, časový vývoj nebo trend.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Příklady použití: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růstu platů zaměstnanců během několika let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vývoj kurzu koruny k dolaru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vývoj nezaměstnanosti během měsíců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znázornění průběhu teplot během měsíce</a:t>
            </a:r>
          </a:p>
        </p:txBody>
      </p:sp>
    </p:spTree>
    <p:extLst>
      <p:ext uri="{BB962C8B-B14F-4D97-AF65-F5344CB8AC3E}">
        <p14:creationId xmlns:p14="http://schemas.microsoft.com/office/powerpoint/2010/main" val="53863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Ukázka spojnicového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7047114"/>
              </p:ext>
            </p:extLst>
          </p:nvPr>
        </p:nvGraphicFramePr>
        <p:xfrm>
          <a:off x="1033301" y="1412776"/>
          <a:ext cx="7077398" cy="44871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9215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Výsečový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9"/>
          <a:stretch/>
        </p:blipFill>
        <p:spPr bwMode="auto">
          <a:xfrm>
            <a:off x="683568" y="5157192"/>
            <a:ext cx="8134075" cy="14245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44575" y="908720"/>
            <a:ext cx="69847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Zobrazuje údaje, které dohromady představují celek nebo 100%.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Příklady použití: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počtu obyvatel v krajích ČR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porovnání rozlohy světadílů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znázornění sledovanosti televizních pořadů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zastoupení politických stran v parlamentu</a:t>
            </a:r>
          </a:p>
          <a:p>
            <a:pPr marL="800100" lvl="1" indent="-342900">
              <a:lnSpc>
                <a:spcPct val="150000"/>
              </a:lnSpc>
              <a:buFont typeface="Courier New" pitchFamily="49" charset="0"/>
              <a:buChar char="o"/>
            </a:pPr>
            <a:endParaRPr lang="cs-CZ" sz="24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83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Ukázka výsečového grafu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00600639"/>
              </p:ext>
            </p:extLst>
          </p:nvPr>
        </p:nvGraphicFramePr>
        <p:xfrm>
          <a:off x="1304764" y="1556792"/>
          <a:ext cx="6534472" cy="4611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3140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Výsečový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1051920"/>
            <a:ext cx="8568952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Otázka k zamyšlení:</a:t>
            </a:r>
          </a:p>
          <a:p>
            <a:pPr lvl="1" algn="ctr"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Proč není vhodné používat výsečový graf </a:t>
            </a:r>
          </a:p>
          <a:p>
            <a:pPr lvl="1" algn="ctr">
              <a:lnSpc>
                <a:spcPct val="150000"/>
              </a:lnSpc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k porovnání počtu procent nezaměstnanosti mezi jednotlivými kraji?</a:t>
            </a:r>
          </a:p>
          <a:p>
            <a:pPr lvl="1">
              <a:lnSpc>
                <a:spcPct val="150000"/>
              </a:lnSpc>
            </a:pPr>
            <a:r>
              <a:rPr lang="cs-CZ" sz="2800" b="1" dirty="0">
                <a:latin typeface="Calibri" pitchFamily="34" charset="0"/>
                <a:cs typeface="Calibri" pitchFamily="34" charset="0"/>
              </a:rPr>
              <a:t>Odpověď:</a:t>
            </a:r>
          </a:p>
          <a:p>
            <a:pPr lvl="1">
              <a:lnSpc>
                <a:spcPct val="150000"/>
              </a:lnSpc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Tato čísla nedávají dohromady 100%.</a:t>
            </a:r>
          </a:p>
          <a:p>
            <a:pPr lvl="1">
              <a:lnSpc>
                <a:spcPct val="150000"/>
              </a:lnSpc>
            </a:pPr>
            <a:r>
              <a:rPr lang="cs-CZ" sz="2800" dirty="0">
                <a:latin typeface="Calibri" pitchFamily="34" charset="0"/>
                <a:cs typeface="Calibri" pitchFamily="34" charset="0"/>
              </a:rPr>
              <a:t>Není možné aby po sečtení údajů za celou Českou republiku vyšla nezaměstnanost 100%.</a:t>
            </a:r>
          </a:p>
          <a:p>
            <a:pPr lvl="1" algn="ctr">
              <a:lnSpc>
                <a:spcPct val="150000"/>
              </a:lnSpc>
            </a:pPr>
            <a:endParaRPr lang="cs-CZ" sz="2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931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Pruhový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35"/>
          <a:stretch/>
        </p:blipFill>
        <p:spPr bwMode="auto">
          <a:xfrm>
            <a:off x="253026" y="3040776"/>
            <a:ext cx="8637948" cy="2260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00321" y="1785715"/>
            <a:ext cx="734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Nejvhodnější typ pro porovnávání více hodnot.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9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Plošný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80"/>
          <a:stretch/>
        </p:blipFill>
        <p:spPr bwMode="auto">
          <a:xfrm>
            <a:off x="348661" y="3429000"/>
            <a:ext cx="8424935" cy="1473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91580" y="1556791"/>
            <a:ext cx="7560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800" dirty="0" smtClean="0">
                <a:latin typeface="Calibri" pitchFamily="34" charset="0"/>
                <a:cs typeface="Calibri" pitchFamily="34" charset="0"/>
              </a:rPr>
              <a:t>Umožňuje zvýraznit rozdíly mezi různými sadami dat v průběhu určitého časového období.</a:t>
            </a:r>
            <a:endParaRPr lang="cs-CZ" sz="28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8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XY bodový graf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51904" y="1268760"/>
            <a:ext cx="784019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Tento typ grafu porovnává dvojice hodnot.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Je vhodné ho použít v případě, že se vykreslené hodnoty nenacházejí v pořadí na ose X nebo pokud představují samostatné hodnoty.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17"/>
          <a:stretch/>
        </p:blipFill>
        <p:spPr bwMode="auto">
          <a:xfrm>
            <a:off x="395536" y="4221088"/>
            <a:ext cx="8352928" cy="170109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024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XY bodový graf - použití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359532" y="1340768"/>
            <a:ext cx="84249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Používá se k tvorbě matematických funkcí, fyzikálních závislostí.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Používáme pro vědecká, technická data.</a:t>
            </a: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Například:   graf funkce y=2x-3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	průběh funkce sin, cos</a:t>
            </a:r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Calibri" pitchFamily="34" charset="0"/>
                <a:cs typeface="Calibri" pitchFamily="34" charset="0"/>
              </a:rPr>
              <a:t>		graf závislosti ujeté dráhy na čase</a:t>
            </a:r>
            <a:endParaRPr lang="cs-CZ" sz="2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25"/>
          <a:stretch/>
        </p:blipFill>
        <p:spPr bwMode="auto">
          <a:xfrm>
            <a:off x="466587" y="4653136"/>
            <a:ext cx="8137861" cy="16443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332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Další grafy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332" y="4929911"/>
            <a:ext cx="4616794" cy="15045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40" y="1184374"/>
            <a:ext cx="4538526" cy="14659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509120"/>
            <a:ext cx="2520280" cy="16120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099631"/>
            <a:ext cx="2652366" cy="174434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780928"/>
            <a:ext cx="3672408" cy="16370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836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4034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Zdroje</a:t>
            </a:r>
            <a:endParaRPr lang="cs-CZ" sz="4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124744"/>
            <a:ext cx="820891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Literatura: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VANÍČEK, Jiří. </a:t>
            </a:r>
            <a:r>
              <a:rPr lang="cs-CZ" sz="20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Informatika pro základní školy a víceletá gymnázia 2. díl</a:t>
            </a:r>
            <a:r>
              <a:rPr lang="cs-CZ" sz="20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Brno: CP Books, 2005, ISBN 80-251-0630-6</a:t>
            </a:r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</a:t>
            </a:r>
          </a:p>
          <a:p>
            <a:r>
              <a:rPr lang="cs-CZ" sz="20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Obrázky: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>
                <a:latin typeface="Calibri" pitchFamily="34" charset="0"/>
                <a:cs typeface="Calibri" pitchFamily="34" charset="0"/>
              </a:rPr>
              <a:t>Vlastní, snímky obrazovky aplikace Excel systému Microsoft Office 2010.</a:t>
            </a:r>
            <a:endParaRPr lang="cs-CZ" sz="20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8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360</Words>
  <Application>Microsoft Office PowerPoint</Application>
  <PresentationFormat>Předvádění na obrazovce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MS Excel – Typy grafů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MS Excel - Typy grafů</dc:title>
  <dc:creator>Uživatel</dc:creator>
  <cp:lastModifiedBy>Uživatel</cp:lastModifiedBy>
  <cp:revision>69</cp:revision>
  <dcterms:created xsi:type="dcterms:W3CDTF">2012-12-05T19:17:16Z</dcterms:created>
  <dcterms:modified xsi:type="dcterms:W3CDTF">2013-05-13T11:06:51Z</dcterms:modified>
</cp:coreProperties>
</file>