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80" r:id="rId5"/>
    <p:sldId id="281" r:id="rId6"/>
    <p:sldId id="282" r:id="rId7"/>
    <p:sldId id="27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83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4" d="100"/>
          <a:sy n="134" d="100"/>
        </p:scale>
        <p:origin x="-9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trips dir="ru"/>
    <p:sndAc>
      <p:stSnd>
        <p:snd r:embed="rId1" name="arrow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ru"/>
    <p:sndAc>
      <p:stSnd>
        <p:snd r:embed="rId13" name="arrow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haonline.cz/" TargetMode="External"/><Relationship Id="rId13" Type="http://schemas.openxmlformats.org/officeDocument/2006/relationships/hyperlink" Target="http://en.wikipedia.org/wiki/File:Potato_fruits.jpg" TargetMode="External"/><Relationship Id="rId3" Type="http://schemas.openxmlformats.org/officeDocument/2006/relationships/hyperlink" Target="http://simple.wikipedia.org/wiki/File:Potato_and_cross_section.jpg" TargetMode="External"/><Relationship Id="rId7" Type="http://schemas.openxmlformats.org/officeDocument/2006/relationships/hyperlink" Target="http://commons.wikimedia.org/wiki/File:Aardappelknollen_Fresco_(Solanum_tuberosum_'Fresco').jpg" TargetMode="External"/><Relationship Id="rId12" Type="http://schemas.openxmlformats.org/officeDocument/2006/relationships/hyperlink" Target="http://commons.wikimedia.org/wiki/File:Potatoes_bunch.jpg" TargetMode="External"/><Relationship Id="rId17" Type="http://schemas.openxmlformats.org/officeDocument/2006/relationships/image" Target="../media/image16.jpeg"/><Relationship Id="rId2" Type="http://schemas.openxmlformats.org/officeDocument/2006/relationships/audio" Target="../media/audio1.wav"/><Relationship Id="rId16" Type="http://schemas.openxmlformats.org/officeDocument/2006/relationships/hyperlink" Target="http://commons.wikimedia.org/wiki/File:Solanum_tuberosum_005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ommons.wikimedia.org/wiki/File:Phytophthora_infestans_bij_Parel_(1).jpg" TargetMode="External"/><Relationship Id="rId11" Type="http://schemas.openxmlformats.org/officeDocument/2006/relationships/hyperlink" Target="http://commons.wikimedia.org/wiki/File:Potato_sprouts.jpg" TargetMode="External"/><Relationship Id="rId5" Type="http://schemas.openxmlformats.org/officeDocument/2006/relationships/hyperlink" Target="http://cs.wikipedia.org/wiki/Soubor:Aardappel_bloeiend_Fresco.jpg" TargetMode="External"/><Relationship Id="rId15" Type="http://schemas.openxmlformats.org/officeDocument/2006/relationships/hyperlink" Target="http://en.wikipedia.org/wiki/File:Potato_planting_machine.JPG" TargetMode="External"/><Relationship Id="rId10" Type="http://schemas.openxmlformats.org/officeDocument/2006/relationships/hyperlink" Target="http://commons.wikimedia.org/wiki/File:Aardappel_bessen_Fresco.jpg" TargetMode="External"/><Relationship Id="rId4" Type="http://schemas.openxmlformats.org/officeDocument/2006/relationships/hyperlink" Target="http://cs.wikipedia.org/wiki/Soubor:Potato_plant.jpg" TargetMode="External"/><Relationship Id="rId9" Type="http://schemas.openxmlformats.org/officeDocument/2006/relationships/hyperlink" Target="http://commons.wikimedia.org/wiki/File:Potato_heart_mutation.jpg" TargetMode="External"/><Relationship Id="rId14" Type="http://schemas.openxmlformats.org/officeDocument/2006/relationships/hyperlink" Target="http://en.wikipedia.org/wiki/File:Tractors_in_Potato_Fiel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348880"/>
            <a:ext cx="8229600" cy="4104456"/>
          </a:xfrm>
        </p:spPr>
        <p:txBody>
          <a:bodyPr anchor="t">
            <a:normAutofit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 EU PENÍZE ŠKOLÁM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</a:t>
            </a:r>
            <a:r>
              <a:rPr lang="cs-CZ" sz="1400" b="1" dirty="0" smtClean="0"/>
              <a:t>Operačního programu Vzdělání pro konkurenceschopnost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r>
              <a:rPr lang="cs-CZ" sz="1200" b="1" dirty="0" smtClean="0"/>
              <a:t>                                                                                                                   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</a:t>
            </a:r>
            <a:r>
              <a:rPr lang="cs-CZ" sz="1200" b="1" dirty="0" smtClean="0"/>
              <a:t>V/2 Inovace a zkvalitnění výuky v oblasti přírodních věd</a:t>
            </a:r>
            <a:r>
              <a:rPr lang="cs-CZ" sz="1200" dirty="0" smtClean="0"/>
              <a:t>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VY_52_INOVACE_PR.4R.1C.13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4.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Člověk a jeho svět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Přírodověda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zemědělské plodiny, lilek brambor, hlízy, okopaniny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Žáci  se seznámí se zástupcem zemědělských plodin- lilkem </a:t>
            </a:r>
            <a:br>
              <a:rPr lang="cs-CZ" sz="1200" dirty="0" smtClean="0"/>
            </a:br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                                            bramborem, s jeho pěstováním a využitím pro potravinářství.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 smtClean="0"/>
              <a:t>                                                   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Žáci znají pojem zemědělské plodiny, lilek brambor, znají jeho </a:t>
            </a:r>
            <a:br>
              <a:rPr lang="cs-CZ" sz="1200" dirty="0" smtClean="0"/>
            </a:br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                                             způsob pěstování a využití v potravinářství.</a:t>
            </a: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60648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92696"/>
            <a:ext cx="7056784" cy="16383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strips dir="ru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Autofit/>
          </a:bodyPr>
          <a:lstStyle/>
          <a:p>
            <a:r>
              <a:rPr lang="cs-CZ" sz="6600" b="1" u="sng" dirty="0" smtClean="0">
                <a:solidFill>
                  <a:srgbClr val="00B050"/>
                </a:solidFill>
              </a:rPr>
              <a:t>Zemědělské plodiny</a:t>
            </a:r>
            <a:r>
              <a:rPr lang="cs-CZ" sz="6600" b="1" dirty="0" smtClean="0">
                <a:solidFill>
                  <a:srgbClr val="00B050"/>
                </a:solidFill>
              </a:rPr>
              <a:t/>
            </a:r>
            <a:br>
              <a:rPr lang="cs-CZ" sz="6600" b="1" dirty="0" smtClean="0">
                <a:solidFill>
                  <a:srgbClr val="00B050"/>
                </a:solidFill>
              </a:rPr>
            </a:b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</a:rPr>
              <a:t>LILEK BRAMBOR</a:t>
            </a:r>
            <a:endParaRPr lang="cs-CZ" sz="6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348880"/>
            <a:ext cx="5912797" cy="3946792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Brambor patří mezi zemědělské plodiny, které se u nás hojně pěstují.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558924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Do Evropy byl brambor přivezen z Jižní Ameriky.  Bylo to koncem 16. století.</a:t>
            </a:r>
            <a:endParaRPr lang="cs-CZ" sz="36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33372"/>
            <a:ext cx="4994638" cy="3744416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Brambory jsou významná a chutná potravina.</a:t>
            </a:r>
            <a:endParaRPr lang="cs-CZ" b="1" u="sng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3816330"/>
            <a:ext cx="482453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</a:rPr>
              <a:t>POZOR !!! </a:t>
            </a:r>
          </a:p>
          <a:p>
            <a:pPr algn="ctr"/>
            <a:endParaRPr lang="cs-CZ" sz="3600" b="1" dirty="0" smtClean="0"/>
          </a:p>
          <a:p>
            <a:pPr algn="ctr"/>
            <a:r>
              <a:rPr lang="cs-CZ" sz="3600" b="1" dirty="0" smtClean="0"/>
              <a:t>Plody a klíčky brambor jsou jedovaté. </a:t>
            </a:r>
            <a:endParaRPr lang="cs-CZ" sz="36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72816"/>
            <a:ext cx="3024336" cy="453650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605457"/>
            <a:ext cx="2177916" cy="198292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090" y="4509386"/>
            <a:ext cx="1348933" cy="71999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455" y="4531004"/>
            <a:ext cx="1008112" cy="71197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509386"/>
            <a:ext cx="960107" cy="720080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002060"/>
                </a:solidFill>
              </a:rPr>
              <a:t>Brambor je tzv. okopanina.</a:t>
            </a:r>
            <a:endParaRPr lang="cs-CZ" b="1" u="sng" dirty="0">
              <a:solidFill>
                <a:srgbClr val="00206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27584" y="4149080"/>
            <a:ext cx="4824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Na zahradách se musí brambory okopávat </a:t>
            </a:r>
          </a:p>
          <a:p>
            <a:r>
              <a:rPr lang="cs-CZ" sz="3600" b="1" dirty="0" smtClean="0"/>
              <a:t>a na velkých polích </a:t>
            </a:r>
          </a:p>
          <a:p>
            <a:r>
              <a:rPr lang="cs-CZ" sz="3600" b="1" dirty="0" smtClean="0"/>
              <a:t>se oborávají.</a:t>
            </a:r>
            <a:endParaRPr lang="cs-CZ" sz="36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45752"/>
            <a:ext cx="2966184" cy="475858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70085"/>
            <a:ext cx="2688298" cy="201622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481" y="1457375"/>
            <a:ext cx="2716000" cy="2037000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Brambory se vysazují tak, že se do důlku dají části hlíz s očky.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0815" y="4293096"/>
            <a:ext cx="8424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Nať a plody se nijak nezužitkují.</a:t>
            </a:r>
          </a:p>
          <a:p>
            <a:pPr algn="ctr"/>
            <a:r>
              <a:rPr lang="cs-CZ" sz="4000" b="1" dirty="0" smtClean="0"/>
              <a:t>Užitek přinášejí pouze hlízy – </a:t>
            </a:r>
            <a:r>
              <a:rPr lang="cs-CZ" sz="4000" b="1" dirty="0" smtClean="0">
                <a:solidFill>
                  <a:srgbClr val="FF0000"/>
                </a:solidFill>
              </a:rPr>
              <a:t>BRAMBORY.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90" y="1904999"/>
            <a:ext cx="2497762" cy="187332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433" y="1556792"/>
            <a:ext cx="2962039" cy="222152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919653"/>
            <a:ext cx="2497761" cy="1873321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34482"/>
          </a:xfrm>
        </p:spPr>
        <p:txBody>
          <a:bodyPr>
            <a:normAutofit/>
          </a:bodyPr>
          <a:lstStyle/>
          <a:p>
            <a:pPr algn="l"/>
            <a:r>
              <a:rPr lang="cs-CZ" sz="1400" b="1" dirty="0" smtClean="0"/>
              <a:t>Zdroje, obrázky, citace: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Autorem materiálu je Mgr. Daniela Ševčíková, pokud není níže uvedeno jinak.</a:t>
            </a:r>
            <a:br>
              <a:rPr lang="cs-CZ" sz="1400" dirty="0" smtClean="0"/>
            </a:br>
            <a:r>
              <a:rPr lang="cs-CZ" sz="1400" dirty="0" smtClean="0"/>
              <a:t>Použity obrázky sady MS Office.</a:t>
            </a:r>
            <a:br>
              <a:rPr lang="cs-CZ" sz="1400" dirty="0" smtClean="0"/>
            </a:br>
            <a:r>
              <a:rPr lang="cs-CZ" sz="1400" b="1" dirty="0" smtClean="0"/>
              <a:t>Internetové zdroje:</a:t>
            </a:r>
            <a:br>
              <a:rPr lang="cs-CZ" sz="1400" b="1" dirty="0" smtClean="0"/>
            </a:br>
            <a:r>
              <a:rPr lang="cs-CZ" sz="1400" b="1" dirty="0" smtClean="0"/>
              <a:t/>
            </a:r>
            <a:br>
              <a:rPr lang="cs-CZ" sz="1400" b="1" dirty="0" smtClean="0"/>
            </a:br>
            <a:r>
              <a:rPr lang="cs-CZ" sz="1400" dirty="0">
                <a:hlinkClick r:id="rId3"/>
              </a:rPr>
              <a:t>http://simple.wikipedia.org/wiki/File:Potato_and_cross_section.jpg</a:t>
            </a:r>
            <a:r>
              <a:rPr lang="cs-CZ" sz="1400" b="1" dirty="0" smtClean="0"/>
              <a:t/>
            </a:r>
            <a:br>
              <a:rPr lang="cs-CZ" sz="1400" b="1" dirty="0" smtClean="0"/>
            </a:br>
            <a:r>
              <a:rPr lang="cs-CZ" sz="1400" dirty="0">
                <a:hlinkClick r:id="rId4"/>
              </a:rPr>
              <a:t>http://cs.wikipedia.org/wiki/Soubor:Potato_plant.jpg</a:t>
            </a:r>
            <a:r>
              <a:rPr lang="cs-CZ" sz="1400" b="1" dirty="0" smtClean="0"/>
              <a:t/>
            </a:r>
            <a:br>
              <a:rPr lang="cs-CZ" sz="1400" b="1" dirty="0" smtClean="0"/>
            </a:br>
            <a:r>
              <a:rPr lang="cs-CZ" sz="1400" dirty="0">
                <a:hlinkClick r:id="rId5"/>
              </a:rPr>
              <a:t>http://cs.wikipedia.org/wiki/Soubor:Aardappel_bloeiend_Fresco.jpg</a:t>
            </a:r>
            <a:r>
              <a:rPr lang="cs-CZ" sz="1400" b="1" dirty="0" smtClean="0"/>
              <a:t/>
            </a:r>
            <a:br>
              <a:rPr lang="cs-CZ" sz="1400" b="1" dirty="0" smtClean="0"/>
            </a:br>
            <a:r>
              <a:rPr lang="cs-CZ" sz="1400" dirty="0">
                <a:hlinkClick r:id="rId6"/>
              </a:rPr>
              <a:t>http://commons.wikimedia.org/wiki/File:Phytophthora_infestans_bij_Parel_(1).jpg</a:t>
            </a:r>
            <a:r>
              <a:rPr lang="cs-CZ" sz="1400" b="1" dirty="0" smtClean="0"/>
              <a:t/>
            </a:r>
            <a:br>
              <a:rPr lang="cs-CZ" sz="1400" b="1" dirty="0" smtClean="0"/>
            </a:br>
            <a:r>
              <a:rPr lang="cs-CZ" sz="1400" dirty="0">
                <a:hlinkClick r:id="rId7"/>
              </a:rPr>
              <a:t>http://commons.wikimedia.org/wiki/File:Aardappelknollen_Fresco_(Solanum_tuberosum_%27Fresco%27).jpg</a:t>
            </a:r>
            <a:r>
              <a:rPr lang="cs-CZ" sz="1400" b="1" dirty="0" smtClean="0"/>
              <a:t> </a:t>
            </a:r>
            <a:r>
              <a:rPr lang="cs-CZ" sz="1400" b="1" u="sng" dirty="0" smtClean="0">
                <a:hlinkClick r:id="rId8"/>
              </a:rPr>
              <a:t> </a:t>
            </a:r>
            <a:r>
              <a:rPr lang="cs-CZ" sz="1400" u="sng" dirty="0" smtClean="0"/>
              <a:t/>
            </a:r>
            <a:br>
              <a:rPr lang="cs-CZ" sz="1400" u="sng" dirty="0" smtClean="0"/>
            </a:br>
            <a:r>
              <a:rPr lang="cs-CZ" sz="1400" dirty="0">
                <a:hlinkClick r:id="rId9"/>
              </a:rPr>
              <a:t>http://commons.wikimedia.org/wiki/File:Potato_heart_mutation.jpg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>
                <a:hlinkClick r:id="rId10"/>
              </a:rPr>
              <a:t>http://commons.wikimedia.org/wiki/File:Aardappel_bessen_Fresco.jpg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commons.wikimedia.org/wiki/File:Potato_sprouts.jpg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>
                <a:hlinkClick r:id="rId12"/>
              </a:rPr>
              <a:t>http</a:t>
            </a:r>
            <a:r>
              <a:rPr lang="cs-CZ" sz="1400" dirty="0">
                <a:hlinkClick r:id="rId12"/>
              </a:rPr>
              <a:t>://</a:t>
            </a:r>
            <a:r>
              <a:rPr lang="cs-CZ" sz="1400" dirty="0" smtClean="0">
                <a:hlinkClick r:id="rId12"/>
              </a:rPr>
              <a:t>commons.wikimedia.org/wiki/File:Potatoes_bunch.jpg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en.wikipedia.org/wiki/File:Potato_fruits.jpg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>
                <a:hlinkClick r:id="rId14"/>
              </a:rPr>
              <a:t>http://</a:t>
            </a:r>
            <a:r>
              <a:rPr lang="cs-CZ" sz="1400" dirty="0" smtClean="0">
                <a:hlinkClick r:id="rId14"/>
              </a:rPr>
              <a:t>en.wikipedia.org/wiki/File:Tractors_in_Potato_Field.jpg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>
                <a:hlinkClick r:id="rId15"/>
              </a:rPr>
              <a:t>http://</a:t>
            </a:r>
            <a:r>
              <a:rPr lang="cs-CZ" sz="1400" dirty="0" smtClean="0">
                <a:hlinkClick r:id="rId15"/>
              </a:rPr>
              <a:t>en.wikipedia.org/wiki/File:Potato_planting_machine.JPG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>
                <a:hlinkClick r:id="rId16"/>
              </a:rPr>
              <a:t>http://commons.wikimedia.org/wiki/File:Solanum_tuberosum_005.JPG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558924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Konec</a:t>
            </a:r>
            <a:endParaRPr lang="cs-CZ" sz="32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356992"/>
            <a:ext cx="1872208" cy="1637500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Y_12_INOVACE_NS.1R.1C.03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VY_12_INOVACE_NS.1R.1C.03</Template>
  <TotalTime>156</TotalTime>
  <Words>106</Words>
  <Application>Microsoft Office PowerPoint</Application>
  <PresentationFormat>Předvádění na obrazovce 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VY_12_INOVACE_NS.1R.1C.03</vt:lpstr>
      <vt:lpstr>                                                                                  EU PENÍZE ŠKOLÁM                                              Zlepšení podmínek pro vzdělávání na základních školách                                              Operačního programu Vzdělání pro konkurenceschopnost                                                                                                                       Číslo a název klíčové aktivity:                                                              V/2 Inovace a zkvalitnění výuky v oblasti přírodních věd                                                               Číslo DUM:                                                                                        VY_52_INOVACE_PR.4R.1C.13 Jméno autora:                                     Mgr. Daniela Ševčíková Datum (období) vytvoření DUM:                                                        duben až  květen  2013 Ročník:                                      4. Vzdělávací oblast:                                    Člověk a jeho svět   Vzdělávací obor:                                    Přírodověda Klíčová slova:                                                                                         zemědělské plodiny, lilek brambor, hlízy, okopaniny Anotace:                                                                                                 Žáci  se seznámí se zástupcem zemědělských plodin- lilkem                                                                                                                   bramborem, s jeho pěstováním a využitím pro potravinářství.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Druh učebního materiálu:                                                                    Prezentace PowerPoint Očekávaný výstup:                                                                                 Žáci znají pojem zemědělské plodiny, lilek brambor, znají jeho                                                                                                                    způsob pěstování a využití v potravinářství.</vt:lpstr>
      <vt:lpstr>Zemědělské plodiny LILEK BRAMBOR</vt:lpstr>
      <vt:lpstr>Brambor patří mezi zemědělské plodiny, které se u nás hojně pěstují.</vt:lpstr>
      <vt:lpstr>Brambory jsou významná a chutná potravina.</vt:lpstr>
      <vt:lpstr>Brambor je tzv. okopanina.</vt:lpstr>
      <vt:lpstr>Brambory se vysazují tak, že se do důlku dají části hlíz s očky.</vt:lpstr>
      <vt:lpstr>Zdroje, obrázky, citace: Autorem materiálu je Mgr. Daniela Ševčíková, pokud není níže uvedeno jinak. Použity obrázky sady MS Office. Internetové zdroje:  http://simple.wikipedia.org/wiki/File:Potato_and_cross_section.jpg http://cs.wikipedia.org/wiki/Soubor:Potato_plant.jpg http://cs.wikipedia.org/wiki/Soubor:Aardappel_bloeiend_Fresco.jpg http://commons.wikimedia.org/wiki/File:Phytophthora_infestans_bij_Parel_(1).jpg http://commons.wikimedia.org/wiki/File:Aardappelknollen_Fresco_(Solanum_tuberosum_%27Fresco%27).jpg   http://commons.wikimedia.org/wiki/File:Potato_heart_mutation.jpg http://commons.wikimedia.org/wiki/File:Aardappel_bessen_Fresco.jpg http://commons.wikimedia.org/wiki/File:Potato_sprouts.jpg http://commons.wikimedia.org/wiki/File:Potatoes_bunch.jpg http://en.wikipedia.org/wiki/File:Potato_fruits.jpg http://en.wikipedia.org/wiki/File:Tractors_in_Potato_Field.jpg http://en.wikipedia.org/wiki/File:Potato_planting_machine.JPG http://commons.wikimedia.org/wiki/File:Solanum_tuberosum_005.JPG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 PENĂŤZE Ĺ KOLĂM                                              ZlepĹˇenĂ­ podmĂ­nek pro vzdÄ›lĂˇvĂˇnĂ­ na zĂˇkladnĂ­ch ĹˇkolĂˇch                                              OperaÄŤnĂ­ho programu VzdÄ›lĂˇnĂ­ pro konkurenceschopnost Â  ÄŚĂ­slo a nĂˇzev klĂ­ÄŤovĂ© aktivity:                                                                 III/2 Inovace a zkvalitnÄ›nĂ­ vĂ˝uky prostĹ™ednictvĂ­m ICT ÄŚĂ­slo DUM:                                                                                         VY_32_INOVACE_NS.1R.1C.01 JmĂ©no autora:                                 Mgr. Daniela Ĺ evÄŤĂ­kovĂˇ Datum (obdobĂ­) vytvoĹ™enĂ­ DUM:                                                           duben aĹľ  kvÄ›ten  2013 RoÄŤnĂ­k:                                  1. VzdÄ›lĂˇvacĂ­ oblast:                                ÄŚlovÄ›k a jeho svÄ›t   VzdÄ›lĂˇvacĂ­ obor:                                NĂˇĹˇ svÄ›t KlĂ­ÄŤovĂˇ slova:                                                                                             mÄ›sĂ­ce v roce, jejich poĹ™adĂ­, jak jdou za sebou,kalendĂˇĹ™ Anotace:                                                                                                     Ĺ˝Ăˇci se uÄŤĂ­ zĂˇbavnou formou mÄ›sĂ­ce v roce, jejich poĹ™adĂ­,                                                                                                                       seznamujĂ­  se s kalendĂˇĹ™em.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Druh uÄŤebnĂ­ho materiĂˇlu:                                                                        Prezentace PowerPoint OÄŤekĂˇvanĂ˝ vĂ˝stup:                                                                                    Ĺ˝Ăˇci umĂ­  pojmenovat mÄ›sĂ­ce v roce, znajĂ­ jejich poĹ™adĂ­, jak jdou za sebou,</dc:title>
  <dc:creator>Jirka</dc:creator>
  <cp:lastModifiedBy>Bernard Neuwirth</cp:lastModifiedBy>
  <cp:revision>41</cp:revision>
  <dcterms:created xsi:type="dcterms:W3CDTF">2013-09-21T00:12:29Z</dcterms:created>
  <dcterms:modified xsi:type="dcterms:W3CDTF">2013-11-19T13:59:52Z</dcterms:modified>
</cp:coreProperties>
</file>