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71" r:id="rId5"/>
    <p:sldId id="272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8" autoAdjust="0"/>
    <p:restoredTop sz="94660"/>
  </p:normalViewPr>
  <p:slideViewPr>
    <p:cSldViewPr>
      <p:cViewPr>
        <p:scale>
          <a:sx n="134" d="100"/>
          <a:sy n="134" d="100"/>
        </p:scale>
        <p:origin x="-22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arrow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arrow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arrow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arrow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arrow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arrow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arrow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arrow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arrow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arrow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mb dir="vert"/>
    <p:sndAc>
      <p:stSnd>
        <p:snd r:embed="rId1" name="arrow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mb dir="vert"/>
    <p:sndAc>
      <p:stSnd>
        <p:snd r:embed="rId13" name="arrow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ieris_brassicae_caterpillar.jpg" TargetMode="External"/><Relationship Id="rId13" Type="http://schemas.openxmlformats.org/officeDocument/2006/relationships/hyperlink" Target="http://commons.wikimedia.org/wiki/File:Pieris_brassicae_06.JPG" TargetMode="External"/><Relationship Id="rId3" Type="http://schemas.openxmlformats.org/officeDocument/2006/relationships/hyperlink" Target="http://cs.wikipedia.org/wiki/Soubor:ComputerHotline_-_Pieris_brassicae_(by).jpg" TargetMode="External"/><Relationship Id="rId7" Type="http://schemas.openxmlformats.org/officeDocument/2006/relationships/hyperlink" Target="http://commons.wikimedia.org/wiki/File:Pieris_brassicae_pupa,_groot_koolwitje_pop.jpg" TargetMode="External"/><Relationship Id="rId12" Type="http://schemas.openxmlformats.org/officeDocument/2006/relationships/hyperlink" Target="http://commons.wikimedia.org/wiki/File:Large_white_spread_wings.jpg" TargetMode="External"/><Relationship Id="rId2" Type="http://schemas.openxmlformats.org/officeDocument/2006/relationships/audio" Target="../media/audio1.wav"/><Relationship Id="rId16" Type="http://schemas.openxmlformats.org/officeDocument/2006/relationships/image" Target="../media/image15.jpeg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Pieris.brassicae.pupa.jpg" TargetMode="External"/><Relationship Id="rId11" Type="http://schemas.openxmlformats.org/officeDocument/2006/relationships/hyperlink" Target="http://commons.wikimedia.org/wiki/File:Couple_of_Pieris_brassicae_8956.jpg" TargetMode="External"/><Relationship Id="rId5" Type="http://schemas.openxmlformats.org/officeDocument/2006/relationships/hyperlink" Target="http://commons.wikimedia.org/wiki/File:Pieris_brassicae_pupa,_groot_koolwitje_pop_rugzijde.jpg" TargetMode="External"/><Relationship Id="rId15" Type="http://schemas.openxmlformats.org/officeDocument/2006/relationships/hyperlink" Target="http://commons.wikimedia.org/wiki/File:Ous_Pieris_brassicae1_.JPG" TargetMode="External"/><Relationship Id="rId10" Type="http://schemas.openxmlformats.org/officeDocument/2006/relationships/hyperlink" Target="http://commons.wikimedia.org/wiki/File:Gro%C3%9Fer_Kohlwei%C3%9Fling_Pieris_brassicae.jpg" TargetMode="External"/><Relationship Id="rId4" Type="http://schemas.openxmlformats.org/officeDocument/2006/relationships/hyperlink" Target="http://cs.wikipedia.org/wiki/Soubor:Pi%C3%A9ride_du_chou.JPG" TargetMode="External"/><Relationship Id="rId9" Type="http://schemas.openxmlformats.org/officeDocument/2006/relationships/hyperlink" Target="http://commons.wikimedia.org/wiki/File:Pieris_brassicae_caterpillars,_Groot_koolwitje_rupsen.jpg" TargetMode="External"/><Relationship Id="rId14" Type="http://schemas.openxmlformats.org/officeDocument/2006/relationships/hyperlink" Target="http://commons.wikimedia.org/wiki/File:Large_White_eggs_6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4536504"/>
          </a:xfr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</a:t>
            </a:r>
            <a:r>
              <a:rPr lang="cs-CZ" sz="1200" b="1" dirty="0" smtClean="0"/>
              <a:t>V/2 Inovace a zkvalitnění výuky v oblasti přírodních věd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VY_52_INOVACE_PR.4R.1C.14 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hmyz, bělásek zelný, larvy, housenky, kukla, motýl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Žáci se seznámí se základní charakteristikou hmyzu,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seznámí se s běláskem zelným, s jeho způsobem rozmnožování,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s tím, čím se živí.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Žáci znají základní charakteristiku hmyzu, znají běláska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zelného, jeho způsob života, rozmnožování a to, že je</a:t>
            </a:r>
            <a:br>
              <a:rPr lang="cs-CZ" sz="1200" dirty="0" smtClean="0"/>
            </a:br>
            <a:r>
              <a:rPr lang="cs-CZ" sz="1200"/>
              <a:t> </a:t>
            </a:r>
            <a:r>
              <a:rPr lang="cs-CZ" sz="1200" smtClean="0"/>
              <a:t>                                                                                                                    škodlivý.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0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32656"/>
            <a:ext cx="741682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comb dir="vert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38936" cy="1143000"/>
          </a:xfrm>
        </p:spPr>
        <p:txBody>
          <a:bodyPr>
            <a:normAutofit/>
          </a:bodyPr>
          <a:lstStyle/>
          <a:p>
            <a:r>
              <a:rPr lang="cs-CZ" sz="4800" b="1" u="sng" dirty="0" smtClean="0"/>
              <a:t>Bělásek zelný</a:t>
            </a:r>
            <a:endParaRPr lang="cs-CZ" sz="4800" b="1" u="sng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6188" y="4996831"/>
            <a:ext cx="78488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Patří mezi hmyz.</a:t>
            </a:r>
          </a:p>
          <a:p>
            <a:pPr lvl="7"/>
            <a:r>
              <a:rPr lang="cs-CZ" sz="4000" b="1" dirty="0" smtClean="0">
                <a:solidFill>
                  <a:srgbClr val="0070C0"/>
                </a:solidFill>
              </a:rPr>
              <a:t>            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Je to motýl.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340768"/>
            <a:ext cx="3813779" cy="3384376"/>
          </a:xfrm>
          <a:prstGeom prst="rect">
            <a:avLst/>
          </a:prstGeom>
        </p:spPr>
      </p:pic>
    </p:spTree>
  </p:cSld>
  <p:clrMapOvr>
    <a:masterClrMapping/>
  </p:clrMapOvr>
  <p:transition spd="slow">
    <p:comb dir="vert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424936" cy="186308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Bělásek zelný </a:t>
            </a:r>
            <a:r>
              <a:rPr lang="cs-CZ" sz="4800" b="1" dirty="0" smtClean="0"/>
              <a:t>je škodlivý, působí velké škody na zelenině.</a:t>
            </a:r>
            <a:endParaRPr lang="cs-CZ" sz="48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420888"/>
            <a:ext cx="4064000" cy="30124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212608"/>
            <a:ext cx="4383405" cy="3429000"/>
          </a:xfrm>
          <a:prstGeom prst="rect">
            <a:avLst/>
          </a:prstGeom>
        </p:spPr>
      </p:pic>
    </p:spTree>
  </p:cSld>
  <p:clrMapOvr>
    <a:masterClrMapping/>
  </p:clrMapOvr>
  <p:transition spd="slow">
    <p:comb dir="vert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424936" cy="186308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Samička klade vajíčka na spodní stranu listu zeleniny.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5157192"/>
            <a:ext cx="8748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 vajíček se líhnou larvy, říkáme jim housenky. Jsou velmi žravé a sežerou velké množství košťálové zeleniny.</a:t>
            </a:r>
            <a:endParaRPr lang="cs-CZ" sz="3200" b="1" dirty="0" smtClean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3644" y="2060848"/>
            <a:ext cx="2232248" cy="136167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1325" y="3740484"/>
            <a:ext cx="2038428" cy="141670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682384"/>
            <a:ext cx="1954088" cy="14655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060848"/>
            <a:ext cx="2438400" cy="16215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031798"/>
            <a:ext cx="2011540" cy="16796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330" y="3779697"/>
            <a:ext cx="1152128" cy="1377495"/>
          </a:xfrm>
          <a:prstGeom prst="rect">
            <a:avLst/>
          </a:prstGeom>
        </p:spPr>
      </p:pic>
    </p:spTree>
  </p:cSld>
  <p:clrMapOvr>
    <a:masterClrMapping/>
  </p:clrMapOvr>
  <p:transition spd="slow">
    <p:comb dir="vert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688632"/>
          </a:xfrm>
          <a:solidFill>
            <a:schemeClr val="accent1"/>
          </a:solidFill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Larva</a:t>
            </a:r>
            <a:r>
              <a:rPr lang="cs-CZ" sz="4800" b="1" dirty="0" smtClean="0"/>
              <a:t> se přemění v </a:t>
            </a:r>
            <a:r>
              <a:rPr lang="cs-CZ" sz="4800" b="1" dirty="0" smtClean="0">
                <a:solidFill>
                  <a:srgbClr val="FF0000"/>
                </a:solidFill>
              </a:rPr>
              <a:t>kuklu</a:t>
            </a:r>
            <a:r>
              <a:rPr lang="cs-CZ" sz="4800" b="1" dirty="0" smtClean="0"/>
              <a:t>. </a:t>
            </a:r>
            <a:br>
              <a:rPr lang="cs-CZ" sz="4800" b="1" dirty="0" smtClean="0"/>
            </a:br>
            <a:r>
              <a:rPr lang="cs-CZ" sz="4800" b="1" dirty="0" smtClean="0"/>
              <a:t>Ta se neživí a je nepohyblivá.</a:t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u="sng" dirty="0" smtClean="0"/>
              <a:t>Pak kukla praskne a z ní vyletí motýl.</a:t>
            </a: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endParaRPr lang="cs-CZ" sz="48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601614"/>
            <a:ext cx="1328928" cy="18257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1017" y="2636912"/>
            <a:ext cx="2438400" cy="17465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598566"/>
            <a:ext cx="1222248" cy="1828800"/>
          </a:xfrm>
          <a:prstGeom prst="rect">
            <a:avLst/>
          </a:prstGeom>
        </p:spPr>
      </p:pic>
    </p:spTree>
  </p:cSld>
  <p:clrMapOvr>
    <a:masterClrMapping/>
  </p:clrMapOvr>
  <p:transition spd="slow">
    <p:comb dir="vert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5661248"/>
            <a:ext cx="7772400" cy="936104"/>
          </a:xfrm>
        </p:spPr>
        <p:txBody>
          <a:bodyPr/>
          <a:lstStyle/>
          <a:p>
            <a:r>
              <a:rPr lang="cs-CZ" dirty="0" smtClean="0"/>
              <a:t>                           K O N E 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07504" y="188641"/>
            <a:ext cx="8928992" cy="4931715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Office.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Internetové zdroje:</a:t>
            </a:r>
          </a:p>
          <a:p>
            <a:r>
              <a:rPr lang="cs-CZ" sz="1500" dirty="0">
                <a:hlinkClick r:id="rId3"/>
              </a:rPr>
              <a:t>http://cs.wikipedia.org/wiki/Soubor:ComputerHotline_-_Pieris_brassicae_(by).jpg</a:t>
            </a:r>
            <a:endParaRPr lang="cs-CZ" sz="1500" dirty="0" smtClean="0">
              <a:solidFill>
                <a:schemeClr val="tx1"/>
              </a:solidFill>
            </a:endParaRPr>
          </a:p>
          <a:p>
            <a:r>
              <a:rPr lang="cs-CZ" sz="1500" dirty="0">
                <a:hlinkClick r:id="rId4"/>
              </a:rPr>
              <a:t>http://</a:t>
            </a:r>
            <a:r>
              <a:rPr lang="cs-CZ" sz="1500" dirty="0" smtClean="0">
                <a:hlinkClick r:id="rId4"/>
              </a:rPr>
              <a:t>cs.wikipedia.org/wiki/Soubor:Pi%C3%A9ride_du_chou.JPG</a:t>
            </a:r>
            <a:endParaRPr lang="cs-CZ" sz="1500" dirty="0" smtClean="0"/>
          </a:p>
          <a:p>
            <a:r>
              <a:rPr lang="cs-CZ" sz="1500" dirty="0">
                <a:hlinkClick r:id="rId5"/>
              </a:rPr>
              <a:t>http://commons.wikimedia.org/wiki/File:Pieris_brassicae_pupa,_</a:t>
            </a:r>
            <a:r>
              <a:rPr lang="cs-CZ" sz="1500" dirty="0" smtClean="0">
                <a:hlinkClick r:id="rId5"/>
              </a:rPr>
              <a:t>groot_koolwitje_pop_rugzijde.jpg</a:t>
            </a:r>
            <a:endParaRPr lang="cs-CZ" sz="1500" dirty="0" smtClean="0"/>
          </a:p>
          <a:p>
            <a:r>
              <a:rPr lang="cs-CZ" sz="1500" dirty="0">
                <a:hlinkClick r:id="rId6"/>
              </a:rPr>
              <a:t>http://</a:t>
            </a:r>
            <a:r>
              <a:rPr lang="cs-CZ" sz="1500" dirty="0" smtClean="0">
                <a:hlinkClick r:id="rId6"/>
              </a:rPr>
              <a:t>commons.wikimedia.org/wiki/File:Pieris.brassicae.pupa.jpg</a:t>
            </a:r>
            <a:endParaRPr lang="cs-CZ" sz="1500" dirty="0" smtClean="0"/>
          </a:p>
          <a:p>
            <a:r>
              <a:rPr lang="cs-CZ" sz="1500" dirty="0">
                <a:hlinkClick r:id="rId7"/>
              </a:rPr>
              <a:t>http://commons.wikimedia.org/wiki/File:Pieris_brassicae_pupa,_</a:t>
            </a:r>
            <a:r>
              <a:rPr lang="cs-CZ" sz="1500" dirty="0" smtClean="0">
                <a:hlinkClick r:id="rId7"/>
              </a:rPr>
              <a:t>groot_koolwitje_pop.jpg</a:t>
            </a:r>
            <a:endParaRPr lang="cs-CZ" sz="1500" dirty="0" smtClean="0"/>
          </a:p>
          <a:p>
            <a:r>
              <a:rPr lang="cs-CZ" sz="1500" dirty="0">
                <a:hlinkClick r:id="rId8"/>
              </a:rPr>
              <a:t>http://</a:t>
            </a:r>
            <a:r>
              <a:rPr lang="cs-CZ" sz="1500" dirty="0" smtClean="0">
                <a:hlinkClick r:id="rId8"/>
              </a:rPr>
              <a:t>commons.wikimedia.org/wiki/File:Pieris_brassicae_caterpillar.jpg</a:t>
            </a:r>
            <a:endParaRPr lang="cs-CZ" sz="1500" dirty="0" smtClean="0"/>
          </a:p>
          <a:p>
            <a:r>
              <a:rPr lang="cs-CZ" sz="1500" dirty="0">
                <a:hlinkClick r:id="rId9"/>
              </a:rPr>
              <a:t>http://commons.wikimedia.org/wiki/File:Pieris_brassicae_caterpillars,_</a:t>
            </a:r>
            <a:r>
              <a:rPr lang="cs-CZ" sz="1500" dirty="0" smtClean="0">
                <a:hlinkClick r:id="rId9"/>
              </a:rPr>
              <a:t>Groot_koolwitje_rupsen.jpg</a:t>
            </a:r>
            <a:endParaRPr lang="cs-CZ" sz="1500" dirty="0" smtClean="0"/>
          </a:p>
          <a:p>
            <a:r>
              <a:rPr lang="cs-CZ" sz="1500" dirty="0">
                <a:hlinkClick r:id="rId10"/>
              </a:rPr>
              <a:t>http://</a:t>
            </a:r>
            <a:r>
              <a:rPr lang="cs-CZ" sz="1500" dirty="0" smtClean="0">
                <a:hlinkClick r:id="rId10"/>
              </a:rPr>
              <a:t>commons.wikimedia.org/wiki/File:Gro%C3%9Fer_Kohlwei%C3%9Fling_Pieris_brassicae.jpg</a:t>
            </a:r>
            <a:endParaRPr lang="cs-CZ" sz="1500" dirty="0" smtClean="0"/>
          </a:p>
          <a:p>
            <a:r>
              <a:rPr lang="cs-CZ" sz="1500" dirty="0">
                <a:hlinkClick r:id="rId11"/>
              </a:rPr>
              <a:t>http://</a:t>
            </a:r>
            <a:r>
              <a:rPr lang="cs-CZ" sz="1500" dirty="0" smtClean="0">
                <a:hlinkClick r:id="rId11"/>
              </a:rPr>
              <a:t>commons.wikimedia.org/wiki/File:Couple_of_Pieris_brassicae_8956.jpg</a:t>
            </a:r>
            <a:endParaRPr lang="cs-CZ" sz="1500" dirty="0" smtClean="0"/>
          </a:p>
          <a:p>
            <a:r>
              <a:rPr lang="cs-CZ" sz="1500" dirty="0">
                <a:hlinkClick r:id="rId12"/>
              </a:rPr>
              <a:t>http://</a:t>
            </a:r>
            <a:r>
              <a:rPr lang="cs-CZ" sz="1500" dirty="0" smtClean="0">
                <a:hlinkClick r:id="rId12"/>
              </a:rPr>
              <a:t>commons.wikimedia.org/wiki/File:Large_white_spread_wings.jpg</a:t>
            </a:r>
            <a:endParaRPr lang="cs-CZ" sz="1500" dirty="0" smtClean="0"/>
          </a:p>
          <a:p>
            <a:r>
              <a:rPr lang="cs-CZ" sz="1500" dirty="0">
                <a:hlinkClick r:id="rId13"/>
              </a:rPr>
              <a:t>http://</a:t>
            </a:r>
            <a:r>
              <a:rPr lang="cs-CZ" sz="1500" dirty="0" smtClean="0">
                <a:hlinkClick r:id="rId13"/>
              </a:rPr>
              <a:t>commons.wikimedia.org/wiki/File:Pieris_brassicae_06.JPG</a:t>
            </a:r>
            <a:endParaRPr lang="cs-CZ" sz="1500" dirty="0" smtClean="0"/>
          </a:p>
          <a:p>
            <a:r>
              <a:rPr lang="cs-CZ" sz="1500" dirty="0">
                <a:hlinkClick r:id="rId14"/>
              </a:rPr>
              <a:t>http://</a:t>
            </a:r>
            <a:r>
              <a:rPr lang="cs-CZ" sz="1500" dirty="0" smtClean="0">
                <a:hlinkClick r:id="rId14"/>
              </a:rPr>
              <a:t>commons.wikimedia.org/wiki/File:Large_White_eggs_600.jpg</a:t>
            </a:r>
            <a:endParaRPr lang="cs-CZ" sz="1500" dirty="0" smtClean="0"/>
          </a:p>
          <a:p>
            <a:r>
              <a:rPr lang="cs-CZ" sz="1500" dirty="0">
                <a:hlinkClick r:id="rId15"/>
              </a:rPr>
              <a:t>http://commons.wikimedia.org/wiki/File:Ous_Pieris_brassicae1_.JPG</a:t>
            </a:r>
            <a:endParaRPr lang="cs-CZ" sz="15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157192"/>
            <a:ext cx="2014700" cy="1511025"/>
          </a:xfrm>
          <a:prstGeom prst="rect">
            <a:avLst/>
          </a:prstGeom>
        </p:spPr>
      </p:pic>
    </p:spTree>
  </p:cSld>
  <p:clrMapOvr>
    <a:masterClrMapping/>
  </p:clrMapOvr>
  <p:transition spd="slow">
    <p:comb dir="vert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4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VY_12_INOVACE_NS.1R.1C.04</Template>
  <TotalTime>201</TotalTime>
  <Words>143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VY_12_INOVACE_NS.1R.1C.04</vt:lpstr>
      <vt:lpstr>                                                                                    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V/2 Inovace a zkvalitnění výuky v oblasti přírodních věd  Číslo DUM:                                                                                             VY_52_INOVACE_PR.4R.1C.14  Jméno autora:                                          Mgr. Daniela Ševčíková Datum (období) vytvoření DUM:                                                             duben až  květen  2013 Ročník:                                           4. Vzdělávací oblast:                                         Člověk a jeho svět   Vzdělávací obor:                                         Přírodověda Klíčová slova:                                                                                              hmyz, bělásek zelný, larvy, housenky, kukla, motýl Anotace:                                                                                                      Žáci se seznámí se základní charakteristikou hmyzu,                                                                                                                        seznámí se s běláskem zelným, s jeho způsobem rozmnožování,                                                                                                                       s tím, čím se živí.                                                                                                                                                                                                                                        Druh učebního materiálu:                                                                        Prezentace PowerPoint Očekávaný výstup:                                                                                    Žáci znají základní charakteristiku hmyzu, znají běláska                                                                                                                       zelného, jeho způsob života, rozmnožování a to, že je                                                                                                                      škodlivý.</vt:lpstr>
      <vt:lpstr>Bělásek zelný</vt:lpstr>
      <vt:lpstr>Bělásek zelný je škodlivý, působí velké škody na zelenině.</vt:lpstr>
      <vt:lpstr>Samička klade vajíčka na spodní stranu listu zeleniny.</vt:lpstr>
      <vt:lpstr>   Larva se přemění v kuklu.  Ta se neživí a je nepohyblivá.      Pak kukla praskne a z ní vyletí motýl.  </vt:lpstr>
      <vt:lpstr>                           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III/2 Inovace a zkvalitnění výuky prostřednictvím ICT Číslo DUM:                                                                                             VY_32_INOVACE_NS.1R.1C.01 Jméno autora:                                          Mgr. Daniela Ševčíková Datum (období) vytvoření DUM:                                                             duben až  květen  2013 Ročník:                                           1. Vzdělávací oblast:                                         Člověk a jeho svět   Vzdělávací obor:                                         Náš svět Klíčová slova:                                                                                              dny v týdnu, pracovní dny v týdnu, volné dny v týdnu, víkend Anotace:                                                                                                      Žáci se učí zábavnou formou názvy dnů v týdnu, jejich pořadí,                                                                                                                        jak jdou za sebou, pracovní dny, volné dny- víkend.                                     Druh učebního materiálu:                                                                        Prezentace PowerPoint Očekávaný výstup:                                                                                    Žáci umí vyjmenovat dny v týdnu, znají jejich pořadí, ví, které                                                                                                                       dny jsou pracovní a které jsou volné-víkendové.</dc:title>
  <dc:creator>Jirka</dc:creator>
  <cp:lastModifiedBy>Bernard Neuwirth</cp:lastModifiedBy>
  <cp:revision>22</cp:revision>
  <dcterms:created xsi:type="dcterms:W3CDTF">2013-09-21T00:13:21Z</dcterms:created>
  <dcterms:modified xsi:type="dcterms:W3CDTF">2013-11-19T17:07:50Z</dcterms:modified>
</cp:coreProperties>
</file>