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0" r:id="rId2"/>
    <p:sldId id="256" r:id="rId3"/>
    <p:sldId id="264" r:id="rId4"/>
    <p:sldId id="265" r:id="rId5"/>
    <p:sldId id="266" r:id="rId6"/>
    <p:sldId id="267" r:id="rId7"/>
    <p:sldId id="277" r:id="rId8"/>
    <p:sldId id="278" r:id="rId9"/>
    <p:sldId id="27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F15C6AF0-57B3-4EAB-AF9C-8453056D265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68C0093-5E79-4501-8F15-19EF0AD6E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4581334"/>
              </p:ext>
            </p:extLst>
          </p:nvPr>
        </p:nvGraphicFramePr>
        <p:xfrm>
          <a:off x="647564" y="4941168"/>
          <a:ext cx="7848872" cy="175260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Tvarosloví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VY_32_INOVACE_11_Mluvnické</a:t>
                      </a:r>
                      <a:r>
                        <a:rPr lang="cs-CZ" sz="2000" b="1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významy zájmen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MLUVNICKÉ VÝZNAMY ZÁJMEN</a:t>
            </a:r>
            <a:br>
              <a:rPr lang="cs-CZ" sz="3200" u="sng" dirty="0" smtClean="0">
                <a:latin typeface="Arial" pitchFamily="34" charset="0"/>
                <a:cs typeface="Arial" pitchFamily="34" charset="0"/>
              </a:rPr>
            </a:br>
            <a:r>
              <a:rPr lang="cs-CZ" sz="3200" u="sng" dirty="0">
                <a:latin typeface="Arial" pitchFamily="34" charset="0"/>
                <a:cs typeface="Arial" pitchFamily="34" charset="0"/>
              </a:rPr>
              <a:t>T</a:t>
            </a:r>
            <a:r>
              <a:rPr lang="cs-CZ" sz="3200" u="sng" dirty="0" smtClean="0">
                <a:latin typeface="Arial" pitchFamily="34" charset="0"/>
                <a:cs typeface="Arial" pitchFamily="34" charset="0"/>
              </a:rPr>
              <a:t>VAROSLOVÍ</a:t>
            </a:r>
            <a:endParaRPr lang="cs-CZ" sz="3200" b="1" u="sng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92280" y="5805264"/>
            <a:ext cx="1579712" cy="482352"/>
          </a:xfrm>
        </p:spPr>
        <p:txBody>
          <a:bodyPr>
            <a:normAutofit/>
          </a:bodyPr>
          <a:lstStyle/>
          <a:p>
            <a:r>
              <a:rPr lang="cs-CZ" sz="1100" b="1" i="1" dirty="0" smtClean="0">
                <a:latin typeface="Arial" pitchFamily="34" charset="0"/>
                <a:cs typeface="Arial" pitchFamily="34" charset="0"/>
              </a:rPr>
              <a:t>Šárka Fulínová</a:t>
            </a:r>
          </a:p>
          <a:p>
            <a:r>
              <a:rPr lang="cs-CZ" sz="1100" b="1" i="1" dirty="0" smtClean="0">
                <a:latin typeface="Arial" pitchFamily="34" charset="0"/>
                <a:cs typeface="Arial" pitchFamily="34" charset="0"/>
              </a:rPr>
              <a:t>2.ZŠ Dobříš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476672"/>
            <a:ext cx="8036174" cy="526297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U zájmen určujeme:</a:t>
            </a: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 </a:t>
            </a:r>
            <a:endParaRPr lang="cs-CZ" sz="2800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Obdélník 10"/>
          <p:cNvSpPr/>
          <p:nvPr/>
        </p:nvSpPr>
        <p:spPr>
          <a:xfrm>
            <a:off x="1331640" y="1844824"/>
            <a:ext cx="1872208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PÁD</a:t>
            </a:r>
            <a:endParaRPr lang="cs-CZ" sz="2800" dirty="0"/>
          </a:p>
        </p:txBody>
      </p:sp>
      <p:sp>
        <p:nvSpPr>
          <p:cNvPr id="12" name="Obdélník 11"/>
          <p:cNvSpPr/>
          <p:nvPr/>
        </p:nvSpPr>
        <p:spPr>
          <a:xfrm>
            <a:off x="4067944" y="1916832"/>
            <a:ext cx="1944216" cy="864096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ČÍSLO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2555776" y="3068960"/>
            <a:ext cx="2160240" cy="792088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VZOR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971600" y="4653136"/>
            <a:ext cx="3240360" cy="1440160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JMENNÝ ROD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5148064" y="4221088"/>
            <a:ext cx="3024336" cy="1368152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latin typeface="Arial" pitchFamily="34" charset="0"/>
                <a:cs typeface="Arial" pitchFamily="34" charset="0"/>
              </a:rPr>
              <a:t>DRUH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67544" y="1052736"/>
            <a:ext cx="8425705" cy="35394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Podle toho, zda zájmena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vyjadřují rod,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rozlišujeme zájmena: 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1. bezrodá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já, ty, my, vy, se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(mají pro všechny rody stejný tvar),</a:t>
            </a:r>
          </a:p>
          <a:p>
            <a:pPr marL="514350" indent="-514350"/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pPr marL="514350" indent="-514350"/>
            <a:r>
              <a:rPr lang="cs-CZ" sz="2800" b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2. rodová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– ten, ta, to, on, ona, ono, můj, 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                 který…..,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908720"/>
            <a:ext cx="8231741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i="1" u="sng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Zájmena bezrodá</a:t>
            </a:r>
          </a:p>
          <a:p>
            <a:endParaRPr lang="cs-CZ" sz="2800" b="1" i="1" u="sng" dirty="0" smtClean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  <a:p>
            <a:pPr marL="514350" indent="-514350">
              <a:buAutoNum type="alphaLcParenR"/>
            </a:pP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zájmeno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já:</a:t>
            </a:r>
          </a:p>
          <a:p>
            <a:pPr marL="514350" indent="-514350"/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2.pádová otázka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mě, mne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(tě, tebe)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3.pádová otázka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(neužívat po předložce, při důrazu,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                                 na začátku věty),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(tobě)</a:t>
            </a:r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4.pádová otázka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mě, mne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6.pádová otázka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mně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7.pádová otázka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mnou</a:t>
            </a:r>
          </a:p>
          <a:p>
            <a:endParaRPr lang="cs-CZ" sz="24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b) zájmeno </a:t>
            </a:r>
            <a:r>
              <a:rPr lang="cs-CZ" sz="28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ty: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delší tvary se používají po předložce, při důrazu</a:t>
            </a: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 a na začátku věty,</a:t>
            </a: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           </a:t>
            </a:r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980728"/>
            <a:ext cx="6691255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c) zájmeno </a:t>
            </a:r>
            <a:r>
              <a:rPr lang="cs-CZ" sz="28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my</a:t>
            </a:r>
          </a:p>
          <a:p>
            <a:endParaRPr lang="cs-CZ" sz="2800" b="1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my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všichni      My půjdeme do kina.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mi -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já                Dej mi to pero.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námi -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7.pádová otázka</a:t>
            </a:r>
          </a:p>
          <a:p>
            <a:endParaRPr lang="cs-CZ" sz="28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d) psaní </a:t>
            </a:r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sebou x sebou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 sebou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nemám s sebou oblečení (u sebe),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 vezmi s sebou (s tebou)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   </a:t>
            </a:r>
            <a:r>
              <a:rPr lang="cs-CZ" sz="2800" b="1" u="sng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sebou</a:t>
            </a:r>
          </a:p>
          <a:p>
            <a:r>
              <a:rPr lang="cs-CZ" sz="28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     </a:t>
            </a:r>
            <a:r>
              <a:rPr lang="cs-CZ" sz="2800" b="1" dirty="0" smtClean="0">
                <a:latin typeface="Arial" pitchFamily="34" charset="0"/>
                <a:cs typeface="Arial" pitchFamily="34" charset="0"/>
              </a:rPr>
              <a:t>házel sebou (sám sebou) </a:t>
            </a:r>
          </a:p>
          <a:p>
            <a:r>
              <a:rPr lang="cs-CZ" sz="2800" b="1" dirty="0" smtClean="0">
                <a:latin typeface="Arial" pitchFamily="34" charset="0"/>
                <a:cs typeface="Arial" pitchFamily="34" charset="0"/>
              </a:rPr>
              <a:t> </a:t>
            </a:r>
            <a:endParaRPr lang="cs-CZ" sz="28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548680"/>
            <a:ext cx="7671972" cy="64325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  SPRÁVNÉ  TVARY  ZÁJMEN  V  ZÁVORCE.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(já)___ se to nevztahuje. (Ty)____ to neukážu.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(Se)______ uškodil. (Já)____ se to netýká. (Ty)___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neptal? (Já)___ se neomluvil. Dal to (ty)______?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Obrátil se ke (já)_____. (Já)______ to neříkej.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Šli s (my)_______ a sdělili (my)_______ o (vy)_____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zajímavé věci. Pojedou s (my)____ na dovolenou.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Už jsme s (vy)_____ nepočítali. Daroval (já)__ pero.</a:t>
            </a:r>
          </a:p>
          <a:p>
            <a:endParaRPr lang="cs-CZ" sz="28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827584" y="908720"/>
            <a:ext cx="7731219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ŘEŠENÍ.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Na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mě,mne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se to nevztahuje.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Tobě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to neukážu.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Sobě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uškodil.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Mě, mne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se to netýká.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Tebe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se neptal.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se neomluvil. Dal to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tobě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 Obrátil se ke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.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Mně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to neříkej. Šli s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námi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a sdělili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nám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o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vás 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zajímavé věci. Pojedou s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námi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na dovolenou?</a:t>
            </a:r>
          </a:p>
          <a:p>
            <a:endParaRPr lang="cs-CZ" sz="24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b="1" dirty="0" smtClean="0">
                <a:latin typeface="Arial" pitchFamily="34" charset="0"/>
                <a:cs typeface="Arial" pitchFamily="34" charset="0"/>
              </a:rPr>
              <a:t>Už jsme s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vámi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 nepočítali. Daroval </a:t>
            </a:r>
            <a:r>
              <a:rPr lang="cs-CZ" sz="24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mi, mně </a:t>
            </a:r>
            <a:r>
              <a:rPr lang="cs-CZ" sz="2400" b="1" dirty="0" smtClean="0">
                <a:latin typeface="Arial" pitchFamily="34" charset="0"/>
                <a:cs typeface="Arial" pitchFamily="34" charset="0"/>
              </a:rPr>
              <a:t>pero.</a:t>
            </a:r>
          </a:p>
          <a:p>
            <a:endParaRPr lang="cs-CZ" sz="2400" b="1" i="1" u="sng" dirty="0" smtClean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endParaRPr lang="cs-CZ" sz="2400" b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0418753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413</TotalTime>
  <Words>400</Words>
  <Application>Microsoft Office PowerPoint</Application>
  <PresentationFormat>Předvádění na obrazovce (4:3)</PresentationFormat>
  <Paragraphs>91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Aspekt</vt:lpstr>
      <vt:lpstr>Prezentace aplikace PowerPoint</vt:lpstr>
      <vt:lpstr>MLUVNICKÉ VÝZNAMY ZÁJMEN TVAROSLOVÍ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ZÁJMENA</dc:title>
  <dc:creator>OEM</dc:creator>
  <cp:lastModifiedBy>OEM</cp:lastModifiedBy>
  <cp:revision>18</cp:revision>
  <dcterms:created xsi:type="dcterms:W3CDTF">2010-07-06T06:16:22Z</dcterms:created>
  <dcterms:modified xsi:type="dcterms:W3CDTF">2011-11-18T11:22:12Z</dcterms:modified>
</cp:coreProperties>
</file>