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5" r:id="rId11"/>
    <p:sldId id="266" r:id="rId12"/>
    <p:sldId id="262" r:id="rId13"/>
    <p:sldId id="264" r:id="rId14"/>
    <p:sldId id="271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BE392-BFEC-4300-B52C-B6EB3D84D10B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74061E-EC88-4EC9-8FA6-FEB1ED52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74061E-EC88-4EC9-8FA6-FEB1ED522E7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281EC-30CE-40DA-9FB9-2081F4D5D51A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BD945-7136-4797-B72D-4CABB1D74D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konomika.idnes.cz/nakupy-a-ceny-v-nemecku-07e-/eko-zahranicni.aspx?c=A121221_1869573_usti-zpravy_alh" TargetMode="External"/><Relationship Id="rId2" Type="http://schemas.openxmlformats.org/officeDocument/2006/relationships/hyperlink" Target="http://vytvarkaznojmo.blogspot.cz/2012/09/jablko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z.all.biz/hruba-psenicna-mouka-mouka-t-450-g28810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„Plánování  zásob podnikání“, zejména vysvětlení dílčích činností, které  v podniku při zásobovací činnosti probíhají. Vše je doplněné praktickým příkladem.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14 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60000"/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ZÁSOBOVACÍ ČINNOST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ZÁSOBOVACÍ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logistika</a:t>
            </a:r>
          </a:p>
          <a:p>
            <a:r>
              <a:rPr lang="cs-CZ" dirty="0" smtClean="0"/>
              <a:t>zabezpečuje na trhu výrobní činitele potřebné pro výkon hlavní funkce podniku (výroba, obchod, služby)</a:t>
            </a:r>
          </a:p>
          <a:p>
            <a:r>
              <a:rPr lang="cs-CZ" dirty="0"/>
              <a:t>z</a:t>
            </a:r>
            <a:r>
              <a:rPr lang="cs-CZ" dirty="0" smtClean="0"/>
              <a:t>ásob by v podniku mělo být správné množství (ani málo, ani moc)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Zásobovací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Zahrnuje tyto jednotlivé činnosti: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Plánování materiálových zásob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Výběr vhodného dodavatele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Nákupní činnost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Skladování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Výdej zásob za skladu do výroby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Abychom naplánovali požadovaný konečný stav zásob na skladě, je nutné si uvědomit, že závisí na počátečním stavu zásob na skladě, na množství nakoupených zásob a spotřebě zásob</a:t>
            </a:r>
          </a:p>
          <a:p>
            <a:r>
              <a:rPr lang="cs-CZ" dirty="0" smtClean="0"/>
              <a:t>Neboli platí: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KS = PS + nákup – spotřeba</a:t>
            </a:r>
          </a:p>
          <a:p>
            <a:r>
              <a:rPr lang="cs-CZ" dirty="0" smtClean="0"/>
              <a:t>Abychom zjistili, kolik zásob musíme v daném období nakoupit, platí: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nákup = KS – PS + spotřeba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Ze vzorce je nepracnější zjistit </a:t>
            </a:r>
            <a:r>
              <a:rPr lang="cs-CZ" b="1" dirty="0" smtClean="0"/>
              <a:t>budoucí spotřebu </a:t>
            </a:r>
            <a:r>
              <a:rPr lang="cs-CZ" dirty="0" smtClean="0"/>
              <a:t>zásob (tzn. kolik zásob nám ze skladu za dané období </a:t>
            </a:r>
            <a:r>
              <a:rPr lang="cs-CZ" dirty="0" err="1" smtClean="0"/>
              <a:t>ubyde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b="1" dirty="0" smtClean="0"/>
              <a:t>Možností pro výpočet </a:t>
            </a:r>
            <a:r>
              <a:rPr lang="cs-CZ" b="1" dirty="0" smtClean="0">
                <a:solidFill>
                  <a:srgbClr val="7030A0"/>
                </a:solidFill>
              </a:rPr>
              <a:t>spotřeby</a:t>
            </a:r>
            <a:r>
              <a:rPr lang="cs-CZ" b="1" dirty="0" smtClean="0"/>
              <a:t> </a:t>
            </a:r>
            <a:r>
              <a:rPr lang="cs-CZ" dirty="0" smtClean="0"/>
              <a:t>je několik: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b="1" dirty="0" smtClean="0"/>
              <a:t>Podle technické dokumentace </a:t>
            </a:r>
            <a:r>
              <a:rPr lang="cs-CZ" i="1" dirty="0" smtClean="0"/>
              <a:t>(podle norem, například v hotelnictví), pak platí:</a:t>
            </a:r>
          </a:p>
          <a:p>
            <a:pPr marL="914400" lvl="1" indent="-514350">
              <a:buNone/>
            </a:pPr>
            <a:endParaRPr lang="cs-CZ" sz="1100" i="1" dirty="0" smtClean="0"/>
          </a:p>
          <a:p>
            <a:pPr marL="914400" lvl="1" indent="-51435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SPOTŘEBA = NORMA SPOTŘEBY * POČET VÝROBKŮ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514350">
              <a:buFont typeface="+mj-lt"/>
              <a:buAutoNum type="arabicPeriod" startAt="2"/>
            </a:pPr>
            <a:r>
              <a:rPr lang="cs-CZ" b="1" dirty="0" smtClean="0"/>
              <a:t>Podle výtěžnosti </a:t>
            </a:r>
            <a:r>
              <a:rPr lang="cs-CZ" i="1" dirty="0" smtClean="0"/>
              <a:t>(na 1 výrobek, například na Šumavě se z 1 km2 lesa získá jiné množství dřeva než ze stejného lesa v Krkonoších)</a:t>
            </a:r>
          </a:p>
          <a:p>
            <a:pPr marL="914400" lvl="1" indent="-514350">
              <a:buFont typeface="+mj-lt"/>
              <a:buAutoNum type="arabicPeriod" startAt="2"/>
            </a:pPr>
            <a:r>
              <a:rPr lang="cs-CZ" b="1" dirty="0" smtClean="0"/>
              <a:t>Indexní metoda </a:t>
            </a:r>
            <a:r>
              <a:rPr lang="cs-CZ" i="1" dirty="0" smtClean="0"/>
              <a:t>(vycházíme ze spotřeby v loňském roce (nárůst výroby o 20% znamená nárůst spotřeby také o 20%)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abl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60182" y="4941168"/>
            <a:ext cx="2583818" cy="191683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600" b="1" dirty="0" smtClean="0"/>
              <a:t>Ilustrativní příklad na výpočet spotřeby:</a:t>
            </a:r>
            <a:endParaRPr lang="cs-CZ" sz="3600" b="1" dirty="0"/>
          </a:p>
          <a:p>
            <a:pPr>
              <a:buNone/>
            </a:pPr>
            <a:r>
              <a:rPr lang="cs-CZ" sz="3600" dirty="0" smtClean="0"/>
              <a:t>Na Silvestra si dáme předsevzetí, že budeme žít zdravě a každý den sníme 1 jablko. Doma máme 20 jablek, které jsme nakoupili na Vánoce a na konci roku chceme mít v zásobě 40 jablek. Kolik jablek tedy musíme v příštím roce nakoupit?</a:t>
            </a:r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Řešení:</a:t>
            </a:r>
          </a:p>
          <a:p>
            <a:pPr>
              <a:buNone/>
            </a:pPr>
            <a:r>
              <a:rPr lang="cs-CZ" sz="3600" dirty="0" smtClean="0"/>
              <a:t>KS = PS + nákup – </a:t>
            </a:r>
            <a:r>
              <a:rPr lang="cs-CZ" sz="3600" dirty="0" smtClean="0">
                <a:solidFill>
                  <a:srgbClr val="7030A0"/>
                </a:solidFill>
              </a:rPr>
              <a:t>spotřeba</a:t>
            </a:r>
          </a:p>
          <a:p>
            <a:pPr>
              <a:buNone/>
            </a:pPr>
            <a:r>
              <a:rPr lang="cs-CZ" sz="3600" dirty="0" smtClean="0"/>
              <a:t>Nákup = KS – PS + </a:t>
            </a:r>
            <a:r>
              <a:rPr lang="cs-CZ" sz="3600" dirty="0" smtClean="0">
                <a:solidFill>
                  <a:srgbClr val="7030A0"/>
                </a:solidFill>
              </a:rPr>
              <a:t>spotřeba</a:t>
            </a:r>
            <a:r>
              <a:rPr lang="cs-CZ" sz="3600" dirty="0" smtClean="0"/>
              <a:t> (</a:t>
            </a:r>
            <a:r>
              <a:rPr lang="cs-CZ" sz="3600" dirty="0" smtClean="0">
                <a:solidFill>
                  <a:srgbClr val="7030A0"/>
                </a:solidFill>
              </a:rPr>
              <a:t>spotřeba = 1 jablko * 365 dní</a:t>
            </a:r>
            <a:r>
              <a:rPr lang="cs-CZ" sz="3600" dirty="0" smtClean="0"/>
              <a:t>)</a:t>
            </a:r>
          </a:p>
          <a:p>
            <a:pPr>
              <a:buNone/>
            </a:pPr>
            <a:r>
              <a:rPr lang="cs-CZ" sz="3600" dirty="0" smtClean="0"/>
              <a:t>Nákup = 40 – 20 + 1*365 = </a:t>
            </a:r>
            <a:r>
              <a:rPr lang="cs-CZ" sz="3600" b="1" dirty="0" smtClean="0"/>
              <a:t>385 jablek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V příštím roce tedy budeme  muset nakoupit 385 jablek </a:t>
            </a:r>
            <a:r>
              <a:rPr lang="cs-CZ" sz="3600" dirty="0" smtClean="0">
                <a:sym typeface="Wingdings" pitchFamily="2" charset="2"/>
              </a:rPr>
              <a:t>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ou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4878288"/>
            <a:ext cx="1979712" cy="197971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Příklad - zadání: </a:t>
            </a:r>
          </a:p>
          <a:p>
            <a:pPr>
              <a:buNone/>
            </a:pPr>
            <a:r>
              <a:rPr lang="cs-CZ" dirty="0" smtClean="0"/>
              <a:t>Restaurace plánuje uvařit přes víkend 500 ks knedlíků. Na jeden knedlík spotřebuje 300 g mouky, cena za 1 kg mouky je 15 Kč. Na skladě mají v pátek 5 kg mouky, v neděli večer plánují mít na skladě 20 kg mouky. Kolik kg mouky a v jaké hodnotě musí restaurace na víkend nakoupit?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ou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4878288"/>
            <a:ext cx="1979712" cy="197971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Plánování materiálových zásob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Příklad – řešení:</a:t>
            </a:r>
          </a:p>
          <a:p>
            <a:pPr>
              <a:buNone/>
            </a:pPr>
            <a:r>
              <a:rPr lang="cs-CZ" dirty="0" smtClean="0"/>
              <a:t>PS …. 5 kg</a:t>
            </a:r>
          </a:p>
          <a:p>
            <a:pPr>
              <a:buNone/>
            </a:pPr>
            <a:r>
              <a:rPr lang="cs-CZ" dirty="0" smtClean="0"/>
              <a:t>KS …. 20 kg</a:t>
            </a:r>
          </a:p>
          <a:p>
            <a:pPr>
              <a:buNone/>
            </a:pPr>
            <a:r>
              <a:rPr lang="cs-CZ" dirty="0" smtClean="0"/>
              <a:t>Počet knedlíků 500 ks, na jeden knedlík 300 g mouky po 15 Kč</a:t>
            </a:r>
          </a:p>
          <a:p>
            <a:pPr>
              <a:buNone/>
            </a:pPr>
            <a:endParaRPr lang="cs-CZ" sz="1300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Spotřeba mouky = norma spotřeby * počet knedlíků </a:t>
            </a:r>
            <a:r>
              <a:rPr lang="cs-CZ" dirty="0" smtClean="0"/>
              <a:t>= 500*0,3 kg = </a:t>
            </a:r>
            <a:r>
              <a:rPr lang="cs-CZ" b="1" dirty="0" smtClean="0">
                <a:solidFill>
                  <a:srgbClr val="7030A0"/>
                </a:solidFill>
              </a:rPr>
              <a:t>150 kg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KS = PS + nákup – spotřeba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Nákup = KS – PS + spotřeba</a:t>
            </a:r>
          </a:p>
          <a:p>
            <a:pPr>
              <a:buNone/>
            </a:pPr>
            <a:r>
              <a:rPr lang="cs-CZ" dirty="0" smtClean="0"/>
              <a:t>Nákup = 20 – 5 + </a:t>
            </a:r>
            <a:r>
              <a:rPr lang="cs-CZ" b="1" dirty="0" smtClean="0">
                <a:solidFill>
                  <a:srgbClr val="7030A0"/>
                </a:solidFill>
              </a:rPr>
              <a:t>150</a:t>
            </a:r>
            <a:r>
              <a:rPr lang="cs-CZ" dirty="0" smtClean="0"/>
              <a:t> = </a:t>
            </a:r>
            <a:r>
              <a:rPr lang="cs-CZ" b="1" u="sng" dirty="0" smtClean="0"/>
              <a:t>165 kg mouky </a:t>
            </a:r>
            <a:r>
              <a:rPr lang="cs-CZ" dirty="0" smtClean="0"/>
              <a:t>(165 kg * 15 Kč = </a:t>
            </a:r>
            <a:r>
              <a:rPr lang="cs-CZ" b="1" u="sng" dirty="0" smtClean="0"/>
              <a:t>2475 Kč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b="1" dirty="0" smtClean="0"/>
              <a:t>Restaurace musí na víkend nakoupit 165 kg mouky v hodnotě 2475 Kč.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Normy zásob na skladě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Nakoupené zásoby podnik musí nakoupit, přivézt,  skladovat a zaplatit – tzn. zásoby váží podniku finanční prostředky, nemělo by jich být </a:t>
            </a:r>
            <a:r>
              <a:rPr lang="cs-CZ" b="1" dirty="0" smtClean="0"/>
              <a:t>příliš moc</a:t>
            </a:r>
          </a:p>
          <a:p>
            <a:r>
              <a:rPr lang="cs-CZ" dirty="0" smtClean="0"/>
              <a:t>Naopak pokud má podnik zásob </a:t>
            </a:r>
            <a:r>
              <a:rPr lang="cs-CZ" b="1" dirty="0" smtClean="0"/>
              <a:t>málo</a:t>
            </a:r>
            <a:r>
              <a:rPr lang="cs-CZ" dirty="0" smtClean="0"/>
              <a:t>, není zabezpečena plynulost výroby</a:t>
            </a:r>
          </a:p>
          <a:p>
            <a:pPr>
              <a:buNone/>
            </a:pPr>
            <a:r>
              <a:rPr lang="cs-CZ" b="1" dirty="0" smtClean="0"/>
              <a:t>NORMA ZÁSOB NA SKLADĚ </a:t>
            </a:r>
            <a:r>
              <a:rPr lang="cs-CZ" dirty="0" smtClean="0"/>
              <a:t>-  určuje průměrnou (optimální) velikost příslušného druhu zásob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Normy zásob na skladě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Při určení optimální výše zásob je nutné pracovat s těmito pojmy: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Zásoba běžná </a:t>
            </a:r>
            <a:r>
              <a:rPr lang="cs-CZ" dirty="0" smtClean="0"/>
              <a:t>– má vystačit na spotřebu mezi dvěma dodávkami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Zásoba pojistná </a:t>
            </a:r>
            <a:r>
              <a:rPr lang="cs-CZ" dirty="0" smtClean="0"/>
              <a:t>– vyrovnává odchylky v běžné spotřebě („kdyby něco“)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Zásoba technologická </a:t>
            </a:r>
            <a:r>
              <a:rPr lang="cs-CZ" dirty="0" smtClean="0"/>
              <a:t>– na přípravu některých druhů zásob (třídění, sušení)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Dodávkový cyklus </a:t>
            </a:r>
            <a:r>
              <a:rPr lang="cs-CZ" dirty="0" smtClean="0"/>
              <a:t>– čas mezi dvěma dodávkami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jiný termín se často používá pro zásobování?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metody se využívají při zjišťování plánované spotřeby zásob?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Vysvětlete význam pojistné zásoby.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dodávkový cyklus?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Obrázky dostupné na:</a:t>
            </a:r>
          </a:p>
          <a:p>
            <a:pPr marL="514350" indent="-514350">
              <a:buNone/>
            </a:pPr>
            <a:r>
              <a:rPr lang="pl-PL" dirty="0" smtClean="0">
                <a:hlinkClick r:id="rId2"/>
              </a:rPr>
              <a:t>http://vytvarkaznojmo.blogspot.cz/2012/09/jablko.html</a:t>
            </a:r>
            <a:r>
              <a:rPr lang="pl-PL" dirty="0" smtClean="0"/>
              <a:t> (cit. </a:t>
            </a:r>
            <a:r>
              <a:rPr lang="pl-PL" dirty="0" smtClean="0"/>
              <a:t>2.3.2013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3"/>
              </a:rPr>
              <a:t>http://ekonomika.idnes.cz/nakupy-a-ceny-v-nemecku-07e-/eko-zahranicni.aspx?c=A121221_1869573_usti-zpravy_alh</a:t>
            </a:r>
            <a:r>
              <a:rPr lang="pl-PL" dirty="0" smtClean="0"/>
              <a:t> (cit. </a:t>
            </a:r>
            <a:r>
              <a:rPr lang="pl-PL" dirty="0" smtClean="0"/>
              <a:t>2.3</a:t>
            </a:r>
            <a:r>
              <a:rPr lang="pl-PL" dirty="0" smtClean="0"/>
              <a:t>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4"/>
              </a:rPr>
              <a:t>http://www.cz.all.biz/hruba-psenicna-mouka-mouka-t-450-g28810</a:t>
            </a:r>
            <a:r>
              <a:rPr lang="pl-PL" dirty="0" smtClean="0"/>
              <a:t> (cit</a:t>
            </a:r>
            <a:r>
              <a:rPr lang="pl-PL" smtClean="0"/>
              <a:t>. </a:t>
            </a:r>
            <a:r>
              <a:rPr lang="pl-PL" smtClean="0"/>
              <a:t>2.3.2013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náku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3933056"/>
            <a:ext cx="3000375" cy="234791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798</Words>
  <Application>Microsoft Office PowerPoint</Application>
  <PresentationFormat>Předvádění na obrazovce (4:3)</PresentationFormat>
  <Paragraphs>100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ZÁSOBOVACÍ ČINNOST</vt:lpstr>
      <vt:lpstr>ZÁSOBOVACÍ ČINNOST</vt:lpstr>
      <vt:lpstr>Zásobovací činnost</vt:lpstr>
      <vt:lpstr>1. Plánování materiálových zásob</vt:lpstr>
      <vt:lpstr>Plánování materiálových zásob</vt:lpstr>
      <vt:lpstr>Plánování materiálových zásob</vt:lpstr>
      <vt:lpstr>Plánování materiálových zásob</vt:lpstr>
      <vt:lpstr>Plánování materiálových zásob</vt:lpstr>
      <vt:lpstr>Plánování materiálových zásob</vt:lpstr>
      <vt:lpstr>Normy zásob na skladě</vt:lpstr>
      <vt:lpstr>Normy zásob na skladě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ZÁSOBOVACÍ ČINNOST</dc:title>
  <dc:creator>Štěpánka</dc:creator>
  <cp:lastModifiedBy>Štěpánka</cp:lastModifiedBy>
  <cp:revision>17</cp:revision>
  <dcterms:created xsi:type="dcterms:W3CDTF">2013-03-12T17:14:34Z</dcterms:created>
  <dcterms:modified xsi:type="dcterms:W3CDTF">2013-11-19T18:48:29Z</dcterms:modified>
</cp:coreProperties>
</file>