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0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D1DC1D-131D-4271-BEC7-2C6671AE6E26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0AED84-8D56-49AF-BA5D-F145F6154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0AED84-8D56-49AF-BA5D-F145F6154EA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0AED84-8D56-49AF-BA5D-F145F6154EA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0AED84-8D56-49AF-BA5D-F145F6154EA5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chemeClr val="tx1"/>
            </a:solidFill>
          </a:ln>
        </p:spPr>
        <p:txBody>
          <a:bodyPr/>
          <a:lstStyle>
            <a:lvl1pPr>
              <a:defRPr b="1" i="0" cap="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E6F09-F841-41C9-AAB4-463358C1435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01E81-6F8A-495B-90A0-6B4FDCE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lsbergsrbija.rs/Vesti/Fotogalerija/PublishingImages/Logistika/Logistika_slika_7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eskyvelkoobchod.cz/files/sklad_obr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3.3.2013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„Nákupní a skladovací činnost“, zejména vysvětlení dílčích činností, které  v podniku při zásobovací činnosti probíhají.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13 jsou uvedené otázky, které slouží pro fixaci probírané látky a současně jako zpětná vazba pro učitele.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NÁKUPNÍ A SKLADOVACÍ ČINNOST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NÁKUPNÍ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Zahrnuje </a:t>
            </a:r>
            <a:r>
              <a:rPr lang="cs-CZ" b="1" dirty="0" smtClean="0"/>
              <a:t>dvě dílčí činnosti: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Výběr vhodného dodavatele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Samotný nákup zásob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2.Výběr vhodného dodavatele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Je záležitostí </a:t>
            </a:r>
            <a:r>
              <a:rPr lang="cs-CZ" b="1" dirty="0" smtClean="0"/>
              <a:t>nákupního oddělení</a:t>
            </a:r>
          </a:p>
          <a:p>
            <a:r>
              <a:rPr lang="cs-CZ" dirty="0" smtClean="0"/>
              <a:t>Cílem je zajistit co nejlepší </a:t>
            </a:r>
            <a:r>
              <a:rPr lang="cs-CZ" b="1" dirty="0" smtClean="0"/>
              <a:t>dodací podmínky</a:t>
            </a:r>
            <a:r>
              <a:rPr lang="cs-CZ" dirty="0" smtClean="0"/>
              <a:t>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Cena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Kvalita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Spolehlivost dodavatele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Vzdálenost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Množstevní slevy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Splatnost faktur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Doprava zdarma</a:t>
            </a:r>
          </a:p>
          <a:p>
            <a:pPr lvl="1">
              <a:buNone/>
            </a:pPr>
            <a:endParaRPr lang="cs-CZ" sz="1200" dirty="0"/>
          </a:p>
          <a:p>
            <a:r>
              <a:rPr lang="cs-CZ" dirty="0" smtClean="0"/>
              <a:t>Obchodní smlouvy (kupní smlouva) mezi dodavatelem a odběratelem se řídí </a:t>
            </a:r>
            <a:r>
              <a:rPr lang="cs-CZ" b="1" dirty="0" smtClean="0"/>
              <a:t>obchodním zákoníkem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Nákup zásob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Praktické provádění činností vyplývajících z kupní smlouvy</a:t>
            </a:r>
          </a:p>
          <a:p>
            <a:r>
              <a:rPr lang="cs-CZ" dirty="0" smtClean="0"/>
              <a:t>Zahrnuje určení velikosti jednotlivých dodávek, určení místa dodání, samotné objednávky</a:t>
            </a:r>
          </a:p>
          <a:p>
            <a:pPr>
              <a:buNone/>
            </a:pPr>
            <a:r>
              <a:rPr lang="cs-CZ" dirty="0" smtClean="0"/>
              <a:t>Způsoby objednávání: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Telefonicky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E-mailem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Poštou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Ústně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Prostřednictvím zástupců firem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Na základě katalogu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Vlastní výběr ve skladě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Samotné skladování se skládá z </a:t>
            </a:r>
            <a:r>
              <a:rPr lang="cs-CZ" b="1" dirty="0" smtClean="0"/>
              <a:t>několika fází</a:t>
            </a:r>
            <a:r>
              <a:rPr lang="cs-CZ" dirty="0" smtClean="0"/>
              <a:t>: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Převzetí zásob na sklad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Uložení zásob a samotné skladování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Výdej zásob do výroby (spotřeba)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PŘEVZETÍ ZÁSOB NA SKLAD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Nutno </a:t>
            </a:r>
            <a:r>
              <a:rPr lang="cs-CZ" b="1" dirty="0" smtClean="0"/>
              <a:t>zkontrolovat</a:t>
            </a:r>
            <a:r>
              <a:rPr lang="cs-CZ" dirty="0" smtClean="0"/>
              <a:t>, zda zboží odpovídá smlouvě</a:t>
            </a:r>
          </a:p>
          <a:p>
            <a:r>
              <a:rPr lang="cs-CZ" dirty="0" smtClean="0"/>
              <a:t>Při převzetí od řidiče se provádí </a:t>
            </a:r>
            <a:r>
              <a:rPr lang="cs-CZ" b="1" dirty="0" smtClean="0"/>
              <a:t>rámcová kontrola</a:t>
            </a:r>
            <a:r>
              <a:rPr lang="cs-CZ" dirty="0" smtClean="0"/>
              <a:t> (počet palet + neporušenost obalů)</a:t>
            </a:r>
          </a:p>
          <a:p>
            <a:r>
              <a:rPr lang="cs-CZ" b="1" dirty="0" smtClean="0"/>
              <a:t>Podrobnější kontrola </a:t>
            </a:r>
            <a:r>
              <a:rPr lang="cs-CZ" dirty="0" smtClean="0"/>
              <a:t>až při fyzické přejímce zásob na sklad (kvalitativní i kvantitativní kontrola)</a:t>
            </a:r>
          </a:p>
          <a:p>
            <a:r>
              <a:rPr lang="cs-CZ" dirty="0" smtClean="0"/>
              <a:t>Základním dokladem pro příjem zásob na sklad je </a:t>
            </a:r>
            <a:r>
              <a:rPr lang="cs-CZ" b="1" dirty="0" smtClean="0"/>
              <a:t>dodací list </a:t>
            </a:r>
            <a:r>
              <a:rPr lang="cs-CZ" dirty="0" smtClean="0"/>
              <a:t>a poté pak </a:t>
            </a:r>
            <a:r>
              <a:rPr lang="cs-CZ" b="1" dirty="0" smtClean="0"/>
              <a:t>příjemka</a:t>
            </a:r>
            <a:endParaRPr lang="cs-CZ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PŘEVZETÍ ZÁSOB NA SKLAD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jsou u zboží zjištěny vady, provádí se případná reklamace</a:t>
            </a:r>
          </a:p>
          <a:p>
            <a:r>
              <a:rPr lang="cs-CZ" dirty="0" smtClean="0"/>
              <a:t>Zásady úspěšné reklamace: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Vždy písemně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Přesné označení zboží (kód a název)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Vymezení vad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Nárok, který uplatňujeme (např. výměna, sleva)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b) Uložení a samotné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nezbytné mít:</a:t>
            </a:r>
          </a:p>
          <a:p>
            <a:pPr marL="914400" lvl="1" indent="-514350">
              <a:buFont typeface="Wingdings" pitchFamily="2" charset="2"/>
              <a:buChar char="ü"/>
            </a:pPr>
            <a:r>
              <a:rPr lang="cs-CZ" dirty="0" smtClean="0"/>
              <a:t>Vhodné prostory (teplota, vlhkost, prašnost)</a:t>
            </a:r>
          </a:p>
          <a:p>
            <a:pPr marL="914400" lvl="1" indent="-514350">
              <a:buFont typeface="Wingdings" pitchFamily="2" charset="2"/>
              <a:buChar char="ü"/>
            </a:pPr>
            <a:r>
              <a:rPr lang="cs-CZ" dirty="0" smtClean="0"/>
              <a:t>Palety</a:t>
            </a:r>
          </a:p>
          <a:p>
            <a:pPr marL="914400" lvl="1" indent="-514350">
              <a:buFont typeface="Wingdings" pitchFamily="2" charset="2"/>
              <a:buChar char="ü"/>
            </a:pPr>
            <a:r>
              <a:rPr lang="cs-CZ" dirty="0" smtClean="0"/>
              <a:t>Skladovací regály</a:t>
            </a:r>
          </a:p>
          <a:p>
            <a:pPr marL="914400" lvl="1" indent="-514350">
              <a:buFont typeface="Wingdings" pitchFamily="2" charset="2"/>
              <a:buChar char="ü"/>
            </a:pPr>
            <a:r>
              <a:rPr lang="cs-CZ" dirty="0" smtClean="0"/>
              <a:t>Mrazící a chladící boxy</a:t>
            </a:r>
          </a:p>
          <a:p>
            <a:pPr marL="914400" lvl="1" indent="-514350">
              <a:buFont typeface="Wingdings" pitchFamily="2" charset="2"/>
              <a:buChar char="ü"/>
            </a:pPr>
            <a:r>
              <a:rPr lang="cs-CZ" dirty="0" smtClean="0"/>
              <a:t>Paletizační a vysokozdvižné vozíky</a:t>
            </a:r>
          </a:p>
          <a:p>
            <a:pPr marL="914400" lvl="1" indent="-514350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b) Uložení a samotné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Při skladování se provádí kontrola, zda skutečné skladované množství odpovídá dokladům – </a:t>
            </a:r>
            <a:r>
              <a:rPr lang="cs-CZ" b="1" dirty="0" smtClean="0"/>
              <a:t>INVENTARIZACE</a:t>
            </a:r>
            <a:r>
              <a:rPr lang="cs-CZ" dirty="0" smtClean="0"/>
              <a:t>, která má několik fází:</a:t>
            </a:r>
          </a:p>
          <a:p>
            <a:pPr marL="1314450" lvl="2" indent="-514350">
              <a:buFont typeface="+mj-lt"/>
              <a:buAutoNum type="arabicPeriod"/>
            </a:pPr>
            <a:r>
              <a:rPr lang="cs-CZ" b="1" dirty="0" smtClean="0"/>
              <a:t>Fyzická inventura</a:t>
            </a:r>
          </a:p>
          <a:p>
            <a:pPr marL="1314450" lvl="2" indent="-514350">
              <a:buFont typeface="+mj-lt"/>
              <a:buAutoNum type="arabicPeriod"/>
            </a:pPr>
            <a:r>
              <a:rPr lang="cs-CZ" b="1" dirty="0" smtClean="0"/>
              <a:t>Porovnání výsledků inventury se stavem v účetnictví </a:t>
            </a:r>
            <a:r>
              <a:rPr lang="cs-CZ" dirty="0" smtClean="0"/>
              <a:t>(podle dokladů)</a:t>
            </a:r>
          </a:p>
          <a:p>
            <a:pPr marL="1314450" lvl="2" indent="-514350">
              <a:buFont typeface="+mj-lt"/>
              <a:buAutoNum type="arabicPeriod"/>
            </a:pPr>
            <a:r>
              <a:rPr lang="cs-CZ" b="1" dirty="0" smtClean="0"/>
              <a:t>Vyčíslení rozdílů </a:t>
            </a:r>
            <a:r>
              <a:rPr lang="cs-CZ" dirty="0" smtClean="0"/>
              <a:t>(manko, přebytek, shoda)</a:t>
            </a:r>
          </a:p>
          <a:p>
            <a:pPr marL="1314450" lvl="2" indent="-514350">
              <a:buFont typeface="+mj-lt"/>
              <a:buAutoNum type="arabicPeriod"/>
            </a:pPr>
            <a:r>
              <a:rPr lang="cs-CZ" b="1" dirty="0" smtClean="0"/>
              <a:t>Vysvětlení příčin a vypořádání rozdílů </a:t>
            </a:r>
            <a:r>
              <a:rPr lang="cs-CZ" dirty="0" smtClean="0"/>
              <a:t>(pojišťovna, odpovědná osoba – hmotná odpovědnost)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cs-CZ" sz="4000" b="1" cap="all" dirty="0" smtClean="0"/>
              <a:t>c) Výdej zásob do výroby</a:t>
            </a:r>
            <a:endParaRPr lang="cs-CZ" sz="4000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Probíhá na základě požadavků výrobních útvarů</a:t>
            </a:r>
          </a:p>
          <a:p>
            <a:r>
              <a:rPr lang="cs-CZ" dirty="0" smtClean="0"/>
              <a:t>Skladník i přebírající pracovník mají povinnost zásoby při výdeji zkontrolovat</a:t>
            </a:r>
          </a:p>
          <a:p>
            <a:r>
              <a:rPr lang="cs-CZ" dirty="0" smtClean="0"/>
              <a:t>Dokladem pro výdej zásob ze skladu je </a:t>
            </a:r>
            <a:r>
              <a:rPr lang="cs-CZ" b="1" dirty="0" smtClean="0"/>
              <a:t>výdejka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faktory je vhodné vzít v úvahu při volbě dodavatele?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výhody/nevýhody jsou spojené s jedním strategickým dodavatelem?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doklad umožňuje provedení kontroly zásob přebíraných na sklad?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základě kterého dokladu lze zásoby vydávat do spotřeby?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vhodné mít na paměti při skladování potravin?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fáze má inventarizace?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Obrázky dostupné na:</a:t>
            </a:r>
          </a:p>
          <a:p>
            <a:pPr marL="514350" indent="-514350">
              <a:buNone/>
            </a:pPr>
            <a:r>
              <a:rPr lang="pl-PL" dirty="0" smtClean="0">
                <a:hlinkClick r:id="rId3"/>
              </a:rPr>
              <a:t>http://www.carlsbergsrbija.rs/Vesti/Fotogalerija/PublishingImages/Logistika/Logistika_slika_7.JPG</a:t>
            </a:r>
            <a:r>
              <a:rPr lang="pl-PL" dirty="0" smtClean="0"/>
              <a:t> (cit. </a:t>
            </a:r>
            <a:r>
              <a:rPr lang="pl-PL" dirty="0" smtClean="0"/>
              <a:t>3.3.2013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r>
              <a:rPr lang="pl-PL" dirty="0" smtClean="0">
                <a:hlinkClick r:id="rId4"/>
              </a:rPr>
              <a:t>http://ceskyvelkoobchod.cz/files/sklad_obr.jpg</a:t>
            </a:r>
            <a:r>
              <a:rPr lang="pl-PL" dirty="0" smtClean="0"/>
              <a:t> (cit. </a:t>
            </a:r>
            <a:r>
              <a:rPr lang="pl-PL" smtClean="0"/>
              <a:t>3</a:t>
            </a:r>
            <a:r>
              <a:rPr lang="pl-PL" smtClean="0"/>
              <a:t>.3.2013</a:t>
            </a:r>
            <a:r>
              <a:rPr lang="pl-PL" dirty="0" smtClean="0"/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43000" r="-4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/>
            </a:r>
            <a:br>
              <a:rPr lang="cs-CZ" sz="5400" b="1" dirty="0" smtClean="0">
                <a:solidFill>
                  <a:schemeClr val="bg1"/>
                </a:solidFill>
              </a:rPr>
            </a:br>
            <a:r>
              <a:rPr lang="cs-CZ" sz="5400" b="1" dirty="0" smtClean="0">
                <a:solidFill>
                  <a:schemeClr val="bg1"/>
                </a:solidFill>
              </a:rPr>
              <a:t>DĚKUJI VÁM ZA POZORNOST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580</Words>
  <Application>Microsoft Office PowerPoint</Application>
  <PresentationFormat>Předvádění na obrazovce (4:3)</PresentationFormat>
  <Paragraphs>99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NÁKUPNÍ A SKLADOVACÍ ČINNOST</vt:lpstr>
      <vt:lpstr>NÁKUPNÍ ČINNOST</vt:lpstr>
      <vt:lpstr>2.Výběr vhodného dodavatele</vt:lpstr>
      <vt:lpstr>3. Nákup zásob</vt:lpstr>
      <vt:lpstr>4. skladování</vt:lpstr>
      <vt:lpstr>A) PŘEVZETÍ ZÁSOB NA SKLAD</vt:lpstr>
      <vt:lpstr>A) PŘEVZETÍ ZÁSOB NA SKLAD</vt:lpstr>
      <vt:lpstr>b) Uložení a samotné skladování</vt:lpstr>
      <vt:lpstr>b) Uložení a samotné skladování</vt:lpstr>
      <vt:lpstr>c) Výdej zásob do výroby</vt:lpstr>
      <vt:lpstr>OTÁZKY NA ZÁVĚR</vt:lpstr>
      <vt:lpstr>Použité zdroje</vt:lpstr>
      <vt:lpstr> 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NÁKUPNÍ A SKLADOVACÍ ČINNOST</dc:title>
  <dc:creator>Štěpánka</dc:creator>
  <cp:lastModifiedBy>Štěpánka</cp:lastModifiedBy>
  <cp:revision>12</cp:revision>
  <dcterms:created xsi:type="dcterms:W3CDTF">2013-03-12T18:42:32Z</dcterms:created>
  <dcterms:modified xsi:type="dcterms:W3CDTF">2013-11-19T18:48:56Z</dcterms:modified>
</cp:coreProperties>
</file>