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2" r:id="rId2"/>
    <p:sldId id="273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62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D47126-B7D1-4C47-B8EA-3B303EA6C74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7025C7-B6FB-4DD9-BD12-6813868C16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7025C7-B6FB-4DD9-BD12-6813868C16D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7025C7-B6FB-4DD9-BD12-6813868C16D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7025C7-B6FB-4DD9-BD12-6813868C16D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7025C7-B6FB-4DD9-BD12-6813868C16DF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31750">
            <a:solidFill>
              <a:schemeClr val="tx1"/>
            </a:solidFill>
          </a:ln>
        </p:spPr>
        <p:txBody>
          <a:bodyPr/>
          <a:lstStyle>
            <a:lvl1pPr>
              <a:defRPr b="1" i="0" cap="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80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62B81A-3C96-45E1-B2B9-3C03955B6543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F1A97D-8D05-468F-9459-3D626A4D12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uov.cz/statni-tesnopisny-ustav/balicek-tiskopisu" TargetMode="External"/><Relationship Id="rId7" Type="http://schemas.openxmlformats.org/officeDocument/2006/relationships/hyperlink" Target="http://www.zbynekmlcoch.cz/informace/ke-stazeni/vzory-a-tiskopisy-zdarma/vydejka-prevodka-vzor-tiskopis-formular-zdarma-ke-stazeni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tys.cz/zbozi/skladni-karta-zasob-a5_1017/" TargetMode="External"/><Relationship Id="rId5" Type="http://schemas.openxmlformats.org/officeDocument/2006/relationships/hyperlink" Target="http://www.zbynekmlcoch.cz/informace/images/stories/texty/tiskopisy_formulare/vydejka_prevodka.jpg" TargetMode="External"/><Relationship Id="rId4" Type="http://schemas.openxmlformats.org/officeDocument/2006/relationships/hyperlink" Target="http://www.zbynekmlcoch.cz/informace/images/stories/texty/tiskopisy_formulare/prijemka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r>
                        <a:rPr lang="cs-CZ" smtClean="0"/>
                        <a:t>.3.2013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„Doklady používané u zásob“, přímo navazuje na předchozí materiály a slouží k doplnění znalostí a názorné ukázce dokladů využívaných v podniku v souvislosti se zásobovací činností. 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 a pro názornou ukázku konkrétních dokladů.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alphaModFix amt="62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DOKLADY POUŽÍVANÉ V SOUVISLOSTI SE ZÁSOBOVACÍ ČINNOSTÍ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dokladů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Doklady spojené se zásobovací činností lze rozdělit do dvou skupin: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Doklady vystavené </a:t>
            </a:r>
            <a:r>
              <a:rPr lang="cs-CZ" b="1" dirty="0" smtClean="0"/>
              <a:t>dodavatelem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Faktura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Dodací list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Doklady vystavené </a:t>
            </a:r>
            <a:r>
              <a:rPr lang="cs-CZ" b="1" dirty="0" smtClean="0"/>
              <a:t>odběratelem</a:t>
            </a:r>
            <a:endParaRPr lang="cs-CZ" b="1" dirty="0"/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Příjemka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Převodka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Skladní karta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ýdejka</a:t>
            </a: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Faktura (přijatá)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dokladem, který vyjadřuje splnění dodávek</a:t>
            </a:r>
          </a:p>
          <a:p>
            <a:r>
              <a:rPr lang="cs-CZ" dirty="0" smtClean="0"/>
              <a:t>Slouží pro zanesení do účetnictví podniku</a:t>
            </a:r>
          </a:p>
          <a:p>
            <a:r>
              <a:rPr lang="cs-CZ" dirty="0" smtClean="0"/>
              <a:t>Je podkladem pro evidenci daně z přidaného hodnoty a její vypořádání ve vztahu k finančnímu úřadu</a:t>
            </a:r>
          </a:p>
          <a:p>
            <a:r>
              <a:rPr lang="cs-CZ" dirty="0" smtClean="0"/>
              <a:t>Na jejím základě vzniká podniku závazek, který je v den splatnosti nutno uhradit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Faktura (přijatá)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697" t="27679" r="65564" b="15045"/>
          <a:stretch>
            <a:fillRect/>
          </a:stretch>
        </p:blipFill>
        <p:spPr bwMode="auto">
          <a:xfrm>
            <a:off x="2123728" y="1916832"/>
            <a:ext cx="4758528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Dodací list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Vystavuje ho dodavatel při expedici zboží</a:t>
            </a:r>
          </a:p>
          <a:p>
            <a:r>
              <a:rPr lang="cs-CZ" dirty="0" smtClean="0"/>
              <a:t>Je průvodním dokladem pro celou dodávku</a:t>
            </a:r>
          </a:p>
          <a:p>
            <a:r>
              <a:rPr lang="cs-CZ" dirty="0" smtClean="0"/>
              <a:t>Odběrateli slouží jako podklad pro kontrolu a fyzickou přejímku zboží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Dodací list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196" t="28378" r="73257" b="26182"/>
          <a:stretch>
            <a:fillRect/>
          </a:stretch>
        </p:blipFill>
        <p:spPr bwMode="auto">
          <a:xfrm>
            <a:off x="2123728" y="1700808"/>
            <a:ext cx="4680520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Doklad vystavený ve skladu odběratele</a:t>
            </a:r>
          </a:p>
          <a:p>
            <a:r>
              <a:rPr lang="cs-CZ" dirty="0" smtClean="0"/>
              <a:t>Slouží jako potvrzení přijetí určitého druhu zboží na sklad</a:t>
            </a:r>
          </a:p>
          <a:p>
            <a:r>
              <a:rPr lang="cs-CZ" dirty="0" smtClean="0"/>
              <a:t>Na jednu příjemku lze přijmout i větší množství zásob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příjemka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13360" r="44632" b="13454"/>
          <a:stretch>
            <a:fillRect/>
          </a:stretch>
        </p:blipFill>
        <p:spPr bwMode="auto">
          <a:xfrm>
            <a:off x="1619672" y="1772816"/>
            <a:ext cx="5904656" cy="4603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převodu zásob z jednoho skladu podniku na druhý</a:t>
            </a:r>
          </a:p>
          <a:p>
            <a:r>
              <a:rPr lang="cs-CZ" dirty="0" smtClean="0"/>
              <a:t>Umožňuje vést přesnou evidenci zásob na jednotlivých skladech podniku, jejich kontrolu a inventarizaci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převodka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16542" r="44633" b="15045"/>
          <a:stretch>
            <a:fillRect/>
          </a:stretch>
        </p:blipFill>
        <p:spPr bwMode="auto">
          <a:xfrm>
            <a:off x="1475656" y="1700808"/>
            <a:ext cx="6264696" cy="45657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Skladní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Doklad vystavený ve skladu podniku</a:t>
            </a:r>
          </a:p>
          <a:p>
            <a:r>
              <a:rPr lang="cs-CZ" dirty="0" smtClean="0"/>
              <a:t>Slouží pro evidenci pohybu zásob určitého druhu v čase</a:t>
            </a:r>
          </a:p>
          <a:p>
            <a:r>
              <a:rPr lang="cs-CZ" dirty="0" smtClean="0"/>
              <a:t>Slouží podniku dlouhodobě (přírůstky a úbytky se píší na jednotlivé řádky příslušné skladní karty podle druhu zásob)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Skladní karta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697" t="13360" r="41949" b="15045"/>
          <a:stretch>
            <a:fillRect/>
          </a:stretch>
        </p:blipFill>
        <p:spPr bwMode="auto">
          <a:xfrm>
            <a:off x="1475656" y="1844824"/>
            <a:ext cx="6480720" cy="4629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výdejka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Slouží k výdeji zásob ze skladu do výroby</a:t>
            </a:r>
          </a:p>
          <a:p>
            <a:r>
              <a:rPr lang="cs-CZ" dirty="0" smtClean="0"/>
              <a:t>Jednorázový doklad</a:t>
            </a:r>
          </a:p>
          <a:p>
            <a:r>
              <a:rPr lang="cs-CZ" dirty="0" smtClean="0"/>
              <a:t>Při výdeji se současně odepíše vydané množství zásob ze skladní karty</a:t>
            </a: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výdejka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92" t="14951" r="44633" b="13454"/>
          <a:stretch>
            <a:fillRect/>
          </a:stretch>
        </p:blipFill>
        <p:spPr bwMode="auto">
          <a:xfrm>
            <a:off x="1619672" y="1700808"/>
            <a:ext cx="6231092" cy="4752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pl-PL" dirty="0" smtClean="0"/>
              <a:t>Obrázky dostupné na:</a:t>
            </a:r>
          </a:p>
          <a:p>
            <a:pPr marL="514350" indent="-514350">
              <a:buNone/>
            </a:pPr>
            <a:r>
              <a:rPr lang="pl-PL" dirty="0" smtClean="0">
                <a:hlinkClick r:id="rId3"/>
              </a:rPr>
              <a:t>http://www.nuov.cz/statni-tesnopisny-ustav/balicek-tiskopisu</a:t>
            </a:r>
            <a:r>
              <a:rPr lang="pl-PL" dirty="0" smtClean="0"/>
              <a:t> (cit. </a:t>
            </a:r>
            <a:r>
              <a:rPr lang="pl-PL" dirty="0" smtClean="0"/>
              <a:t>4</a:t>
            </a:r>
            <a:r>
              <a:rPr lang="pl-PL" dirty="0" smtClean="0"/>
              <a:t>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4"/>
              </a:rPr>
              <a:t>http://www.zbynekmlcoch.cz/informace/images/stories/texty/tiskopisy_formulare/prijemka.jpg</a:t>
            </a:r>
            <a:r>
              <a:rPr lang="pl-PL" dirty="0" smtClean="0"/>
              <a:t> (cit. </a:t>
            </a:r>
            <a:r>
              <a:rPr lang="pl-PL" dirty="0" smtClean="0"/>
              <a:t>4.3.2013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5"/>
              </a:rPr>
              <a:t>http://www.zbynekmlcoch.cz/informace/images/stories/texty/tiskopisy_formulare/vydejka_prevodka.jpg</a:t>
            </a:r>
            <a:r>
              <a:rPr lang="pl-PL" dirty="0" smtClean="0"/>
              <a:t> (cit. </a:t>
            </a:r>
            <a:r>
              <a:rPr lang="pl-PL" dirty="0" smtClean="0"/>
              <a:t>4</a:t>
            </a:r>
            <a:r>
              <a:rPr lang="pl-PL" dirty="0" smtClean="0"/>
              <a:t>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6"/>
              </a:rPr>
              <a:t>http://www.optys.cz/zbozi/skladni-karta-zasob-a5_1017/</a:t>
            </a:r>
            <a:r>
              <a:rPr lang="pl-PL" dirty="0" smtClean="0"/>
              <a:t> (cit. </a:t>
            </a:r>
            <a:r>
              <a:rPr lang="pl-PL" dirty="0" smtClean="0"/>
              <a:t>4</a:t>
            </a:r>
            <a:r>
              <a:rPr lang="pl-PL" dirty="0" smtClean="0"/>
              <a:t>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r>
              <a:rPr lang="pl-PL" dirty="0" smtClean="0">
                <a:hlinkClick r:id="rId7"/>
              </a:rPr>
              <a:t>http://www.zbynekmlcoch.cz/informace/ke-stazeni/vzory-a-tiskopisy-zdarma/vydejka-prevodka-vzor-tiskopis-formular-zdarma-ke-stazeni</a:t>
            </a:r>
            <a:r>
              <a:rPr lang="pl-PL" dirty="0" smtClean="0"/>
              <a:t> (cit. </a:t>
            </a:r>
            <a:r>
              <a:rPr lang="pl-PL" dirty="0" smtClean="0"/>
              <a:t>4</a:t>
            </a:r>
            <a:r>
              <a:rPr lang="pl-PL" dirty="0" smtClean="0"/>
              <a:t>.3.2013</a:t>
            </a:r>
            <a:r>
              <a:rPr lang="pl-PL" dirty="0" smtClean="0"/>
              <a:t>)</a:t>
            </a:r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pl-PL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DĚKUJI VÁM ZA POZORNOST</a:t>
            </a:r>
            <a:endParaRPr lang="cs-CZ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tx1"/>
                </a:solidFill>
                <a:sym typeface="Wingdings" pitchFamily="2" charset="2"/>
              </a:rPr>
              <a:t></a:t>
            </a:r>
          </a:p>
          <a:p>
            <a:endParaRPr lang="cs-CZ" dirty="0"/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421</Words>
  <Application>Microsoft Office PowerPoint</Application>
  <PresentationFormat>Předvádění na obrazovce (4:3)</PresentationFormat>
  <Paragraphs>77</Paragraphs>
  <Slides>18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DOKLADY POUŽÍVANÉ V SOUVISLOSTI SE ZÁSOBOVACÍ ČINNOSTÍ</vt:lpstr>
      <vt:lpstr>Přehled dokladů</vt:lpstr>
      <vt:lpstr>Faktura (přijatá)</vt:lpstr>
      <vt:lpstr>Faktura (přijatá)</vt:lpstr>
      <vt:lpstr>Dodací list</vt:lpstr>
      <vt:lpstr>Dodací list</vt:lpstr>
      <vt:lpstr>příjemka</vt:lpstr>
      <vt:lpstr>příjemka</vt:lpstr>
      <vt:lpstr>převodka</vt:lpstr>
      <vt:lpstr>převodka</vt:lpstr>
      <vt:lpstr>Skladní karta</vt:lpstr>
      <vt:lpstr>Skladní karta</vt:lpstr>
      <vt:lpstr>výdejka</vt:lpstr>
      <vt:lpstr>výdejka</vt:lpstr>
      <vt:lpstr>Použité zdroje</vt:lpstr>
      <vt:lpstr>DĚKUJI VÁM ZA POZORNOST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DOKLADY POUŽÍVANÉ V SOUVISLOSTI SE ZÁSOBOVACÍ ČINNOSTÍ</dc:title>
  <dc:creator>Štěpánka</dc:creator>
  <cp:lastModifiedBy>Štěpánka</cp:lastModifiedBy>
  <cp:revision>10</cp:revision>
  <dcterms:created xsi:type="dcterms:W3CDTF">2013-03-19T17:03:09Z</dcterms:created>
  <dcterms:modified xsi:type="dcterms:W3CDTF">2013-11-19T18:49:39Z</dcterms:modified>
</cp:coreProperties>
</file>