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60"/>
  </p:normalViewPr>
  <p:slideViewPr>
    <p:cSldViewPr>
      <p:cViewPr varScale="1">
        <p:scale>
          <a:sx n="50" d="100"/>
          <a:sy n="50" d="100"/>
        </p:scale>
        <p:origin x="-124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DD49F9-24D1-4F18-AFD1-B073E694A5DA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350BF-369B-4AD1-B63E-E87FC22180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B42B2-2854-45C1-AE66-BDC68D71DBC1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38272-7676-43C2-BD50-05BAE508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1750">
            <a:solidFill>
              <a:schemeClr val="tx1"/>
            </a:solidFill>
          </a:ln>
        </p:spPr>
        <p:txBody>
          <a:bodyPr/>
          <a:lstStyle>
            <a:lvl1pPr>
              <a:defRPr b="1" i="0" cap="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8BDB8-C84F-4D94-8163-7FD0673A4C16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F1BB4-3A1A-4984-A0CE-8E0F74D7B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over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vinky.cz/finance/297475-jen-polovina-cechu-chrani-svuj-majetek-pojistkou-madari-jsou-zodpovednejsi.html" TargetMode="External"/><Relationship Id="rId2" Type="http://schemas.openxmlformats.org/officeDocument/2006/relationships/hyperlink" Target="http://www.optys.cz/zbozi/inventarni-karta-dhm-a5_1018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haida.cz/zpravy/dalsi-skoleni-evidence-majetku-o-ucetnich-odpisech-podle-cus-c-708-tentokrat-v-mu-trutnov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Podnikové</a:t>
                      </a:r>
                      <a:r>
                        <a:rPr lang="cs-CZ" baseline="0" dirty="0" smtClean="0"/>
                        <a:t> činnosti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r>
                        <a:rPr lang="cs-CZ" smtClean="0"/>
                        <a:t>.3.2013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„Investiční činnost podniku“, zejména na vysvětlení dílčích kroků, které  v podniku při investiční činnosti probíhají. Vše je doplněné praktickou ukázkou inventární karty.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poznámky. Na snímku č. 11 jsou uvedené otázky, které slouží pro fixaci probírané látky a současně jako zpětná vazba pro učitele.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INVESTIČNÍ ČINNOST PODNIKU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Investiční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použití kapitálu podniku na:</a:t>
            </a:r>
          </a:p>
          <a:p>
            <a:pPr>
              <a:buNone/>
            </a:pPr>
            <a:endParaRPr lang="cs-CZ" sz="10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cs-CZ" b="1" dirty="0" smtClean="0"/>
              <a:t>Nákup</a:t>
            </a:r>
            <a:r>
              <a:rPr lang="cs-CZ" dirty="0" smtClean="0"/>
              <a:t> </a:t>
            </a:r>
            <a:r>
              <a:rPr lang="cs-CZ" b="1" dirty="0" smtClean="0"/>
              <a:t>dlouhodobého</a:t>
            </a:r>
            <a:r>
              <a:rPr lang="cs-CZ" dirty="0" smtClean="0"/>
              <a:t> majetku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Vložení (</a:t>
            </a:r>
            <a:r>
              <a:rPr lang="cs-CZ" b="1" dirty="0" smtClean="0"/>
              <a:t>investování</a:t>
            </a:r>
            <a:r>
              <a:rPr lang="cs-CZ" dirty="0" smtClean="0"/>
              <a:t>) do cenných papírů, zlata, nemovitostí, sbírkových předmětů apod.</a:t>
            </a:r>
            <a:endParaRPr lang="cs-CZ" dirty="0"/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Způsoby pořízení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Nákup</a:t>
            </a:r>
            <a:r>
              <a:rPr lang="cs-CZ" dirty="0" smtClean="0"/>
              <a:t>, tzn. </a:t>
            </a:r>
            <a:r>
              <a:rPr lang="cs-CZ" b="1" dirty="0" smtClean="0"/>
              <a:t>dodavatelský způsob </a:t>
            </a:r>
            <a:r>
              <a:rPr lang="cs-CZ" dirty="0" smtClean="0"/>
              <a:t>(zálohy !)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Vlastní výrobou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Darováním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Přeřazením</a:t>
            </a:r>
            <a:r>
              <a:rPr lang="cs-CZ" dirty="0" smtClean="0"/>
              <a:t> z osobního majetku do podnikání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Pomocí </a:t>
            </a:r>
            <a:r>
              <a:rPr lang="cs-CZ" b="1" dirty="0" smtClean="0"/>
              <a:t>leasingu</a:t>
            </a:r>
            <a:r>
              <a:rPr lang="cs-CZ" dirty="0" smtClean="0"/>
              <a:t> - „nájem“, který se člení na: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b="1" dirty="0" smtClean="0"/>
              <a:t>Finanční</a:t>
            </a:r>
            <a:r>
              <a:rPr lang="cs-CZ" dirty="0" smtClean="0"/>
              <a:t> leasing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b="1" dirty="0" smtClean="0"/>
              <a:t>Operativní</a:t>
            </a:r>
            <a:r>
              <a:rPr lang="cs-CZ" dirty="0" smtClean="0"/>
              <a:t> leasing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b="1" dirty="0" smtClean="0"/>
              <a:t>Zpětný</a:t>
            </a:r>
            <a:r>
              <a:rPr lang="cs-CZ" dirty="0" smtClean="0"/>
              <a:t> leasing</a:t>
            </a:r>
            <a:endParaRPr lang="cs-CZ" dirty="0"/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Opotřebení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Používáním se majetek podniku postupně </a:t>
            </a:r>
            <a:r>
              <a:rPr lang="cs-CZ" b="1" dirty="0" smtClean="0"/>
              <a:t>opotřebovává</a:t>
            </a:r>
          </a:p>
          <a:p>
            <a:r>
              <a:rPr lang="cs-CZ" b="1" dirty="0" smtClean="0"/>
              <a:t>Opotřebení</a:t>
            </a:r>
            <a:r>
              <a:rPr lang="cs-CZ" dirty="0" smtClean="0"/>
              <a:t> může být dvojí: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/>
              <a:t>Fyzické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/>
              <a:t>Morální</a:t>
            </a:r>
          </a:p>
          <a:p>
            <a:pPr marL="571500" indent="-514350"/>
            <a:r>
              <a:rPr lang="cs-CZ" dirty="0" smtClean="0"/>
              <a:t>Pokud opotřebení vyjádříme v Kč = </a:t>
            </a:r>
            <a:r>
              <a:rPr lang="cs-CZ" b="1" dirty="0" smtClean="0"/>
              <a:t>odpisy</a:t>
            </a:r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Opotřebení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Opotřebený (odepsaný) majetek podnik zpravidla vyřazuje z evidence a nahrazuje majetkem novým = </a:t>
            </a:r>
            <a:r>
              <a:rPr lang="cs-CZ" b="1" dirty="0" smtClean="0"/>
              <a:t>reprodukce dlouhodobého majetku: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Prostá </a:t>
            </a:r>
            <a:r>
              <a:rPr lang="cs-CZ" dirty="0" smtClean="0"/>
              <a:t>(starý stroj nahradíme novým strojem se stejným výkonem)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Rozšířená </a:t>
            </a:r>
            <a:r>
              <a:rPr lang="cs-CZ" dirty="0" smtClean="0"/>
              <a:t>(stroj nahradíme novým s vyšším výkonem)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Zúžená </a:t>
            </a:r>
            <a:r>
              <a:rPr lang="cs-CZ" dirty="0" smtClean="0"/>
              <a:t>(stroj nahradíme novým s menším výkonem)</a:t>
            </a:r>
          </a:p>
          <a:p>
            <a:endParaRPr lang="cs-CZ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Způsoby Vyřazení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Prodejem</a:t>
            </a:r>
            <a:r>
              <a:rPr lang="cs-CZ" dirty="0" smtClean="0"/>
              <a:t> (zejména v případě nepotřebného majetku)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Likvidací</a:t>
            </a:r>
            <a:r>
              <a:rPr lang="cs-CZ" dirty="0" smtClean="0"/>
              <a:t> (odepsaný, zastaralý majetek)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Darováním</a:t>
            </a:r>
            <a:r>
              <a:rPr lang="cs-CZ" dirty="0" smtClean="0"/>
              <a:t> (bezúplatným převodem)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Přeřazením</a:t>
            </a:r>
            <a:r>
              <a:rPr lang="cs-CZ" dirty="0" smtClean="0"/>
              <a:t> z podnikání do osobního majetku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důsledku </a:t>
            </a:r>
            <a:r>
              <a:rPr lang="cs-CZ" b="1" dirty="0" smtClean="0"/>
              <a:t>škody</a:t>
            </a:r>
            <a:r>
              <a:rPr lang="cs-CZ" dirty="0" smtClean="0"/>
              <a:t> nebo </a:t>
            </a:r>
            <a:r>
              <a:rPr lang="cs-CZ" b="1" dirty="0" smtClean="0"/>
              <a:t>manka</a:t>
            </a:r>
            <a:endParaRPr lang="cs-CZ" b="1" dirty="0"/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Evidence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Při převzetí majetku od dodavatele se pořizuje tzv. </a:t>
            </a:r>
            <a:r>
              <a:rPr lang="cs-CZ" b="1" dirty="0" smtClean="0"/>
              <a:t>zápis o převzetí dlouhodobého majetku</a:t>
            </a:r>
          </a:p>
          <a:p>
            <a:pPr marL="514350" indent="-514350">
              <a:buFont typeface="+mj-lt"/>
              <a:buAutoNum type="arabicPeriod"/>
            </a:pPr>
            <a:endParaRPr lang="cs-CZ" sz="1100" b="1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Vlastní evidence se vede na tzv</a:t>
            </a:r>
            <a:r>
              <a:rPr lang="cs-CZ" b="1" dirty="0" smtClean="0"/>
              <a:t>. inventárních kartách </a:t>
            </a:r>
            <a:r>
              <a:rPr lang="cs-CZ" dirty="0" smtClean="0"/>
              <a:t>(inventární číslo, datum pořízení, vstupní cena, technické údaje, odpisy atd.)</a:t>
            </a:r>
          </a:p>
          <a:p>
            <a:pPr marL="514350" indent="-514350">
              <a:buFont typeface="+mj-lt"/>
              <a:buAutoNum type="arabicPeriod"/>
            </a:pPr>
            <a:endParaRPr lang="cs-CZ" sz="1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Dokladem o vyřazení majetku je tzv. </a:t>
            </a:r>
            <a:r>
              <a:rPr lang="cs-CZ" b="1" dirty="0" smtClean="0"/>
              <a:t>zápis o vyřazení dlouhodobého majetku</a:t>
            </a:r>
          </a:p>
          <a:p>
            <a:pPr marL="514350" indent="-514350">
              <a:buFont typeface="+mj-lt"/>
              <a:buAutoNum type="arabicPeriod"/>
            </a:pPr>
            <a:endParaRPr lang="cs-CZ" sz="1100" b="1" dirty="0" smtClean="0"/>
          </a:p>
          <a:p>
            <a:pPr marL="514350" indent="-514350">
              <a:buNone/>
            </a:pPr>
            <a:r>
              <a:rPr lang="cs-CZ" dirty="0" smtClean="0"/>
              <a:t>- veškerá evidence se zpravidla vede pomocí PC s využitím speciálního (účetního) </a:t>
            </a:r>
            <a:r>
              <a:rPr lang="cs-CZ" b="1" dirty="0" smtClean="0"/>
              <a:t>software</a:t>
            </a:r>
            <a:endParaRPr lang="cs-CZ" b="1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3435" t="17225" r="25070" b="14082"/>
          <a:stretch>
            <a:fillRect/>
          </a:stretch>
        </p:blipFill>
        <p:spPr bwMode="auto">
          <a:xfrm>
            <a:off x="563555" y="332657"/>
            <a:ext cx="8184909" cy="6138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5270320"/>
            <a:ext cx="2555776" cy="15876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na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patří mezi dlouhodobý majetek podniku?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znamená tzv. dodavatelský způsob pořízení dlouhodobého majetku?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Vysvětlete podstatu operativního leasingu.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jsou to odpisy?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Proč se majetek opotřebovává morálně?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znamená rozšířená reprodukce 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</a:t>
            </a:r>
            <a:r>
              <a:rPr lang="cs-CZ" smtClean="0"/>
              <a:t>údaje najdeme </a:t>
            </a:r>
            <a:r>
              <a:rPr lang="cs-CZ" dirty="0" smtClean="0"/>
              <a:t>na inventární kartě?</a:t>
            </a:r>
            <a:endParaRPr lang="cs-CZ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Obrázky dostupné na: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optys.cz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zbozi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inventarni</a:t>
            </a:r>
            <a:r>
              <a:rPr lang="cs-CZ" dirty="0" smtClean="0">
                <a:hlinkClick r:id="rId2"/>
              </a:rPr>
              <a:t>-karta-</a:t>
            </a:r>
            <a:r>
              <a:rPr lang="cs-CZ" dirty="0" err="1" smtClean="0">
                <a:hlinkClick r:id="rId2"/>
              </a:rPr>
              <a:t>dhm</a:t>
            </a:r>
            <a:r>
              <a:rPr lang="cs-CZ" dirty="0" smtClean="0">
                <a:hlinkClick r:id="rId2"/>
              </a:rPr>
              <a:t>-a5_1018/</a:t>
            </a:r>
            <a:r>
              <a:rPr lang="cs-CZ" dirty="0" smtClean="0"/>
              <a:t> (cit. </a:t>
            </a:r>
            <a:r>
              <a:rPr lang="cs-CZ" dirty="0" smtClean="0"/>
              <a:t>5.3.2013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>
                <a:hlinkClick r:id="rId3"/>
              </a:rPr>
              <a:t>http://www.novinky.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/finance/297475-jen-polovina-cechu-</a:t>
            </a:r>
            <a:r>
              <a:rPr lang="cs-CZ" dirty="0" err="1" smtClean="0">
                <a:hlinkClick r:id="rId3"/>
              </a:rPr>
              <a:t>chrani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svuj</a:t>
            </a:r>
            <a:r>
              <a:rPr lang="cs-CZ" dirty="0" smtClean="0">
                <a:hlinkClick r:id="rId3"/>
              </a:rPr>
              <a:t>-majetek-pojistkou-</a:t>
            </a:r>
            <a:r>
              <a:rPr lang="cs-CZ" dirty="0" err="1" smtClean="0">
                <a:hlinkClick r:id="rId3"/>
              </a:rPr>
              <a:t>madari</a:t>
            </a:r>
            <a:r>
              <a:rPr lang="cs-CZ" dirty="0" smtClean="0">
                <a:hlinkClick r:id="rId3"/>
              </a:rPr>
              <a:t>-jsou-</a:t>
            </a:r>
            <a:r>
              <a:rPr lang="cs-CZ" dirty="0" err="1" smtClean="0">
                <a:hlinkClick r:id="rId3"/>
              </a:rPr>
              <a:t>zodpovednejsi.html</a:t>
            </a:r>
            <a:r>
              <a:rPr lang="cs-CZ" dirty="0" smtClean="0"/>
              <a:t> (cit. </a:t>
            </a:r>
            <a:r>
              <a:rPr lang="cs-CZ" dirty="0" smtClean="0"/>
              <a:t>5.3</a:t>
            </a:r>
            <a:r>
              <a:rPr lang="cs-CZ" dirty="0" smtClean="0"/>
              <a:t>.2013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pl-PL" dirty="0" smtClean="0">
                <a:hlinkClick r:id="rId4"/>
              </a:rPr>
              <a:t>http://www.haida.cz/zpravy/dalsi-skoleni-evidence-majetku-o-ucetnich-odpisech-podle-cus-c-708-tentokrat-v-mu-trutnov/</a:t>
            </a:r>
            <a:r>
              <a:rPr lang="pl-PL" dirty="0" smtClean="0"/>
              <a:t> (cit. </a:t>
            </a:r>
            <a:r>
              <a:rPr lang="pl-PL" smtClean="0"/>
              <a:t>5.3</a:t>
            </a:r>
            <a:r>
              <a:rPr lang="pl-PL" smtClean="0"/>
              <a:t>.2013</a:t>
            </a:r>
            <a:r>
              <a:rPr lang="pl-PL" dirty="0" smtClean="0"/>
              <a:t>)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cap="all" dirty="0" smtClean="0"/>
              <a:t>Děkuji vám za pozornost</a:t>
            </a:r>
            <a:endParaRPr lang="cs-CZ" b="1" cap="all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cs-CZ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ver dir="rd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490</Words>
  <Application>Microsoft Office PowerPoint</Application>
  <PresentationFormat>Předvádění na obrazovce (4:3)</PresentationFormat>
  <Paragraphs>77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INVESTIČNÍ ČINNOST PODNIKU</vt:lpstr>
      <vt:lpstr>Investiční činnost</vt:lpstr>
      <vt:lpstr>Způsoby pořízení dlouhodobého majetku</vt:lpstr>
      <vt:lpstr>Opotřebení dlouhodobého majetku</vt:lpstr>
      <vt:lpstr>Opotřebení dlouhodobého majetku</vt:lpstr>
      <vt:lpstr>Způsoby Vyřazení dlouhodobého majetku</vt:lpstr>
      <vt:lpstr>Evidence dlouhodobého majetku</vt:lpstr>
      <vt:lpstr>Snímek 10</vt:lpstr>
      <vt:lpstr>Otázky na závěr</vt:lpstr>
      <vt:lpstr>Použité zdroje</vt:lpstr>
      <vt:lpstr>Děkuji vám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INVESTIČNÍ ČINNOST PODNIKU</dc:title>
  <dc:creator>Štěpánka</dc:creator>
  <cp:lastModifiedBy>Štěpánka</cp:lastModifiedBy>
  <cp:revision>12</cp:revision>
  <dcterms:created xsi:type="dcterms:W3CDTF">2013-04-04T15:56:06Z</dcterms:created>
  <dcterms:modified xsi:type="dcterms:W3CDTF">2013-11-19T18:50:10Z</dcterms:modified>
</cp:coreProperties>
</file>