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handoutMasterIdLst>
    <p:handoutMasterId r:id="rId17"/>
  </p:handoutMasterIdLst>
  <p:sldIdLst>
    <p:sldId id="268" r:id="rId2"/>
    <p:sldId id="269" r:id="rId3"/>
    <p:sldId id="256" r:id="rId4"/>
    <p:sldId id="257" r:id="rId5"/>
    <p:sldId id="259" r:id="rId6"/>
    <p:sldId id="260" r:id="rId7"/>
    <p:sldId id="258" r:id="rId8"/>
    <p:sldId id="261" r:id="rId9"/>
    <p:sldId id="262" r:id="rId10"/>
    <p:sldId id="263" r:id="rId11"/>
    <p:sldId id="264" r:id="rId12"/>
    <p:sldId id="265" r:id="rId13"/>
    <p:sldId id="266" r:id="rId14"/>
    <p:sldId id="267" r:id="rId15"/>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A50021"/>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50" d="100"/>
          <a:sy n="50" d="100"/>
        </p:scale>
        <p:origin x="-1267" y="-67"/>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435E410F-B2E7-43A1-8339-88CE46D70077}" type="datetimeFigureOut">
              <a:rPr lang="cs-CZ" smtClean="0"/>
              <a:pPr/>
              <a:t>19.11.2013</a:t>
            </a:fld>
            <a:endParaRPr lang="cs-CZ"/>
          </a:p>
        </p:txBody>
      </p:sp>
      <p:sp>
        <p:nvSpPr>
          <p:cNvPr id="4" name="Zástupný symbol pro zápatí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5" name="Zástupný symbol pro číslo snímku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EEB0201-203F-442A-96F6-69744334BB7C}" type="slidenum">
              <a:rPr lang="cs-CZ" smtClean="0"/>
              <a:pPr/>
              <a:t>‹#›</a:t>
            </a:fld>
            <a:endParaRPr lang="cs-CZ"/>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593DB6A-6A88-4663-8CDC-300CC82DAC72}" type="datetimeFigureOut">
              <a:rPr lang="cs-CZ" smtClean="0"/>
              <a:pPr/>
              <a:t>19.11.2013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A619951-D6AB-4240-BD38-866684362F1F}" type="slidenum">
              <a:rPr lang="cs-CZ" smtClean="0"/>
              <a:pPr/>
              <a:t>‹#›</a:t>
            </a:fld>
            <a:endParaRPr lang="cs-CZ"/>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1032DC54-DDA7-4A20-8A1B-9237F47FEBC3}" type="slidenum">
              <a:rPr lang="cs-CZ" smtClean="0">
                <a:solidFill>
                  <a:prstClr val="black"/>
                </a:solidFill>
              </a:rPr>
              <a:pPr/>
              <a:t>1</a:t>
            </a:fld>
            <a:endParaRPr lang="cs-CZ">
              <a:solidFill>
                <a:prstClr val="black"/>
              </a:solidFill>
            </a:endParaRPr>
          </a:p>
        </p:txBody>
      </p:sp>
    </p:spTree>
    <p:extLst>
      <p:ext uri="{BB962C8B-B14F-4D97-AF65-F5344CB8AC3E}">
        <p14:creationId xmlns="" xmlns:p14="http://schemas.microsoft.com/office/powerpoint/2010/main" val="5891449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28D624A0-6352-43A0-AADB-78EFF25356E7}" type="datetimeFigureOut">
              <a:rPr lang="cs-CZ" smtClean="0"/>
              <a:pPr/>
              <a:t>19.11.2013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2533504-564D-45B9-9AC4-13A4DEF11D15}" type="slidenum">
              <a:rPr lang="cs-CZ" smtClean="0"/>
              <a:pPr/>
              <a:t>‹#›</a:t>
            </a:fld>
            <a:endParaRPr lang="cs-CZ"/>
          </a:p>
        </p:txBody>
      </p:sp>
    </p:spTree>
  </p:cSld>
  <p:clrMapOvr>
    <a:masterClrMapping/>
  </p:clrMapOvr>
  <p:transition>
    <p:cover dir="rd"/>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a:ln w="31750">
            <a:solidFill>
              <a:srgbClr val="A50021"/>
            </a:solidFill>
          </a:ln>
        </p:spPr>
        <p:txBody>
          <a:bodyPr/>
          <a:lstStyle>
            <a:lvl1pPr>
              <a:defRPr b="1" i="0" cap="all" baseline="0">
                <a:solidFill>
                  <a:srgbClr val="A50021"/>
                </a:solidFill>
              </a:defRPr>
            </a:lvl1pPr>
          </a:lstStyle>
          <a:p>
            <a:r>
              <a:rPr lang="cs-CZ" dirty="0" smtClean="0"/>
              <a:t>Klepnutím lze upravit styl předlohy nadpisů.</a:t>
            </a:r>
            <a:endParaRPr lang="cs-CZ" dirty="0"/>
          </a:p>
        </p:txBody>
      </p:sp>
      <p:sp>
        <p:nvSpPr>
          <p:cNvPr id="3" name="Zástupný symbol pro obsah 2"/>
          <p:cNvSpPr>
            <a:spLocks noGrp="1"/>
          </p:cNvSpPr>
          <p:nvPr>
            <p:ph idx="1"/>
          </p:nvPr>
        </p:nvSpPr>
        <p:spPr/>
        <p:txBody>
          <a:bodyPr/>
          <a:lstStyle/>
          <a:p>
            <a:pPr lvl="0"/>
            <a:r>
              <a:rPr lang="cs-CZ" dirty="0" smtClean="0"/>
              <a:t>Klepnutím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cs-CZ" dirty="0"/>
          </a:p>
        </p:txBody>
      </p:sp>
      <p:sp>
        <p:nvSpPr>
          <p:cNvPr id="4" name="Zástupný symbol pro datum 3"/>
          <p:cNvSpPr>
            <a:spLocks noGrp="1"/>
          </p:cNvSpPr>
          <p:nvPr>
            <p:ph type="dt" sz="half" idx="10"/>
          </p:nvPr>
        </p:nvSpPr>
        <p:spPr/>
        <p:txBody>
          <a:bodyPr/>
          <a:lstStyle/>
          <a:p>
            <a:fld id="{28D624A0-6352-43A0-AADB-78EFF25356E7}" type="datetimeFigureOut">
              <a:rPr lang="cs-CZ" smtClean="0"/>
              <a:pPr/>
              <a:t>19.11.2013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2533504-564D-45B9-9AC4-13A4DEF11D15}" type="slidenum">
              <a:rPr lang="cs-CZ" smtClean="0"/>
              <a:pPr/>
              <a:t>‹#›</a:t>
            </a:fld>
            <a:endParaRPr lang="cs-CZ"/>
          </a:p>
        </p:txBody>
      </p:sp>
    </p:spTree>
  </p:cSld>
  <p:clrMapOvr>
    <a:masterClrMapping/>
  </p:clrMapOvr>
  <p:transition>
    <p:cover dir="rd"/>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28D624A0-6352-43A0-AADB-78EFF25356E7}" type="datetimeFigureOut">
              <a:rPr lang="cs-CZ" smtClean="0"/>
              <a:pPr/>
              <a:t>19.11.2013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2533504-564D-45B9-9AC4-13A4DEF11D15}" type="slidenum">
              <a:rPr lang="cs-CZ" smtClean="0"/>
              <a:pPr/>
              <a:t>‹#›</a:t>
            </a:fld>
            <a:endParaRPr lang="cs-CZ"/>
          </a:p>
        </p:txBody>
      </p:sp>
    </p:spTree>
  </p:cSld>
  <p:clrMapOvr>
    <a:masterClrMapping/>
  </p:clrMapOvr>
  <p:transition>
    <p:cover dir="rd"/>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28D624A0-6352-43A0-AADB-78EFF25356E7}" type="datetimeFigureOut">
              <a:rPr lang="cs-CZ" smtClean="0"/>
              <a:pPr/>
              <a:t>19.11.2013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F2533504-564D-45B9-9AC4-13A4DEF11D15}" type="slidenum">
              <a:rPr lang="cs-CZ" smtClean="0"/>
              <a:pPr/>
              <a:t>‹#›</a:t>
            </a:fld>
            <a:endParaRPr lang="cs-CZ"/>
          </a:p>
        </p:txBody>
      </p:sp>
    </p:spTree>
  </p:cSld>
  <p:clrMapOvr>
    <a:masterClrMapping/>
  </p:clrMapOvr>
  <p:transition>
    <p:cover dir="rd"/>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28D624A0-6352-43A0-AADB-78EFF25356E7}" type="datetimeFigureOut">
              <a:rPr lang="cs-CZ" smtClean="0"/>
              <a:pPr/>
              <a:t>19.11.2013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F2533504-564D-45B9-9AC4-13A4DEF11D15}" type="slidenum">
              <a:rPr lang="cs-CZ" smtClean="0"/>
              <a:pPr/>
              <a:t>‹#›</a:t>
            </a:fld>
            <a:endParaRPr lang="cs-CZ"/>
          </a:p>
        </p:txBody>
      </p:sp>
    </p:spTree>
  </p:cSld>
  <p:clrMapOvr>
    <a:masterClrMapping/>
  </p:clrMapOvr>
  <p:transition>
    <p:cover dir="rd"/>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28D624A0-6352-43A0-AADB-78EFF25356E7}" type="datetimeFigureOut">
              <a:rPr lang="cs-CZ" smtClean="0"/>
              <a:pPr/>
              <a:t>19.11.2013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F2533504-564D-45B9-9AC4-13A4DEF11D15}" type="slidenum">
              <a:rPr lang="cs-CZ" smtClean="0"/>
              <a:pPr/>
              <a:t>‹#›</a:t>
            </a:fld>
            <a:endParaRPr lang="cs-CZ"/>
          </a:p>
        </p:txBody>
      </p:sp>
    </p:spTree>
  </p:cSld>
  <p:clrMapOvr>
    <a:masterClrMapping/>
  </p:clrMapOvr>
  <p:transition>
    <p:cover dir="rd"/>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28D624A0-6352-43A0-AADB-78EFF25356E7}" type="datetimeFigureOut">
              <a:rPr lang="cs-CZ" smtClean="0"/>
              <a:pPr/>
              <a:t>19.11.2013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F2533504-564D-45B9-9AC4-13A4DEF11D15}" type="slidenum">
              <a:rPr lang="cs-CZ" smtClean="0"/>
              <a:pPr/>
              <a:t>‹#›</a:t>
            </a:fld>
            <a:endParaRPr lang="cs-CZ"/>
          </a:p>
        </p:txBody>
      </p:sp>
    </p:spTree>
  </p:cSld>
  <p:clrMapOvr>
    <a:masterClrMapping/>
  </p:clrMapOvr>
  <p:transition>
    <p:cover dir="rd"/>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28D624A0-6352-43A0-AADB-78EFF25356E7}" type="datetimeFigureOut">
              <a:rPr lang="cs-CZ" smtClean="0"/>
              <a:pPr/>
              <a:t>19.11.2013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F2533504-564D-45B9-9AC4-13A4DEF11D15}" type="slidenum">
              <a:rPr lang="cs-CZ" smtClean="0"/>
              <a:pPr/>
              <a:t>‹#›</a:t>
            </a:fld>
            <a:endParaRPr lang="cs-CZ"/>
          </a:p>
        </p:txBody>
      </p:sp>
    </p:spTree>
  </p:cSld>
  <p:clrMapOvr>
    <a:masterClrMapping/>
  </p:clrMapOvr>
  <p:transition>
    <p:cover dir="rd"/>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28D624A0-6352-43A0-AADB-78EFF25356E7}" type="datetimeFigureOut">
              <a:rPr lang="cs-CZ" smtClean="0"/>
              <a:pPr/>
              <a:t>19.11.2013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F2533504-564D-45B9-9AC4-13A4DEF11D15}" type="slidenum">
              <a:rPr lang="cs-CZ" smtClean="0"/>
              <a:pPr/>
              <a:t>‹#›</a:t>
            </a:fld>
            <a:endParaRPr lang="cs-CZ"/>
          </a:p>
        </p:txBody>
      </p:sp>
    </p:spTree>
  </p:cSld>
  <p:clrMapOvr>
    <a:masterClrMapping/>
  </p:clrMapOvr>
  <p:transition>
    <p:cover dir="rd"/>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28D624A0-6352-43A0-AADB-78EFF25356E7}" type="datetimeFigureOut">
              <a:rPr lang="cs-CZ" smtClean="0"/>
              <a:pPr/>
              <a:t>19.11.2013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2533504-564D-45B9-9AC4-13A4DEF11D15}" type="slidenum">
              <a:rPr lang="cs-CZ" smtClean="0"/>
              <a:pPr/>
              <a:t>‹#›</a:t>
            </a:fld>
            <a:endParaRPr lang="cs-CZ"/>
          </a:p>
        </p:txBody>
      </p:sp>
    </p:spTree>
  </p:cSld>
  <p:clrMapOvr>
    <a:masterClrMapping/>
  </p:clrMapOvr>
  <p:transition>
    <p:cover dir="rd"/>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28D624A0-6352-43A0-AADB-78EFF25356E7}" type="datetimeFigureOut">
              <a:rPr lang="cs-CZ" smtClean="0"/>
              <a:pPr/>
              <a:t>19.11.2013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2533504-564D-45B9-9AC4-13A4DEF11D15}" type="slidenum">
              <a:rPr lang="cs-CZ" smtClean="0"/>
              <a:pPr/>
              <a:t>‹#›</a:t>
            </a:fld>
            <a:endParaRPr lang="cs-CZ"/>
          </a:p>
        </p:txBody>
      </p:sp>
    </p:spTree>
  </p:cSld>
  <p:clrMapOvr>
    <a:masterClrMapping/>
  </p:clrMapOvr>
  <p:transition>
    <p:cover dir="rd"/>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l="-12000" r="-12000"/>
          </a:stretch>
        </a:blipFill>
        <a:effectLst/>
      </p:bgPr>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D624A0-6352-43A0-AADB-78EFF25356E7}" type="datetimeFigureOut">
              <a:rPr lang="cs-CZ" smtClean="0"/>
              <a:pPr/>
              <a:t>19.11.2013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2533504-564D-45B9-9AC4-13A4DEF11D15}"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cover dir="rd"/>
  </p:transition>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www.pujckypenez.info/images/stories/3391-photo-penze.jpg"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http://mi21.vsb.cz/sites/mi21.vsb.cz/files/img/OPVK_hor_zakladni_logolink_CB_cz.jpg"/>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0" y="136702"/>
            <a:ext cx="9144000" cy="1967307"/>
          </a:xfrm>
          <a:prstGeom prst="rect">
            <a:avLst/>
          </a:prstGeom>
          <a:noFill/>
          <a:extLst>
            <a:ext uri="{909E8E84-426E-40DD-AFC4-6F175D3DCCD1}">
              <a14:hiddenFill xmlns="" xmlns:a14="http://schemas.microsoft.com/office/drawing/2010/main">
                <a:solidFill>
                  <a:srgbClr val="FFFFFF"/>
                </a:solidFill>
              </a14:hiddenFill>
            </a:ext>
          </a:extLst>
        </p:spPr>
      </p:pic>
      <p:sp>
        <p:nvSpPr>
          <p:cNvPr id="5" name="Zástupný symbol pro zápatí 4"/>
          <p:cNvSpPr>
            <a:spLocks noGrp="1"/>
          </p:cNvSpPr>
          <p:nvPr>
            <p:ph type="ftr" sz="quarter" idx="11"/>
          </p:nvPr>
        </p:nvSpPr>
        <p:spPr>
          <a:xfrm>
            <a:off x="827584" y="6356350"/>
            <a:ext cx="7632848" cy="365125"/>
          </a:xfrm>
        </p:spPr>
        <p:txBody>
          <a:bodyPr/>
          <a:lstStyle/>
          <a:p>
            <a:r>
              <a:rPr lang="cs-CZ" sz="1400" dirty="0" smtClean="0">
                <a:solidFill>
                  <a:prstClr val="black">
                    <a:tint val="75000"/>
                  </a:prstClr>
                </a:solidFill>
              </a:rPr>
              <a:t>Střední škola  a Vyšší odborná škola cestovního ruchu, Senovážné náměstí 12, České Budějovice 370  01</a:t>
            </a:r>
            <a:endParaRPr lang="cs-CZ" sz="1400" dirty="0">
              <a:solidFill>
                <a:prstClr val="black">
                  <a:tint val="75000"/>
                </a:prstClr>
              </a:solidFill>
            </a:endParaRPr>
          </a:p>
        </p:txBody>
      </p:sp>
      <p:graphicFrame>
        <p:nvGraphicFramePr>
          <p:cNvPr id="7" name="Tabulka 6"/>
          <p:cNvGraphicFramePr>
            <a:graphicFrameLocks noGrp="1"/>
          </p:cNvGraphicFramePr>
          <p:nvPr>
            <p:extLst>
              <p:ext uri="{D42A27DB-BD31-4B8C-83A1-F6EECF244321}">
                <p14:modId xmlns="" xmlns:p14="http://schemas.microsoft.com/office/powerpoint/2010/main" val="2176106088"/>
              </p:ext>
            </p:extLst>
          </p:nvPr>
        </p:nvGraphicFramePr>
        <p:xfrm>
          <a:off x="1007604" y="2924944"/>
          <a:ext cx="7248961" cy="3163824"/>
        </p:xfrm>
        <a:graphic>
          <a:graphicData uri="http://schemas.openxmlformats.org/drawingml/2006/table">
            <a:tbl>
              <a:tblPr firstRow="1" bandRow="1">
                <a:tableStyleId>{5940675A-B579-460E-94D1-54222C63F5DA}</a:tableStyleId>
              </a:tblPr>
              <a:tblGrid>
                <a:gridCol w="2028381"/>
                <a:gridCol w="5220580"/>
              </a:tblGrid>
              <a:tr h="370840">
                <a:tc>
                  <a:txBody>
                    <a:bodyPr/>
                    <a:lstStyle/>
                    <a:p>
                      <a:pPr>
                        <a:lnSpc>
                          <a:spcPct val="115000"/>
                        </a:lnSpc>
                        <a:spcAft>
                          <a:spcPts val="0"/>
                        </a:spcAft>
                      </a:pPr>
                      <a:r>
                        <a:rPr lang="cs-CZ" sz="2400" cap="small" dirty="0">
                          <a:effectLst/>
                          <a:latin typeface="Calibri"/>
                          <a:ea typeface="Calibri"/>
                          <a:cs typeface="Times New Roman"/>
                        </a:rPr>
                        <a:t>Číslo projektu</a:t>
                      </a:r>
                      <a:endParaRPr lang="cs-CZ" sz="2400" dirty="0">
                        <a:effectLst/>
                        <a:latin typeface="Calibri"/>
                        <a:ea typeface="Calibri"/>
                        <a:cs typeface="Times New Roman"/>
                      </a:endParaRPr>
                    </a:p>
                  </a:txBody>
                  <a:tcPr marL="68580" marR="68580" marT="0" marB="0" anchor="ctr"/>
                </a:tc>
                <a:tc>
                  <a:txBody>
                    <a:bodyPr/>
                    <a:lstStyle/>
                    <a:p>
                      <a:r>
                        <a:rPr lang="cs-CZ" sz="1800" b="0" i="0" kern="1200" dirty="0" smtClean="0">
                          <a:solidFill>
                            <a:schemeClr val="tx1"/>
                          </a:solidFill>
                          <a:latin typeface="+mn-lt"/>
                          <a:ea typeface="+mn-ea"/>
                          <a:cs typeface="+mn-cs"/>
                        </a:rPr>
                        <a:t>CZ.1.07/1.5.00/34.0423</a:t>
                      </a:r>
                      <a:endParaRPr lang="cs-CZ" dirty="0"/>
                    </a:p>
                  </a:txBody>
                  <a:tcPr anchor="ctr"/>
                </a:tc>
              </a:tr>
              <a:tr h="370840">
                <a:tc>
                  <a:txBody>
                    <a:bodyPr/>
                    <a:lstStyle/>
                    <a:p>
                      <a:pPr>
                        <a:lnSpc>
                          <a:spcPct val="115000"/>
                        </a:lnSpc>
                        <a:spcAft>
                          <a:spcPts val="0"/>
                        </a:spcAft>
                      </a:pPr>
                      <a:r>
                        <a:rPr lang="cs-CZ" sz="2400" cap="small" dirty="0">
                          <a:effectLst/>
                          <a:latin typeface="Calibri"/>
                          <a:ea typeface="Calibri"/>
                          <a:cs typeface="Times New Roman"/>
                        </a:rPr>
                        <a:t>Číslo materiálu</a:t>
                      </a:r>
                      <a:endParaRPr lang="cs-CZ" sz="2400" dirty="0">
                        <a:effectLst/>
                        <a:latin typeface="Calibri"/>
                        <a:ea typeface="Calibri"/>
                        <a:cs typeface="Times New Roman"/>
                      </a:endParaRPr>
                    </a:p>
                  </a:txBody>
                  <a:tcPr marL="68580" marR="68580" marT="0" marB="0" anchor="ctr"/>
                </a:tc>
                <a:tc>
                  <a:txBody>
                    <a:bodyPr/>
                    <a:lstStyle/>
                    <a:p>
                      <a:r>
                        <a:rPr lang="cs-CZ" dirty="0" smtClean="0"/>
                        <a:t>5</a:t>
                      </a:r>
                      <a:endParaRPr lang="cs-CZ" dirty="0"/>
                    </a:p>
                  </a:txBody>
                  <a:tcPr anchor="ctr"/>
                </a:tc>
              </a:tr>
              <a:tr h="370840">
                <a:tc>
                  <a:txBody>
                    <a:bodyPr/>
                    <a:lstStyle/>
                    <a:p>
                      <a:pPr>
                        <a:lnSpc>
                          <a:spcPct val="115000"/>
                        </a:lnSpc>
                        <a:spcAft>
                          <a:spcPts val="0"/>
                        </a:spcAft>
                      </a:pPr>
                      <a:r>
                        <a:rPr lang="cs-CZ" sz="2400" cap="small" dirty="0">
                          <a:effectLst/>
                          <a:latin typeface="Calibri"/>
                          <a:ea typeface="Calibri"/>
                          <a:cs typeface="Times New Roman"/>
                        </a:rPr>
                        <a:t>název školy</a:t>
                      </a:r>
                      <a:endParaRPr lang="cs-CZ" sz="2400" dirty="0">
                        <a:effectLst/>
                        <a:latin typeface="Calibri"/>
                        <a:ea typeface="Calibri"/>
                        <a:cs typeface="Times New Roman"/>
                      </a:endParaRPr>
                    </a:p>
                  </a:txBody>
                  <a:tcPr marL="68580" marR="68580" marT="0" marB="0" anchor="ctr"/>
                </a:tc>
                <a:tc>
                  <a:txBody>
                    <a:bodyPr/>
                    <a:lstStyle/>
                    <a:p>
                      <a:r>
                        <a:rPr lang="cs-CZ" sz="1800" kern="1200" dirty="0" smtClean="0">
                          <a:solidFill>
                            <a:schemeClr val="tx1"/>
                          </a:solidFill>
                          <a:effectLst/>
                          <a:latin typeface="+mn-lt"/>
                          <a:ea typeface="+mn-ea"/>
                          <a:cs typeface="+mn-cs"/>
                        </a:rPr>
                        <a:t>Střední škola a Vyšší odborná škola cestovního ruchu, Senovážné náměstí 12, České Budějovice 370 01</a:t>
                      </a:r>
                      <a:endParaRPr lang="cs-CZ" dirty="0"/>
                    </a:p>
                  </a:txBody>
                  <a:tcPr anchor="ctr"/>
                </a:tc>
              </a:tr>
              <a:tr h="370840">
                <a:tc>
                  <a:txBody>
                    <a:bodyPr/>
                    <a:lstStyle/>
                    <a:p>
                      <a:pPr>
                        <a:lnSpc>
                          <a:spcPct val="115000"/>
                        </a:lnSpc>
                        <a:spcAft>
                          <a:spcPts val="0"/>
                        </a:spcAft>
                      </a:pPr>
                      <a:r>
                        <a:rPr lang="cs-CZ" sz="2400" cap="small" dirty="0">
                          <a:effectLst/>
                          <a:latin typeface="Calibri"/>
                          <a:ea typeface="Calibri"/>
                          <a:cs typeface="Times New Roman"/>
                        </a:rPr>
                        <a:t>Autor</a:t>
                      </a:r>
                      <a:endParaRPr lang="cs-CZ" sz="2400" dirty="0">
                        <a:effectLst/>
                        <a:latin typeface="Calibri"/>
                        <a:ea typeface="Calibri"/>
                        <a:cs typeface="Times New Roman"/>
                      </a:endParaRPr>
                    </a:p>
                  </a:txBody>
                  <a:tcPr marL="68580" marR="68580" marT="0" marB="0" anchor="ctr"/>
                </a:tc>
                <a:tc>
                  <a:txBody>
                    <a:bodyPr/>
                    <a:lstStyle/>
                    <a:p>
                      <a:r>
                        <a:rPr lang="cs-CZ" dirty="0" smtClean="0"/>
                        <a:t>Ing. Bc. Štěpánka </a:t>
                      </a:r>
                      <a:r>
                        <a:rPr lang="cs-CZ" dirty="0" err="1" smtClean="0"/>
                        <a:t>Jáglová</a:t>
                      </a:r>
                      <a:endParaRPr lang="cs-CZ" dirty="0"/>
                    </a:p>
                  </a:txBody>
                  <a:tcPr anchor="ctr"/>
                </a:tc>
              </a:tr>
              <a:tr h="370840">
                <a:tc>
                  <a:txBody>
                    <a:bodyPr/>
                    <a:lstStyle/>
                    <a:p>
                      <a:pPr>
                        <a:lnSpc>
                          <a:spcPct val="115000"/>
                        </a:lnSpc>
                        <a:spcAft>
                          <a:spcPts val="0"/>
                        </a:spcAft>
                      </a:pPr>
                      <a:r>
                        <a:rPr lang="cs-CZ" sz="2400" cap="small" dirty="0" err="1">
                          <a:effectLst/>
                          <a:latin typeface="Calibri"/>
                          <a:ea typeface="Calibri"/>
                          <a:cs typeface="Times New Roman"/>
                        </a:rPr>
                        <a:t>Tématický</a:t>
                      </a:r>
                      <a:r>
                        <a:rPr lang="cs-CZ" sz="2400" cap="small" dirty="0">
                          <a:effectLst/>
                          <a:latin typeface="Calibri"/>
                          <a:ea typeface="Calibri"/>
                          <a:cs typeface="Times New Roman"/>
                        </a:rPr>
                        <a:t> celek</a:t>
                      </a:r>
                      <a:endParaRPr lang="cs-CZ" sz="2400" dirty="0">
                        <a:effectLst/>
                        <a:latin typeface="Calibri"/>
                        <a:ea typeface="Calibri"/>
                        <a:cs typeface="Times New Roman"/>
                      </a:endParaRPr>
                    </a:p>
                  </a:txBody>
                  <a:tcPr marL="68580" marR="68580" marT="0" marB="0" anchor="ctr"/>
                </a:tc>
                <a:tc>
                  <a:txBody>
                    <a:bodyPr/>
                    <a:lstStyle/>
                    <a:p>
                      <a:r>
                        <a:rPr lang="cs-CZ" dirty="0" smtClean="0"/>
                        <a:t>Podnikové</a:t>
                      </a:r>
                      <a:r>
                        <a:rPr lang="cs-CZ" baseline="0" dirty="0" smtClean="0"/>
                        <a:t> činnosti</a:t>
                      </a:r>
                      <a:endParaRPr lang="cs-CZ" dirty="0"/>
                    </a:p>
                  </a:txBody>
                  <a:tcPr anchor="ctr"/>
                </a:tc>
              </a:tr>
              <a:tr h="370840">
                <a:tc>
                  <a:txBody>
                    <a:bodyPr/>
                    <a:lstStyle/>
                    <a:p>
                      <a:pPr>
                        <a:lnSpc>
                          <a:spcPct val="115000"/>
                        </a:lnSpc>
                        <a:spcAft>
                          <a:spcPts val="0"/>
                        </a:spcAft>
                      </a:pPr>
                      <a:r>
                        <a:rPr lang="cs-CZ" sz="2400" cap="small" dirty="0">
                          <a:effectLst/>
                          <a:latin typeface="Calibri"/>
                          <a:ea typeface="Calibri"/>
                          <a:cs typeface="Times New Roman"/>
                        </a:rPr>
                        <a:t>Ročník</a:t>
                      </a:r>
                      <a:endParaRPr lang="cs-CZ" sz="2400" dirty="0">
                        <a:effectLst/>
                        <a:latin typeface="Calibri"/>
                        <a:ea typeface="Calibri"/>
                        <a:cs typeface="Times New Roman"/>
                      </a:endParaRPr>
                    </a:p>
                  </a:txBody>
                  <a:tcPr marL="68580" marR="68580" marT="0" marB="0" anchor="ctr"/>
                </a:tc>
                <a:tc>
                  <a:txBody>
                    <a:bodyPr/>
                    <a:lstStyle/>
                    <a:p>
                      <a:r>
                        <a:rPr lang="cs-CZ" dirty="0" smtClean="0"/>
                        <a:t>druhý</a:t>
                      </a:r>
                      <a:endParaRPr lang="cs-CZ" dirty="0"/>
                    </a:p>
                  </a:txBody>
                  <a:tcPr anchor="ctr"/>
                </a:tc>
              </a:tr>
              <a:tr h="370840">
                <a:tc>
                  <a:txBody>
                    <a:bodyPr/>
                    <a:lstStyle/>
                    <a:p>
                      <a:pPr>
                        <a:lnSpc>
                          <a:spcPct val="115000"/>
                        </a:lnSpc>
                        <a:spcAft>
                          <a:spcPts val="0"/>
                        </a:spcAft>
                      </a:pPr>
                      <a:r>
                        <a:rPr lang="cs-CZ" sz="2400" cap="small" dirty="0" smtClean="0">
                          <a:effectLst/>
                          <a:latin typeface="Calibri"/>
                          <a:ea typeface="Calibri"/>
                          <a:cs typeface="Times New Roman"/>
                        </a:rPr>
                        <a:t>Datum tvorby</a:t>
                      </a:r>
                      <a:endParaRPr lang="cs-CZ" sz="2400" dirty="0">
                        <a:effectLst/>
                        <a:latin typeface="Calibri"/>
                        <a:ea typeface="Calibri"/>
                        <a:cs typeface="Times New Roman"/>
                      </a:endParaRPr>
                    </a:p>
                  </a:txBody>
                  <a:tcPr marL="68580" marR="68580" marT="0" marB="0" anchor="ctr"/>
                </a:tc>
                <a:tc>
                  <a:txBody>
                    <a:bodyPr/>
                    <a:lstStyle/>
                    <a:p>
                      <a:r>
                        <a:rPr lang="cs-CZ" dirty="0" smtClean="0"/>
                        <a:t>6.3.2013</a:t>
                      </a:r>
                      <a:endParaRPr lang="cs-CZ" dirty="0"/>
                    </a:p>
                  </a:txBody>
                  <a:tcPr anchor="ctr"/>
                </a:tc>
              </a:tr>
            </a:tbl>
          </a:graphicData>
        </a:graphic>
      </p:graphicFrame>
    </p:spTree>
    <p:extLst>
      <p:ext uri="{BB962C8B-B14F-4D97-AF65-F5344CB8AC3E}">
        <p14:creationId xmlns="" xmlns:p14="http://schemas.microsoft.com/office/powerpoint/2010/main" val="4204531562"/>
      </p:ext>
    </p:extLst>
  </p:cSld>
  <p:clrMapOvr>
    <a:masterClrMapping/>
  </p:clrMapOvr>
  <p:transition>
    <p:cover dir="rd"/>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395536" y="404665"/>
            <a:ext cx="8229600" cy="6192688"/>
          </a:xfrm>
        </p:spPr>
        <p:txBody>
          <a:bodyPr>
            <a:normAutofit fontScale="92500" lnSpcReduction="20000"/>
          </a:bodyPr>
          <a:lstStyle/>
          <a:p>
            <a:r>
              <a:rPr lang="cs-CZ" b="1" dirty="0" smtClean="0"/>
              <a:t>Anotace: </a:t>
            </a:r>
          </a:p>
          <a:p>
            <a:pPr>
              <a:buNone/>
            </a:pPr>
            <a:r>
              <a:rPr lang="cs-CZ" i="1" dirty="0" smtClean="0"/>
              <a:t>Materiál je zaměřený na téma „Efektivnost investiční činnosti“, zejména vysvětlení metod hodnocení investic. Vše je doplněné praktickým příkladem.</a:t>
            </a:r>
            <a:endParaRPr lang="cs-CZ" i="1" dirty="0"/>
          </a:p>
          <a:p>
            <a:pPr marL="0" indent="0">
              <a:buNone/>
            </a:pPr>
            <a:endParaRPr lang="cs-CZ" dirty="0" smtClean="0"/>
          </a:p>
          <a:p>
            <a:r>
              <a:rPr lang="cs-CZ" b="1" dirty="0" smtClean="0"/>
              <a:t>Metodické pokyny:</a:t>
            </a:r>
          </a:p>
          <a:p>
            <a:pPr>
              <a:buNone/>
            </a:pPr>
            <a:r>
              <a:rPr lang="cs-CZ" i="1" dirty="0" smtClean="0"/>
              <a:t>Materiál slouží pro usnadnění výkladu dané problematiky, žákům současně jako podklad pro poznámky. Na snímku č. 10 je uvedený ilustrativní řešený příklad, snímek 11 pak zachycuje zadání příkladu pro samostatnou práci žáků, výsledek je uveden na snímku následujícím. Příklady slouží k fixaci probírané látky a současně jako zpětná vazba pro učitele.</a:t>
            </a:r>
          </a:p>
          <a:p>
            <a:pPr>
              <a:buNone/>
            </a:pPr>
            <a:endParaRPr lang="cs-CZ" i="1" dirty="0" smtClean="0"/>
          </a:p>
          <a:p>
            <a:pPr>
              <a:buNone/>
            </a:pPr>
            <a:endParaRPr lang="cs-CZ" dirty="0"/>
          </a:p>
        </p:txBody>
      </p:sp>
    </p:spTree>
    <p:extLst>
      <p:ext uri="{BB962C8B-B14F-4D97-AF65-F5344CB8AC3E}">
        <p14:creationId xmlns="" xmlns:p14="http://schemas.microsoft.com/office/powerpoint/2010/main" val="2372491327"/>
      </p:ext>
    </p:extLst>
  </p:cSld>
  <p:clrMapOvr>
    <a:masterClrMapping/>
  </p:clrMapOvr>
  <p:transition>
    <p:cover dir="rd"/>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noAutofit/>
          </a:bodyPr>
          <a:lstStyle/>
          <a:p>
            <a:r>
              <a:rPr lang="cs-CZ" sz="6000" b="1" dirty="0" smtClean="0">
                <a:solidFill>
                  <a:srgbClr val="A50021"/>
                </a:solidFill>
              </a:rPr>
              <a:t>EFEKTIVNOST INVESTIČNÍ ČINNOSTI</a:t>
            </a:r>
            <a:endParaRPr lang="cs-CZ" sz="6000" b="1" dirty="0">
              <a:solidFill>
                <a:srgbClr val="A50021"/>
              </a:solidFill>
            </a:endParaRPr>
          </a:p>
        </p:txBody>
      </p:sp>
      <p:sp>
        <p:nvSpPr>
          <p:cNvPr id="3" name="Podnadpis 2"/>
          <p:cNvSpPr>
            <a:spLocks noGrp="1"/>
          </p:cNvSpPr>
          <p:nvPr>
            <p:ph type="subTitle" idx="1"/>
          </p:nvPr>
        </p:nvSpPr>
        <p:spPr/>
        <p:txBody>
          <a:bodyPr/>
          <a:lstStyle/>
          <a:p>
            <a:r>
              <a:rPr lang="cs-CZ" dirty="0" smtClean="0"/>
              <a:t> </a:t>
            </a:r>
            <a:endParaRPr lang="cs-CZ" dirty="0"/>
          </a:p>
        </p:txBody>
      </p:sp>
      <p:pic>
        <p:nvPicPr>
          <p:cNvPr id="4" name="Obrázek 3" descr="PENÍZE.jpg"/>
          <p:cNvPicPr>
            <a:picLocks noChangeAspect="1"/>
          </p:cNvPicPr>
          <p:nvPr/>
        </p:nvPicPr>
        <p:blipFill>
          <a:blip r:embed="rId2" cstate="print"/>
          <a:stretch>
            <a:fillRect/>
          </a:stretch>
        </p:blipFill>
        <p:spPr>
          <a:xfrm>
            <a:off x="6660232" y="4307998"/>
            <a:ext cx="2483768" cy="2550002"/>
          </a:xfrm>
          <a:prstGeom prst="rect">
            <a:avLst/>
          </a:prstGeom>
          <a:effectLst>
            <a:softEdge rad="127000"/>
          </a:effectLst>
        </p:spPr>
      </p:pic>
    </p:spTree>
  </p:cSld>
  <p:clrMapOvr>
    <a:masterClrMapping/>
  </p:clrMapOvr>
  <p:transition>
    <p:cover dir="rd"/>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ZÁSADY EFEKTIVNOSTI</a:t>
            </a:r>
            <a:endParaRPr lang="cs-CZ" dirty="0"/>
          </a:p>
        </p:txBody>
      </p:sp>
      <p:sp>
        <p:nvSpPr>
          <p:cNvPr id="3" name="Zástupný symbol pro obsah 2"/>
          <p:cNvSpPr>
            <a:spLocks noGrp="1"/>
          </p:cNvSpPr>
          <p:nvPr>
            <p:ph idx="1"/>
          </p:nvPr>
        </p:nvSpPr>
        <p:spPr/>
        <p:txBody>
          <a:bodyPr/>
          <a:lstStyle/>
          <a:p>
            <a:pPr>
              <a:buNone/>
            </a:pPr>
            <a:r>
              <a:rPr lang="cs-CZ" dirty="0" smtClean="0"/>
              <a:t>Pokud podnik pořizuje dlouhodobý majetek, měl by zvážit, jestli ho:</a:t>
            </a:r>
          </a:p>
          <a:p>
            <a:pPr lvl="1">
              <a:buFont typeface="Arial" pitchFamily="34" charset="0"/>
              <a:buChar char="•"/>
            </a:pPr>
            <a:r>
              <a:rPr lang="cs-CZ" dirty="0" smtClean="0"/>
              <a:t>skutečně potřebuje</a:t>
            </a:r>
          </a:p>
          <a:p>
            <a:pPr lvl="1">
              <a:buFont typeface="Arial" pitchFamily="34" charset="0"/>
              <a:buChar char="•"/>
            </a:pPr>
            <a:r>
              <a:rPr lang="cs-CZ" dirty="0" smtClean="0"/>
              <a:t>bude efektivně využívat</a:t>
            </a:r>
          </a:p>
          <a:p>
            <a:endParaRPr lang="cs-CZ" dirty="0"/>
          </a:p>
        </p:txBody>
      </p:sp>
      <p:pic>
        <p:nvPicPr>
          <p:cNvPr id="4" name="Obrázek 3" descr="PENÍZE.jpg"/>
          <p:cNvPicPr>
            <a:picLocks noChangeAspect="1"/>
          </p:cNvPicPr>
          <p:nvPr/>
        </p:nvPicPr>
        <p:blipFill>
          <a:blip r:embed="rId2" cstate="print"/>
          <a:stretch>
            <a:fillRect/>
          </a:stretch>
        </p:blipFill>
        <p:spPr>
          <a:xfrm>
            <a:off x="6660232" y="4307998"/>
            <a:ext cx="2483768" cy="2550002"/>
          </a:xfrm>
          <a:prstGeom prst="rect">
            <a:avLst/>
          </a:prstGeom>
          <a:effectLst>
            <a:softEdge rad="127000"/>
          </a:effectLst>
        </p:spPr>
      </p:pic>
    </p:spTree>
  </p:cSld>
  <p:clrMapOvr>
    <a:masterClrMapping/>
  </p:clrMapOvr>
  <p:transition>
    <p:cover dir="rd"/>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INVESTORSKÝ TROJÚHELNÍK</a:t>
            </a:r>
            <a:endParaRPr lang="cs-CZ" dirty="0"/>
          </a:p>
        </p:txBody>
      </p:sp>
      <p:sp>
        <p:nvSpPr>
          <p:cNvPr id="3" name="Zástupný symbol pro obsah 2"/>
          <p:cNvSpPr>
            <a:spLocks noGrp="1"/>
          </p:cNvSpPr>
          <p:nvPr>
            <p:ph idx="1"/>
          </p:nvPr>
        </p:nvSpPr>
        <p:spPr/>
        <p:txBody>
          <a:bodyPr/>
          <a:lstStyle/>
          <a:p>
            <a:pPr algn="ctr">
              <a:buNone/>
            </a:pPr>
            <a:endParaRPr lang="cs-CZ" dirty="0" smtClean="0"/>
          </a:p>
          <a:p>
            <a:pPr algn="ctr">
              <a:buNone/>
            </a:pPr>
            <a:r>
              <a:rPr lang="cs-CZ" dirty="0" smtClean="0"/>
              <a:t>VÝNOSNOST</a:t>
            </a:r>
          </a:p>
          <a:p>
            <a:pPr algn="ctr">
              <a:buNone/>
            </a:pPr>
            <a:endParaRPr lang="cs-CZ" dirty="0"/>
          </a:p>
          <a:p>
            <a:pPr algn="ctr">
              <a:buNone/>
            </a:pPr>
            <a:endParaRPr lang="cs-CZ" dirty="0" smtClean="0"/>
          </a:p>
          <a:p>
            <a:pPr algn="ctr">
              <a:buNone/>
            </a:pPr>
            <a:endParaRPr lang="cs-CZ" dirty="0"/>
          </a:p>
          <a:p>
            <a:pPr>
              <a:buNone/>
            </a:pPr>
            <a:r>
              <a:rPr lang="cs-CZ" dirty="0" smtClean="0"/>
              <a:t>         RIZIKO				LIKVIDITA</a:t>
            </a:r>
            <a:endParaRPr lang="cs-CZ" dirty="0"/>
          </a:p>
        </p:txBody>
      </p:sp>
      <p:sp>
        <p:nvSpPr>
          <p:cNvPr id="4" name="Rovnoramenný trojúhelník 3"/>
          <p:cNvSpPr/>
          <p:nvPr/>
        </p:nvSpPr>
        <p:spPr>
          <a:xfrm>
            <a:off x="2771800" y="2852936"/>
            <a:ext cx="3024336" cy="2016224"/>
          </a:xfrm>
          <a:prstGeom prst="triangle">
            <a:avLst/>
          </a:prstGeom>
          <a:solidFill>
            <a:schemeClr val="bg1">
              <a:alpha val="36000"/>
            </a:schemeClr>
          </a:solidFill>
          <a:ln w="635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cSld>
  <p:clrMapOvr>
    <a:masterClrMapping/>
  </p:clrMapOvr>
  <p:transition>
    <p:cover dir="rd"/>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brázek 3" descr="PENÍZE.jpg"/>
          <p:cNvPicPr>
            <a:picLocks noChangeAspect="1"/>
          </p:cNvPicPr>
          <p:nvPr/>
        </p:nvPicPr>
        <p:blipFill>
          <a:blip r:embed="rId2" cstate="print"/>
          <a:stretch>
            <a:fillRect/>
          </a:stretch>
        </p:blipFill>
        <p:spPr>
          <a:xfrm>
            <a:off x="6660232" y="4307998"/>
            <a:ext cx="2483768" cy="2550002"/>
          </a:xfrm>
          <a:prstGeom prst="rect">
            <a:avLst/>
          </a:prstGeom>
          <a:effectLst>
            <a:softEdge rad="127000"/>
          </a:effectLst>
        </p:spPr>
      </p:pic>
      <p:sp>
        <p:nvSpPr>
          <p:cNvPr id="2" name="Nadpis 1"/>
          <p:cNvSpPr>
            <a:spLocks noGrp="1"/>
          </p:cNvSpPr>
          <p:nvPr>
            <p:ph type="title"/>
          </p:nvPr>
        </p:nvSpPr>
        <p:spPr/>
        <p:txBody>
          <a:bodyPr/>
          <a:lstStyle/>
          <a:p>
            <a:r>
              <a:rPr lang="cs-CZ" dirty="0" smtClean="0"/>
              <a:t>INVESTORSKÝ TROJÚHELNÍK</a:t>
            </a:r>
            <a:endParaRPr lang="cs-CZ" dirty="0"/>
          </a:p>
        </p:txBody>
      </p:sp>
      <p:sp>
        <p:nvSpPr>
          <p:cNvPr id="3" name="Zástupný symbol pro obsah 2"/>
          <p:cNvSpPr>
            <a:spLocks noGrp="1"/>
          </p:cNvSpPr>
          <p:nvPr>
            <p:ph idx="1"/>
          </p:nvPr>
        </p:nvSpPr>
        <p:spPr/>
        <p:txBody>
          <a:bodyPr/>
          <a:lstStyle/>
          <a:p>
            <a:pPr marL="514350" indent="-514350">
              <a:buFont typeface="+mj-lt"/>
              <a:buAutoNum type="arabicPeriod"/>
            </a:pPr>
            <a:r>
              <a:rPr lang="cs-CZ" dirty="0" smtClean="0"/>
              <a:t>Výnosnost  - schopnost investice (dlouhodobého majetku) přinést podniku zisk</a:t>
            </a:r>
          </a:p>
          <a:p>
            <a:pPr marL="514350" indent="-514350">
              <a:buFont typeface="+mj-lt"/>
              <a:buAutoNum type="arabicPeriod"/>
            </a:pPr>
            <a:r>
              <a:rPr lang="cs-CZ" dirty="0" smtClean="0"/>
              <a:t>Riziko – pravděpodobnost, že podnik nedosáhne z investice takových výsledků, které očekává</a:t>
            </a:r>
          </a:p>
          <a:p>
            <a:pPr marL="514350" indent="-514350">
              <a:buFont typeface="+mj-lt"/>
              <a:buAutoNum type="arabicPeriod"/>
            </a:pPr>
            <a:r>
              <a:rPr lang="cs-CZ" dirty="0" smtClean="0"/>
              <a:t>Likvidita – schopnost majetku přeměnit se v případě potřeby na peníze</a:t>
            </a:r>
          </a:p>
          <a:p>
            <a:pPr marL="514350" indent="-514350">
              <a:buFont typeface="+mj-lt"/>
              <a:buAutoNum type="arabicPeriod"/>
            </a:pPr>
            <a:endParaRPr lang="cs-CZ" dirty="0"/>
          </a:p>
        </p:txBody>
      </p:sp>
    </p:spTree>
  </p:cSld>
  <p:clrMapOvr>
    <a:masterClrMapping/>
  </p:clrMapOvr>
  <p:transition>
    <p:cover dir="rd"/>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METODY HODNOCENÍ INVESTIC</a:t>
            </a:r>
            <a:endParaRPr lang="cs-CZ" dirty="0"/>
          </a:p>
        </p:txBody>
      </p:sp>
      <p:sp>
        <p:nvSpPr>
          <p:cNvPr id="3" name="Zástupný symbol pro obsah 2"/>
          <p:cNvSpPr>
            <a:spLocks noGrp="1"/>
          </p:cNvSpPr>
          <p:nvPr>
            <p:ph idx="1"/>
          </p:nvPr>
        </p:nvSpPr>
        <p:spPr/>
        <p:txBody>
          <a:bodyPr/>
          <a:lstStyle/>
          <a:p>
            <a:pPr marL="514350" indent="-514350">
              <a:buFont typeface="+mj-lt"/>
              <a:buAutoNum type="arabicPeriod"/>
            </a:pPr>
            <a:r>
              <a:rPr lang="cs-CZ" dirty="0" smtClean="0"/>
              <a:t>Výnosnost (rentabilita)</a:t>
            </a:r>
          </a:p>
          <a:p>
            <a:pPr marL="514350" indent="-514350">
              <a:buFont typeface="+mj-lt"/>
              <a:buAutoNum type="arabicPeriod"/>
            </a:pPr>
            <a:r>
              <a:rPr lang="cs-CZ" dirty="0" smtClean="0"/>
              <a:t>Doba návratnosti investice</a:t>
            </a:r>
          </a:p>
          <a:p>
            <a:pPr marL="514350" indent="-514350">
              <a:buNone/>
            </a:pPr>
            <a:endParaRPr lang="cs-CZ" dirty="0"/>
          </a:p>
          <a:p>
            <a:pPr marL="514350" indent="-514350">
              <a:buNone/>
            </a:pPr>
            <a:r>
              <a:rPr lang="cs-CZ" dirty="0" smtClean="0"/>
              <a:t>V případě složitějších metod se do nich promítá faktor času (1 Kč dnes nemá stejnou hodnotu jako 1 Kč za rok)</a:t>
            </a:r>
          </a:p>
          <a:p>
            <a:pPr marL="514350" indent="-514350">
              <a:buFont typeface="+mj-lt"/>
              <a:buAutoNum type="arabicPeriod"/>
            </a:pPr>
            <a:endParaRPr lang="cs-CZ" dirty="0"/>
          </a:p>
          <a:p>
            <a:pPr marL="514350" indent="-514350">
              <a:buNone/>
            </a:pPr>
            <a:endParaRPr lang="cs-CZ" dirty="0"/>
          </a:p>
        </p:txBody>
      </p:sp>
      <p:pic>
        <p:nvPicPr>
          <p:cNvPr id="4" name="Obrázek 3" descr="PENÍZE.jpg"/>
          <p:cNvPicPr>
            <a:picLocks noChangeAspect="1"/>
          </p:cNvPicPr>
          <p:nvPr/>
        </p:nvPicPr>
        <p:blipFill>
          <a:blip r:embed="rId2" cstate="print"/>
          <a:stretch>
            <a:fillRect/>
          </a:stretch>
        </p:blipFill>
        <p:spPr>
          <a:xfrm>
            <a:off x="6660232" y="4307998"/>
            <a:ext cx="2483768" cy="2550002"/>
          </a:xfrm>
          <a:prstGeom prst="rect">
            <a:avLst/>
          </a:prstGeom>
          <a:effectLst>
            <a:softEdge rad="127000"/>
          </a:effectLst>
        </p:spPr>
      </p:pic>
    </p:spTree>
  </p:cSld>
  <p:clrMapOvr>
    <a:masterClrMapping/>
  </p:clrMapOvr>
  <p:transition>
    <p:cover dir="rd"/>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1. VÝNOSNOST</a:t>
            </a:r>
            <a:endParaRPr lang="cs-CZ" dirty="0"/>
          </a:p>
        </p:txBody>
      </p:sp>
      <p:sp>
        <p:nvSpPr>
          <p:cNvPr id="3" name="Zástupný symbol pro obsah 2"/>
          <p:cNvSpPr>
            <a:spLocks noGrp="1"/>
          </p:cNvSpPr>
          <p:nvPr>
            <p:ph idx="1"/>
          </p:nvPr>
        </p:nvSpPr>
        <p:spPr/>
        <p:txBody>
          <a:bodyPr/>
          <a:lstStyle/>
          <a:p>
            <a:pPr>
              <a:buNone/>
            </a:pPr>
            <a:r>
              <a:rPr lang="cs-CZ" dirty="0" smtClean="0"/>
              <a:t>Vzorec pro výpočet:</a:t>
            </a:r>
          </a:p>
          <a:p>
            <a:pPr>
              <a:buNone/>
            </a:pPr>
            <a:endParaRPr lang="cs-CZ" dirty="0" smtClean="0"/>
          </a:p>
          <a:p>
            <a:pPr>
              <a:buNone/>
            </a:pPr>
            <a:endParaRPr lang="cs-CZ" dirty="0"/>
          </a:p>
          <a:p>
            <a:pPr>
              <a:buNone/>
            </a:pPr>
            <a:endParaRPr lang="cs-CZ" dirty="0" smtClean="0"/>
          </a:p>
          <a:p>
            <a:pPr>
              <a:buFontTx/>
              <a:buChar char="-"/>
            </a:pPr>
            <a:r>
              <a:rPr lang="cs-CZ" dirty="0" smtClean="0"/>
              <a:t>výpočtem zjistíme, kolik Kč čistého zisku nám přinese 1 Kč nákladů vynaložených na investici</a:t>
            </a:r>
          </a:p>
          <a:p>
            <a:pPr>
              <a:buFontTx/>
              <a:buChar char="-"/>
            </a:pPr>
            <a:r>
              <a:rPr lang="cs-CZ" dirty="0" smtClean="0"/>
              <a:t>pokud výsledek vynásobíme 100, získáme hodnotu ukazatele v %</a:t>
            </a:r>
            <a:endParaRPr lang="cs-CZ" dirty="0"/>
          </a:p>
        </p:txBody>
      </p:sp>
      <p:sp>
        <p:nvSpPr>
          <p:cNvPr id="1029" name="Rectangle 5"/>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cs-CZ"/>
          </a:p>
        </p:txBody>
      </p:sp>
      <p:pic>
        <p:nvPicPr>
          <p:cNvPr id="1028" name="Picture 4"/>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611560" y="2564904"/>
            <a:ext cx="7960559" cy="879931"/>
          </a:xfrm>
          <a:prstGeom prst="rect">
            <a:avLst/>
          </a:prstGeom>
          <a:noFill/>
        </p:spPr>
      </p:pic>
      <p:sp>
        <p:nvSpPr>
          <p:cNvPr id="1030" name="Rectangle 6"/>
          <p:cNvSpPr>
            <a:spLocks noChangeArrowheads="1"/>
          </p:cNvSpPr>
          <p:nvPr/>
        </p:nvSpPr>
        <p:spPr bwMode="auto">
          <a:xfrm>
            <a:off x="0" y="830263"/>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cs-CZ" sz="1800" b="0" i="0" u="none" strike="noStrike" cap="none" normalizeH="0" baseline="0" smtClean="0">
              <a:ln>
                <a:noFill/>
              </a:ln>
              <a:solidFill>
                <a:schemeClr val="tx1"/>
              </a:solidFill>
              <a:effectLst/>
              <a:latin typeface="Arial" pitchFamily="34" charset="0"/>
              <a:cs typeface="Arial" pitchFamily="34" charset="0"/>
            </a:endParaRPr>
          </a:p>
        </p:txBody>
      </p:sp>
    </p:spTree>
  </p:cSld>
  <p:clrMapOvr>
    <a:masterClrMapping/>
  </p:clrMapOvr>
  <p:transition>
    <p:cover dir="rd"/>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2. DOBA NÁVRATNOSTI</a:t>
            </a:r>
            <a:endParaRPr lang="cs-CZ" dirty="0"/>
          </a:p>
        </p:txBody>
      </p:sp>
      <p:sp>
        <p:nvSpPr>
          <p:cNvPr id="3" name="Zástupný symbol pro obsah 2"/>
          <p:cNvSpPr>
            <a:spLocks noGrp="1"/>
          </p:cNvSpPr>
          <p:nvPr>
            <p:ph idx="1"/>
          </p:nvPr>
        </p:nvSpPr>
        <p:spPr/>
        <p:txBody>
          <a:bodyPr/>
          <a:lstStyle/>
          <a:p>
            <a:pPr>
              <a:buNone/>
            </a:pPr>
            <a:r>
              <a:rPr lang="cs-CZ" dirty="0" smtClean="0"/>
              <a:t>Vzorec pro výpočet:</a:t>
            </a:r>
          </a:p>
          <a:p>
            <a:pPr>
              <a:buNone/>
            </a:pPr>
            <a:endParaRPr lang="cs-CZ" dirty="0"/>
          </a:p>
          <a:p>
            <a:pPr>
              <a:buNone/>
            </a:pPr>
            <a:endParaRPr lang="cs-CZ" dirty="0" smtClean="0"/>
          </a:p>
          <a:p>
            <a:pPr>
              <a:buNone/>
            </a:pPr>
            <a:endParaRPr lang="cs-CZ" dirty="0" smtClean="0"/>
          </a:p>
          <a:p>
            <a:pPr>
              <a:buNone/>
            </a:pPr>
            <a:r>
              <a:rPr lang="cs-CZ" dirty="0" smtClean="0"/>
              <a:t>- ukazatel vyjadřuje, za jak dlouho (za kolik let) se vynaložené prostředky na investice vrátí v čistém zisku</a:t>
            </a:r>
            <a:endParaRPr lang="cs-CZ" dirty="0"/>
          </a:p>
        </p:txBody>
      </p:sp>
      <p:sp>
        <p:nvSpPr>
          <p:cNvPr id="19458"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cs-CZ"/>
          </a:p>
        </p:txBody>
      </p:sp>
      <p:sp>
        <p:nvSpPr>
          <p:cNvPr id="19459" name="Rectangle 3"/>
          <p:cNvSpPr>
            <a:spLocks noChangeArrowheads="1"/>
          </p:cNvSpPr>
          <p:nvPr/>
        </p:nvSpPr>
        <p:spPr bwMode="auto">
          <a:xfrm>
            <a:off x="0" y="830263"/>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cs-CZ" sz="1800" b="0" i="0" u="none" strike="noStrike" cap="none" normalizeH="0" baseline="0" smtClean="0">
              <a:ln>
                <a:noFill/>
              </a:ln>
              <a:solidFill>
                <a:schemeClr val="tx1"/>
              </a:solidFill>
              <a:effectLst/>
              <a:latin typeface="Arial" pitchFamily="34" charset="0"/>
              <a:cs typeface="Arial" pitchFamily="34" charset="0"/>
            </a:endParaRPr>
          </a:p>
        </p:txBody>
      </p:sp>
      <p:sp>
        <p:nvSpPr>
          <p:cNvPr id="19461" name="Rectangle 5"/>
          <p:cNvSpPr>
            <a:spLocks noChangeArrowheads="1"/>
          </p:cNvSpPr>
          <p:nvPr/>
        </p:nvSpPr>
        <p:spPr bwMode="auto">
          <a:xfrm>
            <a:off x="0" y="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cs-CZ"/>
          </a:p>
        </p:txBody>
      </p:sp>
      <p:pic>
        <p:nvPicPr>
          <p:cNvPr id="19460" name="Picture 4"/>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1226015" y="2564905"/>
            <a:ext cx="6103810" cy="720079"/>
          </a:xfrm>
          <a:prstGeom prst="rect">
            <a:avLst/>
          </a:prstGeom>
          <a:noFill/>
        </p:spPr>
      </p:pic>
    </p:spTree>
  </p:cSld>
  <p:clrMapOvr>
    <a:masterClrMapping/>
  </p:clrMapOvr>
  <p:transition>
    <p:cover dir="rd"/>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ZADÁNÍ PŘÍKLADU</a:t>
            </a:r>
            <a:endParaRPr lang="cs-CZ" dirty="0"/>
          </a:p>
        </p:txBody>
      </p:sp>
      <p:sp>
        <p:nvSpPr>
          <p:cNvPr id="3" name="Zástupný symbol pro obsah 2"/>
          <p:cNvSpPr>
            <a:spLocks noGrp="1"/>
          </p:cNvSpPr>
          <p:nvPr>
            <p:ph idx="1"/>
          </p:nvPr>
        </p:nvSpPr>
        <p:spPr/>
        <p:txBody>
          <a:bodyPr/>
          <a:lstStyle/>
          <a:p>
            <a:pPr>
              <a:buNone/>
            </a:pPr>
            <a:r>
              <a:rPr lang="cs-CZ" b="1" dirty="0" smtClean="0"/>
              <a:t>Hotelová společnost přistavěla nové křídlo v hotelu, investice činila 3.500.000 Kč. Předpokládaný roční čistý zisk z provozu této hotelové části je 600.000 Kč. Jaká je výnosnost a </a:t>
            </a:r>
            <a:r>
              <a:rPr lang="cs-CZ" b="1" smtClean="0"/>
              <a:t>doba návratnosti </a:t>
            </a:r>
            <a:r>
              <a:rPr lang="cs-CZ" b="1" dirty="0" smtClean="0"/>
              <a:t>investice?</a:t>
            </a:r>
          </a:p>
          <a:p>
            <a:pPr>
              <a:buNone/>
            </a:pPr>
            <a:endParaRPr lang="cs-CZ" dirty="0"/>
          </a:p>
        </p:txBody>
      </p:sp>
      <p:sp>
        <p:nvSpPr>
          <p:cNvPr id="20482" name="Rectangle 2"/>
          <p:cNvSpPr>
            <a:spLocks noChangeArrowheads="1"/>
          </p:cNvSpPr>
          <p:nvPr/>
        </p:nvSpPr>
        <p:spPr bwMode="auto">
          <a:xfrm>
            <a:off x="0" y="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cs-CZ"/>
          </a:p>
        </p:txBody>
      </p:sp>
      <p:pic>
        <p:nvPicPr>
          <p:cNvPr id="20481" name="Picture 1"/>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323528" y="4509120"/>
            <a:ext cx="5211534" cy="576064"/>
          </a:xfrm>
          <a:prstGeom prst="rect">
            <a:avLst/>
          </a:prstGeom>
          <a:noFill/>
        </p:spPr>
      </p:pic>
      <p:sp>
        <p:nvSpPr>
          <p:cNvPr id="20484" name="Rectangle 4"/>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cs-CZ"/>
          </a:p>
        </p:txBody>
      </p:sp>
      <p:sp>
        <p:nvSpPr>
          <p:cNvPr id="20485" name="Rectangle 5"/>
          <p:cNvSpPr>
            <a:spLocks noChangeArrowheads="1"/>
          </p:cNvSpPr>
          <p:nvPr/>
        </p:nvSpPr>
        <p:spPr bwMode="auto">
          <a:xfrm>
            <a:off x="0" y="80010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cs-CZ" sz="1800" b="0" i="0" u="none" strike="noStrike" cap="none" normalizeH="0" baseline="0" smtClean="0">
              <a:ln>
                <a:noFill/>
              </a:ln>
              <a:solidFill>
                <a:schemeClr val="tx1"/>
              </a:solidFill>
              <a:effectLst/>
              <a:latin typeface="Arial" pitchFamily="34" charset="0"/>
              <a:cs typeface="Arial" pitchFamily="34" charset="0"/>
            </a:endParaRPr>
          </a:p>
        </p:txBody>
      </p:sp>
      <p:pic>
        <p:nvPicPr>
          <p:cNvPr id="20487" name="Picture 7"/>
          <p:cNvPicPr>
            <a:picLocks noChangeAspect="1" noChangeArrowheads="1"/>
          </p:cNvPicPr>
          <p:nvPr/>
        </p:nvPicPr>
        <p:blipFill>
          <a:blip r:embed="rId3" cstate="print">
            <a:clrChange>
              <a:clrFrom>
                <a:srgbClr val="FFFFFF"/>
              </a:clrFrom>
              <a:clrTo>
                <a:srgbClr val="FFFFFF">
                  <a:alpha val="0"/>
                </a:srgbClr>
              </a:clrTo>
            </a:clrChange>
          </a:blip>
          <a:srcRect/>
          <a:stretch>
            <a:fillRect/>
          </a:stretch>
        </p:blipFill>
        <p:spPr bwMode="auto">
          <a:xfrm>
            <a:off x="5652120" y="5661248"/>
            <a:ext cx="1036402" cy="432048"/>
          </a:xfrm>
          <a:prstGeom prst="rect">
            <a:avLst/>
          </a:prstGeom>
          <a:noFill/>
        </p:spPr>
      </p:pic>
      <p:pic>
        <p:nvPicPr>
          <p:cNvPr id="20486" name="Picture 6"/>
          <p:cNvPicPr>
            <a:picLocks noChangeAspect="1" noChangeArrowheads="1"/>
          </p:cNvPicPr>
          <p:nvPr/>
        </p:nvPicPr>
        <p:blipFill>
          <a:blip r:embed="rId4" cstate="print">
            <a:clrChange>
              <a:clrFrom>
                <a:srgbClr val="FFFFFF"/>
              </a:clrFrom>
              <a:clrTo>
                <a:srgbClr val="FFFFFF">
                  <a:alpha val="0"/>
                </a:srgbClr>
              </a:clrTo>
            </a:clrChange>
          </a:blip>
          <a:srcRect/>
          <a:stretch>
            <a:fillRect/>
          </a:stretch>
        </p:blipFill>
        <p:spPr bwMode="auto">
          <a:xfrm>
            <a:off x="6804248" y="5661248"/>
            <a:ext cx="1378733" cy="362825"/>
          </a:xfrm>
          <a:prstGeom prst="rect">
            <a:avLst/>
          </a:prstGeom>
          <a:noFill/>
        </p:spPr>
      </p:pic>
      <p:sp>
        <p:nvSpPr>
          <p:cNvPr id="20488" name="Rectangle 8"/>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cs-CZ"/>
          </a:p>
        </p:txBody>
      </p:sp>
      <p:sp>
        <p:nvSpPr>
          <p:cNvPr id="20489" name="Rectangle 9"/>
          <p:cNvSpPr>
            <a:spLocks noChangeArrowheads="1"/>
          </p:cNvSpPr>
          <p:nvPr/>
        </p:nvSpPr>
        <p:spPr bwMode="auto">
          <a:xfrm>
            <a:off x="0" y="72390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100" b="1" i="0" u="none" strike="noStrike" cap="none" normalizeH="0" baseline="0" smtClean="0">
                <a:ln>
                  <a:noFill/>
                </a:ln>
                <a:solidFill>
                  <a:schemeClr val="tx1"/>
                </a:solidFill>
                <a:effectLst/>
                <a:latin typeface="Calibri" pitchFamily="34" charset="0"/>
                <a:ea typeface="Times New Roman" pitchFamily="18" charset="0"/>
                <a:cs typeface="Times New Roman" pitchFamily="18" charset="0"/>
              </a:rPr>
              <a:t>   </a:t>
            </a:r>
            <a:endParaRPr kumimoji="0" lang="cs-CZ" sz="1800" b="0" i="0" u="none" strike="noStrike" cap="none" normalizeH="0" baseline="0" smtClean="0">
              <a:ln>
                <a:noFill/>
              </a:ln>
              <a:solidFill>
                <a:schemeClr val="tx1"/>
              </a:solidFill>
              <a:effectLst/>
              <a:latin typeface="Arial" pitchFamily="34" charset="0"/>
              <a:cs typeface="Arial" pitchFamily="34" charset="0"/>
            </a:endParaRPr>
          </a:p>
        </p:txBody>
      </p:sp>
      <p:sp>
        <p:nvSpPr>
          <p:cNvPr id="20490" name="Rectangle 10"/>
          <p:cNvSpPr>
            <a:spLocks noChangeArrowheads="1"/>
          </p:cNvSpPr>
          <p:nvPr/>
        </p:nvSpPr>
        <p:spPr bwMode="auto">
          <a:xfrm>
            <a:off x="0" y="137160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cs-CZ" sz="1800" b="0" i="0" u="none" strike="noStrike" cap="none" normalizeH="0" baseline="0" smtClean="0">
              <a:ln>
                <a:noFill/>
              </a:ln>
              <a:solidFill>
                <a:schemeClr val="tx1"/>
              </a:solidFill>
              <a:effectLst/>
              <a:latin typeface="Arial" pitchFamily="34" charset="0"/>
              <a:cs typeface="Arial" pitchFamily="34" charset="0"/>
            </a:endParaRPr>
          </a:p>
        </p:txBody>
      </p:sp>
      <p:sp>
        <p:nvSpPr>
          <p:cNvPr id="20492" name="Rectangle 12"/>
          <p:cNvSpPr>
            <a:spLocks noChangeArrowheads="1"/>
          </p:cNvSpPr>
          <p:nvPr/>
        </p:nvSpPr>
        <p:spPr bwMode="auto">
          <a:xfrm>
            <a:off x="0" y="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cs-CZ"/>
          </a:p>
        </p:txBody>
      </p:sp>
      <p:pic>
        <p:nvPicPr>
          <p:cNvPr id="20494" name="Picture 14"/>
          <p:cNvPicPr>
            <a:picLocks noChangeAspect="1" noChangeArrowheads="1"/>
          </p:cNvPicPr>
          <p:nvPr/>
        </p:nvPicPr>
        <p:blipFill>
          <a:blip r:embed="rId5" cstate="print">
            <a:clrChange>
              <a:clrFrom>
                <a:srgbClr val="FFFFFF"/>
              </a:clrFrom>
              <a:clrTo>
                <a:srgbClr val="FFFFFF">
                  <a:alpha val="0"/>
                </a:srgbClr>
              </a:clrTo>
            </a:clrChange>
          </a:blip>
          <a:srcRect/>
          <a:stretch>
            <a:fillRect/>
          </a:stretch>
        </p:blipFill>
        <p:spPr bwMode="auto">
          <a:xfrm>
            <a:off x="5796136" y="4581128"/>
            <a:ext cx="987538" cy="432048"/>
          </a:xfrm>
          <a:prstGeom prst="rect">
            <a:avLst/>
          </a:prstGeom>
          <a:noFill/>
        </p:spPr>
      </p:pic>
      <p:pic>
        <p:nvPicPr>
          <p:cNvPr id="20493" name="Picture 13"/>
          <p:cNvPicPr>
            <a:picLocks noChangeAspect="1" noChangeArrowheads="1"/>
          </p:cNvPicPr>
          <p:nvPr/>
        </p:nvPicPr>
        <p:blipFill>
          <a:blip r:embed="rId6" cstate="print">
            <a:clrChange>
              <a:clrFrom>
                <a:srgbClr val="FFFFFF"/>
              </a:clrFrom>
              <a:clrTo>
                <a:srgbClr val="FFFFFF">
                  <a:alpha val="0"/>
                </a:srgbClr>
              </a:clrTo>
            </a:clrChange>
          </a:blip>
          <a:srcRect/>
          <a:stretch>
            <a:fillRect/>
          </a:stretch>
        </p:blipFill>
        <p:spPr bwMode="auto">
          <a:xfrm>
            <a:off x="7164288" y="4581128"/>
            <a:ext cx="849095" cy="360040"/>
          </a:xfrm>
          <a:prstGeom prst="rect">
            <a:avLst/>
          </a:prstGeom>
          <a:noFill/>
        </p:spPr>
      </p:pic>
      <p:sp>
        <p:nvSpPr>
          <p:cNvPr id="20495" name="Rectangle 15"/>
          <p:cNvSpPr>
            <a:spLocks noChangeArrowheads="1"/>
          </p:cNvSpPr>
          <p:nvPr/>
        </p:nvSpPr>
        <p:spPr bwMode="auto">
          <a:xfrm>
            <a:off x="0" y="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cs-CZ"/>
          </a:p>
        </p:txBody>
      </p:sp>
      <p:sp>
        <p:nvSpPr>
          <p:cNvPr id="20496" name="Rectangle 16"/>
          <p:cNvSpPr>
            <a:spLocks noChangeArrowheads="1"/>
          </p:cNvSpPr>
          <p:nvPr/>
        </p:nvSpPr>
        <p:spPr bwMode="auto">
          <a:xfrm>
            <a:off x="0" y="26670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100" b="1" i="0" u="none" strike="noStrike" cap="none" normalizeH="0" baseline="0" smtClean="0">
                <a:ln>
                  <a:noFill/>
                </a:ln>
                <a:solidFill>
                  <a:schemeClr val="tx1"/>
                </a:solidFill>
                <a:effectLst/>
                <a:latin typeface="Calibri" pitchFamily="34" charset="0"/>
                <a:ea typeface="Times New Roman" pitchFamily="18" charset="0"/>
                <a:cs typeface="Times New Roman" pitchFamily="18" charset="0"/>
              </a:rPr>
              <a:t> </a:t>
            </a:r>
            <a:endParaRPr kumimoji="0" lang="cs-CZ" sz="1800" b="0" i="0" u="none" strike="noStrike" cap="none" normalizeH="0" baseline="0" smtClean="0">
              <a:ln>
                <a:noFill/>
              </a:ln>
              <a:solidFill>
                <a:schemeClr val="tx1"/>
              </a:solidFill>
              <a:effectLst/>
              <a:latin typeface="Arial" pitchFamily="34" charset="0"/>
              <a:cs typeface="Arial" pitchFamily="34" charset="0"/>
            </a:endParaRPr>
          </a:p>
        </p:txBody>
      </p:sp>
      <p:sp>
        <p:nvSpPr>
          <p:cNvPr id="20499" name="Rectangle 19"/>
          <p:cNvSpPr>
            <a:spLocks noChangeArrowheads="1"/>
          </p:cNvSpPr>
          <p:nvPr/>
        </p:nvSpPr>
        <p:spPr bwMode="auto">
          <a:xfrm>
            <a:off x="0" y="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cs-CZ"/>
          </a:p>
        </p:txBody>
      </p:sp>
      <p:pic>
        <p:nvPicPr>
          <p:cNvPr id="20498" name="Picture 18"/>
          <p:cNvPicPr>
            <a:picLocks noChangeAspect="1" noChangeArrowheads="1"/>
          </p:cNvPicPr>
          <p:nvPr/>
        </p:nvPicPr>
        <p:blipFill>
          <a:blip r:embed="rId7" cstate="print">
            <a:clrChange>
              <a:clrFrom>
                <a:srgbClr val="FFFFFF"/>
              </a:clrFrom>
              <a:clrTo>
                <a:srgbClr val="FFFFFF">
                  <a:alpha val="0"/>
                </a:srgbClr>
              </a:clrTo>
            </a:clrChange>
          </a:blip>
          <a:srcRect/>
          <a:stretch>
            <a:fillRect/>
          </a:stretch>
        </p:blipFill>
        <p:spPr bwMode="auto">
          <a:xfrm>
            <a:off x="467544" y="5589240"/>
            <a:ext cx="4883055" cy="576064"/>
          </a:xfrm>
          <a:prstGeom prst="rect">
            <a:avLst/>
          </a:prstGeom>
          <a:noFill/>
        </p:spPr>
      </p:pic>
    </p:spTree>
  </p:cSld>
  <p:clrMapOvr>
    <a:masterClrMapping/>
  </p:clrMapOvr>
  <p:transition>
    <p:cover dir="rd"/>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PŘÍKLAD K PROCVIČENÍ - ZADÁNÍ</a:t>
            </a:r>
            <a:endParaRPr lang="cs-CZ" dirty="0"/>
          </a:p>
        </p:txBody>
      </p:sp>
      <p:sp>
        <p:nvSpPr>
          <p:cNvPr id="3" name="Zástupný symbol pro obsah 2"/>
          <p:cNvSpPr>
            <a:spLocks noGrp="1"/>
          </p:cNvSpPr>
          <p:nvPr>
            <p:ph idx="1"/>
          </p:nvPr>
        </p:nvSpPr>
        <p:spPr/>
        <p:txBody>
          <a:bodyPr/>
          <a:lstStyle/>
          <a:p>
            <a:pPr>
              <a:buNone/>
            </a:pPr>
            <a:r>
              <a:rPr lang="cs-CZ" b="1" dirty="0" smtClean="0"/>
              <a:t>Podnik zakoupil nový stroj za 1.300.000 Kč. Čistý roční zisk, který plyne z produkce tohoto stroje, je 140.000 Kč. Jaká je výnosnost investice a doba návratnosti?</a:t>
            </a:r>
            <a:endParaRPr lang="cs-CZ" b="1" dirty="0"/>
          </a:p>
        </p:txBody>
      </p:sp>
      <p:pic>
        <p:nvPicPr>
          <p:cNvPr id="4" name="Obrázek 3" descr="PENÍZE.jpg"/>
          <p:cNvPicPr>
            <a:picLocks noChangeAspect="1"/>
          </p:cNvPicPr>
          <p:nvPr/>
        </p:nvPicPr>
        <p:blipFill>
          <a:blip r:embed="rId2" cstate="print"/>
          <a:stretch>
            <a:fillRect/>
          </a:stretch>
        </p:blipFill>
        <p:spPr>
          <a:xfrm>
            <a:off x="6660232" y="4307998"/>
            <a:ext cx="2483768" cy="2550002"/>
          </a:xfrm>
          <a:prstGeom prst="rect">
            <a:avLst/>
          </a:prstGeom>
          <a:effectLst>
            <a:softEdge rad="127000"/>
          </a:effectLst>
        </p:spPr>
      </p:pic>
    </p:spTree>
  </p:cSld>
  <p:clrMapOvr>
    <a:masterClrMapping/>
  </p:clrMapOvr>
  <p:transition>
    <p:cover dir="rd"/>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PŘÍKLAD K PROCVIČENÍ - ŘEŠENÍ</a:t>
            </a:r>
            <a:endParaRPr lang="cs-CZ" dirty="0"/>
          </a:p>
        </p:txBody>
      </p:sp>
      <p:sp>
        <p:nvSpPr>
          <p:cNvPr id="3" name="Zástupný symbol pro obsah 2"/>
          <p:cNvSpPr>
            <a:spLocks noGrp="1"/>
          </p:cNvSpPr>
          <p:nvPr>
            <p:ph idx="1"/>
          </p:nvPr>
        </p:nvSpPr>
        <p:spPr/>
        <p:txBody>
          <a:bodyPr>
            <a:normAutofit fontScale="85000" lnSpcReduction="20000"/>
          </a:bodyPr>
          <a:lstStyle/>
          <a:p>
            <a:pPr>
              <a:buNone/>
            </a:pPr>
            <a:r>
              <a:rPr lang="cs-CZ" b="1" dirty="0" smtClean="0"/>
              <a:t>1/ Výnosnost investice:</a:t>
            </a:r>
          </a:p>
          <a:p>
            <a:pPr>
              <a:buNone/>
            </a:pPr>
            <a:endParaRPr lang="cs-CZ" dirty="0" smtClean="0"/>
          </a:p>
          <a:p>
            <a:pPr>
              <a:buNone/>
            </a:pPr>
            <a:endParaRPr lang="cs-CZ" dirty="0"/>
          </a:p>
          <a:p>
            <a:pPr>
              <a:buNone/>
            </a:pPr>
            <a:endParaRPr lang="cs-CZ" dirty="0" smtClean="0"/>
          </a:p>
          <a:p>
            <a:pPr>
              <a:buNone/>
            </a:pPr>
            <a:r>
              <a:rPr lang="cs-CZ" dirty="0" smtClean="0"/>
              <a:t>= 140.000 / 1.300.000 = </a:t>
            </a:r>
            <a:r>
              <a:rPr lang="cs-CZ" b="1" u="sng" dirty="0" smtClean="0"/>
              <a:t>0,1076 (10,76%)</a:t>
            </a:r>
          </a:p>
          <a:p>
            <a:pPr>
              <a:buNone/>
            </a:pPr>
            <a:r>
              <a:rPr lang="cs-CZ" dirty="0"/>
              <a:t> </a:t>
            </a:r>
          </a:p>
          <a:p>
            <a:pPr>
              <a:buNone/>
            </a:pPr>
            <a:r>
              <a:rPr lang="cs-CZ" b="1" dirty="0" smtClean="0"/>
              <a:t>2/ Doba návratnosti:</a:t>
            </a:r>
          </a:p>
          <a:p>
            <a:pPr>
              <a:buNone/>
            </a:pPr>
            <a:endParaRPr lang="cs-CZ" dirty="0"/>
          </a:p>
          <a:p>
            <a:pPr>
              <a:buNone/>
            </a:pPr>
            <a:endParaRPr lang="cs-CZ" dirty="0" smtClean="0"/>
          </a:p>
          <a:p>
            <a:pPr>
              <a:buNone/>
            </a:pPr>
            <a:endParaRPr lang="cs-CZ" sz="1000" dirty="0" smtClean="0"/>
          </a:p>
          <a:p>
            <a:pPr>
              <a:buNone/>
            </a:pPr>
            <a:r>
              <a:rPr lang="cs-CZ" dirty="0" smtClean="0"/>
              <a:t>= 1.300.000/ 140.000 = </a:t>
            </a:r>
            <a:r>
              <a:rPr lang="cs-CZ" b="1" u="sng" dirty="0" smtClean="0"/>
              <a:t>9,285 let</a:t>
            </a:r>
            <a:endParaRPr lang="cs-CZ" b="1" u="sng" dirty="0"/>
          </a:p>
        </p:txBody>
      </p:sp>
      <p:pic>
        <p:nvPicPr>
          <p:cNvPr id="4" name="Picture 1"/>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539552" y="2492896"/>
            <a:ext cx="5211534" cy="576064"/>
          </a:xfrm>
          <a:prstGeom prst="rect">
            <a:avLst/>
          </a:prstGeom>
          <a:noFill/>
        </p:spPr>
      </p:pic>
      <p:sp>
        <p:nvSpPr>
          <p:cNvPr id="23554" name="Rectangle 2"/>
          <p:cNvSpPr>
            <a:spLocks noChangeArrowheads="1"/>
          </p:cNvSpPr>
          <p:nvPr/>
        </p:nvSpPr>
        <p:spPr bwMode="auto">
          <a:xfrm>
            <a:off x="0" y="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cs-CZ"/>
          </a:p>
        </p:txBody>
      </p:sp>
      <p:pic>
        <p:nvPicPr>
          <p:cNvPr id="23553" name="Picture 1"/>
          <p:cNvPicPr>
            <a:picLocks noChangeAspect="1" noChangeArrowheads="1"/>
          </p:cNvPicPr>
          <p:nvPr/>
        </p:nvPicPr>
        <p:blipFill>
          <a:blip r:embed="rId3" cstate="print">
            <a:clrChange>
              <a:clrFrom>
                <a:srgbClr val="FFFFFF"/>
              </a:clrFrom>
              <a:clrTo>
                <a:srgbClr val="FFFFFF">
                  <a:alpha val="0"/>
                </a:srgbClr>
              </a:clrTo>
            </a:clrChange>
          </a:blip>
          <a:srcRect/>
          <a:stretch>
            <a:fillRect/>
          </a:stretch>
        </p:blipFill>
        <p:spPr bwMode="auto">
          <a:xfrm>
            <a:off x="611560" y="4653136"/>
            <a:ext cx="5171089" cy="610044"/>
          </a:xfrm>
          <a:prstGeom prst="rect">
            <a:avLst/>
          </a:prstGeom>
          <a:noFill/>
        </p:spPr>
      </p:pic>
    </p:spTree>
  </p:cSld>
  <p:clrMapOvr>
    <a:masterClrMapping/>
  </p:clrMapOvr>
  <p:transition>
    <p:cover dir="rd"/>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POUŽITÉ ZDROJE</a:t>
            </a:r>
            <a:endParaRPr lang="cs-CZ" dirty="0"/>
          </a:p>
        </p:txBody>
      </p:sp>
      <p:sp>
        <p:nvSpPr>
          <p:cNvPr id="3" name="Zástupný symbol pro obsah 2"/>
          <p:cNvSpPr>
            <a:spLocks noGrp="1"/>
          </p:cNvSpPr>
          <p:nvPr>
            <p:ph idx="1"/>
          </p:nvPr>
        </p:nvSpPr>
        <p:spPr/>
        <p:txBody>
          <a:bodyPr/>
          <a:lstStyle/>
          <a:p>
            <a:pPr>
              <a:buNone/>
            </a:pPr>
            <a:r>
              <a:rPr lang="cs-CZ" dirty="0" smtClean="0"/>
              <a:t>1/ KOČÍ J., ŠAMŠOVÁ L.: Základy ekonomiky pro střední a vyšší hotelové školy.</a:t>
            </a:r>
            <a:r>
              <a:rPr lang="cs-CZ" i="1" dirty="0" smtClean="0"/>
              <a:t> </a:t>
            </a:r>
            <a:r>
              <a:rPr lang="cs-CZ" dirty="0" smtClean="0"/>
              <a:t>Praha, Fortuna, 2009. 144 stran.</a:t>
            </a:r>
          </a:p>
          <a:p>
            <a:pPr>
              <a:buNone/>
            </a:pPr>
            <a:r>
              <a:rPr lang="cs-CZ" dirty="0" smtClean="0"/>
              <a:t>2/ Obrázek dostupný na:</a:t>
            </a:r>
          </a:p>
          <a:p>
            <a:pPr>
              <a:buNone/>
            </a:pPr>
            <a:r>
              <a:rPr lang="cs-CZ" dirty="0" smtClean="0">
                <a:hlinkClick r:id="rId2"/>
              </a:rPr>
              <a:t>http://www.</a:t>
            </a:r>
            <a:r>
              <a:rPr lang="cs-CZ" dirty="0" err="1" smtClean="0">
                <a:hlinkClick r:id="rId2"/>
              </a:rPr>
              <a:t>pujckypenez.info</a:t>
            </a:r>
            <a:r>
              <a:rPr lang="cs-CZ" dirty="0" smtClean="0">
                <a:hlinkClick r:id="rId2"/>
              </a:rPr>
              <a:t>/</a:t>
            </a:r>
            <a:r>
              <a:rPr lang="cs-CZ" dirty="0" err="1" smtClean="0">
                <a:hlinkClick r:id="rId2"/>
              </a:rPr>
              <a:t>images</a:t>
            </a:r>
            <a:r>
              <a:rPr lang="cs-CZ" dirty="0" smtClean="0">
                <a:hlinkClick r:id="rId2"/>
              </a:rPr>
              <a:t>/</a:t>
            </a:r>
            <a:r>
              <a:rPr lang="cs-CZ" dirty="0" err="1" smtClean="0">
                <a:hlinkClick r:id="rId2"/>
              </a:rPr>
              <a:t>stories</a:t>
            </a:r>
            <a:r>
              <a:rPr lang="cs-CZ" dirty="0" smtClean="0">
                <a:hlinkClick r:id="rId2"/>
              </a:rPr>
              <a:t>/3391-</a:t>
            </a:r>
            <a:r>
              <a:rPr lang="cs-CZ" dirty="0" err="1" smtClean="0">
                <a:hlinkClick r:id="rId2"/>
              </a:rPr>
              <a:t>photo</a:t>
            </a:r>
            <a:r>
              <a:rPr lang="cs-CZ" dirty="0" smtClean="0">
                <a:hlinkClick r:id="rId2"/>
              </a:rPr>
              <a:t>-penze.</a:t>
            </a:r>
            <a:r>
              <a:rPr lang="cs-CZ" dirty="0" err="1" smtClean="0">
                <a:hlinkClick r:id="rId2"/>
              </a:rPr>
              <a:t>jpg</a:t>
            </a:r>
            <a:r>
              <a:rPr lang="cs-CZ" dirty="0" smtClean="0"/>
              <a:t> (cit. </a:t>
            </a:r>
            <a:r>
              <a:rPr lang="cs-CZ" smtClean="0"/>
              <a:t>6.3</a:t>
            </a:r>
            <a:r>
              <a:rPr lang="cs-CZ" smtClean="0"/>
              <a:t>.2013</a:t>
            </a:r>
            <a:r>
              <a:rPr lang="cs-CZ" dirty="0" smtClean="0"/>
              <a:t>)</a:t>
            </a:r>
            <a:endParaRPr lang="cs-CZ" dirty="0"/>
          </a:p>
        </p:txBody>
      </p:sp>
    </p:spTree>
  </p:cSld>
  <p:clrMapOvr>
    <a:masterClrMapping/>
  </p:clrMapOvr>
  <p:transition>
    <p:cover dir="rd"/>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ctrTitle"/>
          </p:nvPr>
        </p:nvSpPr>
        <p:spPr/>
        <p:txBody>
          <a:bodyPr/>
          <a:lstStyle/>
          <a:p>
            <a:r>
              <a:rPr lang="cs-CZ" b="1" dirty="0" smtClean="0">
                <a:solidFill>
                  <a:srgbClr val="A50021"/>
                </a:solidFill>
              </a:rPr>
              <a:t>DĚKUJI VÁM ZA POZORNOST</a:t>
            </a:r>
            <a:endParaRPr lang="cs-CZ" b="1" dirty="0">
              <a:solidFill>
                <a:srgbClr val="A50021"/>
              </a:solidFill>
            </a:endParaRPr>
          </a:p>
        </p:txBody>
      </p:sp>
      <p:sp>
        <p:nvSpPr>
          <p:cNvPr id="5" name="Podnadpis 4"/>
          <p:cNvSpPr>
            <a:spLocks noGrp="1"/>
          </p:cNvSpPr>
          <p:nvPr>
            <p:ph type="subTitle" idx="1"/>
          </p:nvPr>
        </p:nvSpPr>
        <p:spPr/>
        <p:txBody>
          <a:bodyPr>
            <a:normAutofit/>
          </a:bodyPr>
          <a:lstStyle/>
          <a:p>
            <a:r>
              <a:rPr lang="cs-CZ" sz="4400" b="1" dirty="0" smtClean="0">
                <a:solidFill>
                  <a:srgbClr val="A50021"/>
                </a:solidFill>
                <a:sym typeface="Wingdings" pitchFamily="2" charset="2"/>
              </a:rPr>
              <a:t></a:t>
            </a:r>
            <a:endParaRPr lang="cs-CZ" sz="4400" b="1" dirty="0">
              <a:solidFill>
                <a:srgbClr val="A50021"/>
              </a:solidFill>
            </a:endParaRPr>
          </a:p>
        </p:txBody>
      </p:sp>
      <p:pic>
        <p:nvPicPr>
          <p:cNvPr id="6" name="Obrázek 5" descr="PENÍZE.jpg"/>
          <p:cNvPicPr>
            <a:picLocks noChangeAspect="1"/>
          </p:cNvPicPr>
          <p:nvPr/>
        </p:nvPicPr>
        <p:blipFill>
          <a:blip r:embed="rId2" cstate="print"/>
          <a:stretch>
            <a:fillRect/>
          </a:stretch>
        </p:blipFill>
        <p:spPr>
          <a:xfrm>
            <a:off x="6660232" y="4307998"/>
            <a:ext cx="2483768" cy="2550002"/>
          </a:xfrm>
          <a:prstGeom prst="rect">
            <a:avLst/>
          </a:prstGeom>
          <a:effectLst>
            <a:softEdge rad="127000"/>
          </a:effectLst>
        </p:spPr>
      </p:pic>
    </p:spTree>
  </p:cSld>
  <p:clrMapOvr>
    <a:masterClrMapping/>
  </p:clrMapOvr>
  <p:transition>
    <p:cover dir="rd"/>
  </p:transition>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92</TotalTime>
  <Words>458</Words>
  <Application>Microsoft Office PowerPoint</Application>
  <PresentationFormat>Předvádění na obrazovce (4:3)</PresentationFormat>
  <Paragraphs>80</Paragraphs>
  <Slides>14</Slides>
  <Notes>1</Notes>
  <HiddenSlides>0</HiddenSlides>
  <MMClips>0</MMClips>
  <ScaleCrop>false</ScaleCrop>
  <HeadingPairs>
    <vt:vector size="4" baseType="variant">
      <vt:variant>
        <vt:lpstr>Motiv</vt:lpstr>
      </vt:variant>
      <vt:variant>
        <vt:i4>1</vt:i4>
      </vt:variant>
      <vt:variant>
        <vt:lpstr>Nadpisy snímků</vt:lpstr>
      </vt:variant>
      <vt:variant>
        <vt:i4>14</vt:i4>
      </vt:variant>
    </vt:vector>
  </HeadingPairs>
  <TitlesOfParts>
    <vt:vector size="15" baseType="lpstr">
      <vt:lpstr>Motiv sady Office</vt:lpstr>
      <vt:lpstr>Snímek 1</vt:lpstr>
      <vt:lpstr>Snímek 2</vt:lpstr>
      <vt:lpstr>EFEKTIVNOST INVESTIČNÍ ČINNOSTI</vt:lpstr>
      <vt:lpstr>ZÁSADY EFEKTIVNOSTI</vt:lpstr>
      <vt:lpstr>INVESTORSKÝ TROJÚHELNÍK</vt:lpstr>
      <vt:lpstr>INVESTORSKÝ TROJÚHELNÍK</vt:lpstr>
      <vt:lpstr>METODY HODNOCENÍ INVESTIC</vt:lpstr>
      <vt:lpstr>1. VÝNOSNOST</vt:lpstr>
      <vt:lpstr>2. DOBA NÁVRATNOSTI</vt:lpstr>
      <vt:lpstr>ZADÁNÍ PŘÍKLADU</vt:lpstr>
      <vt:lpstr>PŘÍKLAD K PROCVIČENÍ - ZADÁNÍ</vt:lpstr>
      <vt:lpstr>PŘÍKLAD K PROCVIČENÍ - ŘEŠENÍ</vt:lpstr>
      <vt:lpstr>POUŽITÉ ZDROJE</vt:lpstr>
      <vt:lpstr>DĚKUJI VÁM ZA POZORNOST</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EFEKTIVNOST INVESTIČNÍ ČINNOSTI</dc:title>
  <dc:creator>Štěpánka</dc:creator>
  <cp:lastModifiedBy>Štěpánka</cp:lastModifiedBy>
  <cp:revision>13</cp:revision>
  <dcterms:created xsi:type="dcterms:W3CDTF">2013-04-09T17:20:53Z</dcterms:created>
  <dcterms:modified xsi:type="dcterms:W3CDTF">2013-11-19T18:50:33Z</dcterms:modified>
</cp:coreProperties>
</file>