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2" r:id="rId2"/>
    <p:sldId id="273" r:id="rId3"/>
    <p:sldId id="256" r:id="rId4"/>
    <p:sldId id="259" r:id="rId5"/>
    <p:sldId id="261" r:id="rId6"/>
    <p:sldId id="260" r:id="rId7"/>
    <p:sldId id="262" r:id="rId8"/>
    <p:sldId id="263" r:id="rId9"/>
    <p:sldId id="266" r:id="rId10"/>
    <p:sldId id="267" r:id="rId11"/>
    <p:sldId id="264" r:id="rId12"/>
    <p:sldId id="268" r:id="rId13"/>
    <p:sldId id="269" r:id="rId14"/>
    <p:sldId id="265" r:id="rId15"/>
    <p:sldId id="270" r:id="rId16"/>
    <p:sldId id="271" r:id="rId17"/>
  </p:sldIdLst>
  <p:sldSz cx="9144000" cy="5143500" type="screen16x9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6" d="100"/>
          <a:sy n="66" d="100"/>
        </p:scale>
        <p:origin x="-811" y="-8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07997-5A2D-4370-A7A5-530AE403EDA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F09313-5EFB-4A72-885C-EFE6B8279C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DB083-6AC9-423C-A445-15A537649C8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629CDF-66D9-4DA4-BD14-8698B29E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3C035-ACA8-49DD-842B-D6CBF99309A9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5FCA7-EEDD-471F-81A8-D3DD19C3F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AD660-0DE4-4F77-802D-CBEE13B5F723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0C2F3-7DD6-4984-89B7-1F82D1F366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0A638-F898-46EC-A9C8-C2EFA86DA5C3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ABD23-830A-4C25-83EF-40E1F57545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B35D3-C3D0-4C0C-AF15-6861562814A9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D97B2-4D90-47A7-861F-14E5F1770A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E6CA6-5E4A-4329-9781-68BCE054783D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8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92AFE-B0CF-4FCB-BA30-2686BD6CBA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805AF-A8CD-4B9C-A796-A9EBA56C78C4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4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4307F-E38F-4DC5-917F-63D18B9169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977B9-E2ED-41E8-98E2-8754564F0B33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3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465FD-1236-4C6F-9E83-7111FCAB56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379D9-C756-4E41-9F35-A21099C3687F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A8689-77B7-4652-9715-88C81AAA9E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smtClean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C9F8B-2310-4EBC-BE07-9DACEA4C0CA5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6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33F29-0BFF-4356-B8B7-E723EF3129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16201-2CAB-4C32-A6BD-ABF819C09C2F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5F63E-1703-4F43-9A2D-2128D4DF8E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2B71E-3384-4BC0-9BB9-95533A35DCAF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21155-7921-48A5-8898-06AC7C4179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Espace réservé du titre 1"/>
          <p:cNvSpPr>
            <a:spLocks noGrp="1"/>
          </p:cNvSpPr>
          <p:nvPr>
            <p:ph type="title"/>
          </p:nvPr>
        </p:nvSpPr>
        <p:spPr bwMode="auto">
          <a:xfrm>
            <a:off x="457200" y="206375"/>
            <a:ext cx="82296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Cliquez pour modifier le style du titre</a:t>
            </a:r>
            <a:endParaRPr lang="en-US" smtClean="0"/>
          </a:p>
        </p:txBody>
      </p:sp>
      <p:sp>
        <p:nvSpPr>
          <p:cNvPr id="1027" name="Espace réservé du texte 2"/>
          <p:cNvSpPr>
            <a:spLocks noGrp="1"/>
          </p:cNvSpPr>
          <p:nvPr>
            <p:ph type="body" idx="1"/>
          </p:nvPr>
        </p:nvSpPr>
        <p:spPr bwMode="auto">
          <a:xfrm>
            <a:off x="457200" y="1200150"/>
            <a:ext cx="8229600" cy="339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US" smtClean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2BFE2B-90C4-4555-905D-0B60B33C590D}" type="datetimeFigureOut">
              <a:rPr lang="en-US"/>
              <a:pPr>
                <a:defRPr/>
              </a:pPr>
              <a:t>11/19/2013</a:t>
            </a:fld>
            <a:endParaRPr lang="en-US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7691C9-E76B-43DF-BFDB-D3D4269B70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dezine.com/powerpoint/templates/categorie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527"/>
            <a:ext cx="9144000" cy="147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4767263"/>
            <a:ext cx="7632848" cy="273844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5" y="2193708"/>
          <a:ext cx="7248961" cy="2388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48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Ing. Bc. Štěpánka </a:t>
                      </a:r>
                      <a:r>
                        <a:rPr lang="cs-CZ" sz="1400" dirty="0" err="1" smtClean="0"/>
                        <a:t>Jáglová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Podnikové</a:t>
                      </a:r>
                      <a:r>
                        <a:rPr lang="cs-CZ" sz="1400" baseline="0" dirty="0" smtClean="0"/>
                        <a:t> činnosti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druhý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  <a:tr h="3154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2.4.2013</a:t>
                      </a:r>
                      <a:endParaRPr lang="cs-CZ" sz="1400" dirty="0"/>
                    </a:p>
                  </a:txBody>
                  <a:tcPr marT="34290" marB="34290"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03499"/>
            <a:ext cx="8229600" cy="464451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„Hlavní činnost“, </a:t>
            </a:r>
            <a:r>
              <a:rPr lang="cs-CZ" i="1" dirty="0" smtClean="0"/>
              <a:t>zejména </a:t>
            </a:r>
            <a:r>
              <a:rPr lang="cs-CZ" i="1" dirty="0" smtClean="0"/>
              <a:t>v kontextu s výrobní činností podniku. Vše </a:t>
            </a:r>
            <a:r>
              <a:rPr lang="cs-CZ" i="1" dirty="0" smtClean="0"/>
              <a:t>je doplněné </a:t>
            </a:r>
            <a:r>
              <a:rPr lang="cs-CZ" i="1" dirty="0" smtClean="0"/>
              <a:t>praktickými příklady.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14 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re 1"/>
          <p:cNvSpPr>
            <a:spLocks noGrp="1"/>
          </p:cNvSpPr>
          <p:nvPr>
            <p:ph type="ctrTitle"/>
          </p:nvPr>
        </p:nvSpPr>
        <p:spPr>
          <a:xfrm>
            <a:off x="685800" y="2098675"/>
            <a:ext cx="7772400" cy="758825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HLAVNÍ ČINNOST</a:t>
            </a:r>
            <a:endParaRPr lang="en-US" sz="5400" b="1" dirty="0" smtClean="0">
              <a:solidFill>
                <a:schemeClr val="bg1"/>
              </a:solidFill>
            </a:endParaRPr>
          </a:p>
        </p:txBody>
      </p:sp>
      <p:sp>
        <p:nvSpPr>
          <p:cNvPr id="2051" name="Sous-titre 2"/>
          <p:cNvSpPr>
            <a:spLocks noGrp="1"/>
          </p:cNvSpPr>
          <p:nvPr>
            <p:ph type="subTitle" idx="1"/>
          </p:nvPr>
        </p:nvSpPr>
        <p:spPr>
          <a:xfrm>
            <a:off x="1371600" y="2714625"/>
            <a:ext cx="6400800" cy="571500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en-US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 JE HLAVNÍ ČINNOST PODNIKU?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Činnost, pro kterou byl podnik </a:t>
            </a:r>
            <a:r>
              <a:rPr lang="cs-CZ" b="1" dirty="0" smtClean="0">
                <a:solidFill>
                  <a:schemeClr val="bg1"/>
                </a:solidFill>
              </a:rPr>
              <a:t>zřízen</a:t>
            </a:r>
            <a:r>
              <a:rPr lang="cs-CZ" dirty="0" smtClean="0">
                <a:solidFill>
                  <a:schemeClr val="bg1"/>
                </a:solidFill>
              </a:rPr>
              <a:t>, to znamená: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Výroba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Obchod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Poskytování služeb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ubytovacích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stravovacích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dopravních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v oblasti cestovního ruchu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finančních služeb atd.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 JE HLAVNÍ ČINNOST PODNIKU?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Činnost, pro kterou byl podnik </a:t>
            </a:r>
            <a:r>
              <a:rPr lang="cs-CZ" b="1" dirty="0" smtClean="0">
                <a:solidFill>
                  <a:schemeClr val="bg1"/>
                </a:solidFill>
              </a:rPr>
              <a:t>zřízen</a:t>
            </a:r>
            <a:r>
              <a:rPr lang="cs-CZ" dirty="0" smtClean="0">
                <a:solidFill>
                  <a:schemeClr val="bg1"/>
                </a:solidFill>
              </a:rPr>
              <a:t>, to znamená: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Výroba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Obchod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Poskytování služeb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ubytovacích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stravovacích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dopravních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v oblasti cestovního ruchu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finančních služeb atd.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 JE VÝSLEDKEM TÉTO ČINNOSTI PODNIKU?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1"/>
                </a:solidFill>
              </a:rPr>
              <a:t>Statky</a:t>
            </a:r>
            <a:r>
              <a:rPr lang="cs-CZ" dirty="0" smtClean="0">
                <a:solidFill>
                  <a:schemeClr val="bg1"/>
                </a:solidFill>
              </a:rPr>
              <a:t> nebo </a:t>
            </a:r>
            <a:r>
              <a:rPr lang="cs-CZ" b="1" dirty="0" smtClean="0">
                <a:solidFill>
                  <a:schemeClr val="bg1"/>
                </a:solidFill>
              </a:rPr>
              <a:t>služby</a:t>
            </a:r>
            <a:r>
              <a:rPr lang="cs-CZ" dirty="0" smtClean="0">
                <a:solidFill>
                  <a:schemeClr val="bg1"/>
                </a:solidFill>
              </a:rPr>
              <a:t>, které jsou prodávány spotřebitelům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Z těchto výkonů má podnik největší část </a:t>
            </a:r>
            <a:r>
              <a:rPr lang="cs-CZ" b="1" dirty="0" smtClean="0">
                <a:solidFill>
                  <a:schemeClr val="bg1"/>
                </a:solidFill>
              </a:rPr>
              <a:t>tržeb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Současně mnoho podniků poskytuje i </a:t>
            </a:r>
            <a:r>
              <a:rPr lang="cs-CZ" b="1" dirty="0" smtClean="0">
                <a:solidFill>
                  <a:schemeClr val="bg1"/>
                </a:solidFill>
              </a:rPr>
              <a:t>doplňkové činnosti </a:t>
            </a:r>
            <a:r>
              <a:rPr lang="cs-CZ" dirty="0" smtClean="0">
                <a:solidFill>
                  <a:schemeClr val="bg1"/>
                </a:solidFill>
              </a:rPr>
              <a:t>(v hotelnictví například prodej pohlednic, suvenýrů a podobně)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VÝROBNÍ ČINNOST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Probíhá ve dvou etapách:</a:t>
            </a:r>
          </a:p>
          <a:p>
            <a:pPr marL="971550" lvl="1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Předvýrobní etapa </a:t>
            </a:r>
            <a:r>
              <a:rPr lang="cs-CZ" i="1" dirty="0" smtClean="0">
                <a:solidFill>
                  <a:schemeClr val="bg1"/>
                </a:solidFill>
              </a:rPr>
              <a:t>(konstrukční a technologická příprava)</a:t>
            </a:r>
          </a:p>
          <a:p>
            <a:pPr marL="971550" lvl="1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Výrobní etapa </a:t>
            </a:r>
            <a:r>
              <a:rPr lang="cs-CZ" i="1" dirty="0" smtClean="0">
                <a:solidFill>
                  <a:schemeClr val="bg1"/>
                </a:solidFill>
              </a:rPr>
              <a:t>(vlastní výroba)</a:t>
            </a:r>
            <a:endParaRPr lang="en-US" i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ČLENĚNÍ VÝROBY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Podle významnosti: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Hlavní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Vedlejší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Doplňková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Přidružená výroba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ČLENĚNÍ VÝROBY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Podle stupně mechanizace: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Ruční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Mechanizovaná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Automatizovaná výroba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ČLENĚNÍ VÝROBY</a:t>
            </a:r>
            <a:endParaRPr lang="en-US" b="1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 startAt="3"/>
              <a:defRPr/>
            </a:pPr>
            <a:r>
              <a:rPr lang="cs-CZ" b="1" dirty="0" smtClean="0">
                <a:solidFill>
                  <a:schemeClr val="bg1"/>
                </a:solidFill>
              </a:rPr>
              <a:t>Podle počtu vyráběných výrobků: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Kusová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Sériová výroba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Hromadná výroba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PŘÍKLADY K PROCVIČENÍ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Módní salón šije společenské šaty na zakázku, jedná se o originální modely. O jaký druh výroby se jedná?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PŘÍKLADY K PROCVIČENÍ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smtClean="0">
                <a:solidFill>
                  <a:schemeClr val="bg1"/>
                </a:solidFill>
              </a:rPr>
              <a:t>Zavedená cukrárna ve městě vyrábí dorty a zákusky na zakázku v několika variantách (věnečky, větrníky, kremrole, indiány, rolády a banány v čokoládě). O jaký druh výroby se jedná?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PŘÍKLADY K PROCVIČENÍ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>
                <a:solidFill>
                  <a:schemeClr val="bg1"/>
                </a:solidFill>
              </a:rPr>
              <a:t>Podnik vyrábí tužky, ve třech variantách, jedná se u každé varianty o množství několika miliónů kusů tužek vyrobených za rok. O jaký typ výroby se jedná?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cap="all" dirty="0" smtClean="0">
                <a:solidFill>
                  <a:schemeClr val="bg1"/>
                </a:solidFill>
              </a:rPr>
              <a:t>Otázky na závěr</a:t>
            </a:r>
            <a:endParaRPr lang="en-US" b="1" cap="all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 fontScale="85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Co je </a:t>
            </a:r>
            <a:r>
              <a:rPr lang="cs-CZ" b="1" dirty="0" smtClean="0">
                <a:solidFill>
                  <a:schemeClr val="bg1"/>
                </a:solidFill>
              </a:rPr>
              <a:t>hlavní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činností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České spořitelny a.s.,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ČSAD a.s.,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Hotelu </a:t>
            </a:r>
            <a:r>
              <a:rPr lang="cs-CZ" dirty="0" err="1" smtClean="0">
                <a:solidFill>
                  <a:schemeClr val="bg1"/>
                </a:solidFill>
              </a:rPr>
              <a:t>Clarion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Restaurace Na růžku 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Co může být </a:t>
            </a:r>
            <a:r>
              <a:rPr lang="cs-CZ" b="1" dirty="0" smtClean="0">
                <a:solidFill>
                  <a:schemeClr val="bg1"/>
                </a:solidFill>
              </a:rPr>
              <a:t>doplňkovou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činností</a:t>
            </a:r>
            <a:r>
              <a:rPr lang="cs-CZ" dirty="0" smtClean="0">
                <a:solidFill>
                  <a:schemeClr val="bg1"/>
                </a:solidFill>
              </a:rPr>
              <a:t> u cestovní kanceláře?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O jaký </a:t>
            </a:r>
            <a:r>
              <a:rPr lang="cs-CZ" b="1" dirty="0" smtClean="0">
                <a:solidFill>
                  <a:schemeClr val="bg1"/>
                </a:solidFill>
              </a:rPr>
              <a:t>typ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výroby</a:t>
            </a:r>
            <a:r>
              <a:rPr lang="cs-CZ" dirty="0" smtClean="0">
                <a:solidFill>
                  <a:schemeClr val="bg1"/>
                </a:solidFill>
              </a:rPr>
              <a:t> (podle stupně mechanizace) se jedná v případě truhlářství?</a:t>
            </a:r>
          </a:p>
          <a:p>
            <a:pPr marL="914400" lvl="1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857250"/>
          </a:xfrm>
        </p:spPr>
        <p:txBody>
          <a:bodyPr/>
          <a:lstStyle/>
          <a:p>
            <a:r>
              <a:rPr lang="cs-CZ" b="1" cap="all" dirty="0" smtClean="0">
                <a:solidFill>
                  <a:schemeClr val="bg1"/>
                </a:solidFill>
              </a:rPr>
              <a:t>Použité zdroje</a:t>
            </a:r>
            <a:endParaRPr lang="en-US" b="1" cap="all" dirty="0" smtClean="0">
              <a:solidFill>
                <a:schemeClr val="bg1"/>
              </a:solidFill>
            </a:endParaRPr>
          </a:p>
        </p:txBody>
      </p:sp>
      <p:sp>
        <p:nvSpPr>
          <p:cNvPr id="7" name="Espace réservé du contenu 2"/>
          <p:cNvSpPr>
            <a:spLocks noGrp="1"/>
          </p:cNvSpPr>
          <p:nvPr>
            <p:ph idx="1"/>
          </p:nvPr>
        </p:nvSpPr>
        <p:spPr>
          <a:xfrm>
            <a:off x="1001713" y="1143000"/>
            <a:ext cx="7142162" cy="37147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KOČÍ J., ŠAMŠOVÁ L.: Základy ekonomiky pro střední a vyšší hotelové školy.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Praha, Fortuna, 2009. 144 stran.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Šablona dostupná na:</a:t>
            </a:r>
          </a:p>
          <a:p>
            <a:pPr marL="514350" indent="-514350" fontAlgn="auto">
              <a:spcAft>
                <a:spcPts val="0"/>
              </a:spcAft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indezine.com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powerpoint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templates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categories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dirty="0" smtClean="0">
                <a:solidFill>
                  <a:schemeClr val="bg1"/>
                </a:solidFill>
              </a:rPr>
              <a:t> (cit. 2.4.2013)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re 1"/>
          <p:cNvSpPr>
            <a:spLocks noGrp="1"/>
          </p:cNvSpPr>
          <p:nvPr>
            <p:ph type="ctrTitle"/>
          </p:nvPr>
        </p:nvSpPr>
        <p:spPr>
          <a:xfrm>
            <a:off x="685800" y="2098675"/>
            <a:ext cx="7772400" cy="758825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DĚKUJI VÁM ZA POZORNOST</a:t>
            </a:r>
            <a:endParaRPr lang="en-US" sz="5400" b="1" dirty="0" smtClean="0">
              <a:solidFill>
                <a:schemeClr val="bg1"/>
              </a:solidFill>
            </a:endParaRPr>
          </a:p>
        </p:txBody>
      </p:sp>
      <p:sp>
        <p:nvSpPr>
          <p:cNvPr id="2051" name="Sous-titre 2"/>
          <p:cNvSpPr>
            <a:spLocks noGrp="1"/>
          </p:cNvSpPr>
          <p:nvPr>
            <p:ph type="subTitle" idx="1"/>
          </p:nvPr>
        </p:nvSpPr>
        <p:spPr>
          <a:xfrm>
            <a:off x="1371600" y="2714625"/>
            <a:ext cx="6400800" cy="571500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en-US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63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163</Template>
  <TotalTime>44</TotalTime>
  <Words>479</Words>
  <Application>Microsoft Office PowerPoint</Application>
  <PresentationFormat>Předvádění na obrazovce (16:9)</PresentationFormat>
  <Paragraphs>87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163</vt:lpstr>
      <vt:lpstr>Snímek 1</vt:lpstr>
      <vt:lpstr>Snímek 2</vt:lpstr>
      <vt:lpstr>HLAVNÍ ČINNOST</vt:lpstr>
      <vt:lpstr>CO JE HLAVNÍ ČINNOST PODNIKU?</vt:lpstr>
      <vt:lpstr>CO JE HLAVNÍ ČINNOST PODNIKU?</vt:lpstr>
      <vt:lpstr>CO JE VÝSLEDKEM TÉTO ČINNOSTI PODNIKU?</vt:lpstr>
      <vt:lpstr>VÝROBNÍ ČINNOST</vt:lpstr>
      <vt:lpstr>ČLENĚNÍ VÝROBY</vt:lpstr>
      <vt:lpstr>ČLENĚNÍ VÝROBY</vt:lpstr>
      <vt:lpstr>ČLENĚNÍ VÝROBY</vt:lpstr>
      <vt:lpstr>PŘÍKLADY K PROCVIČENÍ</vt:lpstr>
      <vt:lpstr>PŘÍKLADY K PROCVIČENÍ</vt:lpstr>
      <vt:lpstr>PŘÍKLADY K PROCVIČENÍ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 NAME</dc:title>
  <dc:creator>Štěpánka</dc:creator>
  <cp:lastModifiedBy>Štěpánka</cp:lastModifiedBy>
  <cp:revision>8</cp:revision>
  <dcterms:created xsi:type="dcterms:W3CDTF">2013-04-10T17:47:04Z</dcterms:created>
  <dcterms:modified xsi:type="dcterms:W3CDTF">2013-11-19T17:48:25Z</dcterms:modified>
</cp:coreProperties>
</file>