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70" r:id="rId2"/>
    <p:sldId id="271"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0" d="100"/>
          <a:sy n="50" d="100"/>
        </p:scale>
        <p:origin x="-1267" y="-6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57298C-E78E-4D40-A0FC-6EA2207E87A4}" type="datetimeFigureOut">
              <a:rPr lang="cs-CZ" smtClean="0"/>
              <a:pPr/>
              <a:t>19.11.2013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74CA7B-78C9-4716-A222-AADAA9D7A95C}"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 xmlns:p14="http://schemas.microsoft.com/office/powerpoint/2010/main"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ln w="31750">
            <a:solidFill>
              <a:schemeClr val="tx1"/>
            </a:solidFill>
          </a:ln>
        </p:spPr>
        <p:txBody>
          <a:bodyPr/>
          <a:lstStyle>
            <a:lvl1pPr>
              <a:defRPr b="1" i="0" cap="all" baseline="0"/>
            </a:lvl1pPr>
          </a:lstStyle>
          <a:p>
            <a:r>
              <a:rPr lang="cs-CZ" dirty="0" smtClean="0"/>
              <a:t>Klepnutím lze upravit styl předlohy nadpisů.</a:t>
            </a:r>
            <a:endParaRPr lang="cs-CZ" dirty="0"/>
          </a:p>
        </p:txBody>
      </p:sp>
      <p:sp>
        <p:nvSpPr>
          <p:cNvPr id="3" name="Zástupný symbol pro obsah 2"/>
          <p:cNvSpPr>
            <a:spLocks noGrp="1"/>
          </p:cNvSpPr>
          <p:nvPr>
            <p:ph idx="1"/>
          </p:nvPr>
        </p:nvSpPr>
        <p:spPr/>
        <p:txBody>
          <a:bodyPr/>
          <a:lstStyle>
            <a:lvl1pPr>
              <a:defRPr baseline="0"/>
            </a:lvl1pPr>
            <a:lvl2pPr>
              <a:defRPr baseline="0"/>
            </a:lvl2pPr>
            <a:lvl3pPr>
              <a:defRPr baseline="0"/>
            </a:lvl3pPr>
            <a:lvl4pPr>
              <a:defRPr baseline="0"/>
            </a:lvl4pPr>
            <a:lvl5pPr>
              <a:defRPr baseline="0"/>
            </a:lvl5p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E80359F-7EB6-4928-9F57-F14A7BD96DCB}" type="datetimeFigureOut">
              <a:rPr lang="cs-CZ" smtClean="0"/>
              <a:pPr/>
              <a:t>19.11.2013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08C05A7-C7E7-40E3-9D5E-C451954A6526}" type="slidenum">
              <a:rPr lang="cs-CZ" smtClean="0"/>
              <a:pPr/>
              <a:t>‹#›</a:t>
            </a:fld>
            <a:endParaRPr lang="cs-CZ"/>
          </a:p>
        </p:txBody>
      </p:sp>
    </p:spTree>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alphaModFix amt="80000"/>
            <a:lum/>
          </a:blip>
          <a:srcRect/>
          <a:stretch>
            <a:fillRect/>
          </a:stretch>
        </a:blip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a:ln w="31750">
            <a:solidFill>
              <a:schemeClr val="tx1"/>
            </a:solidFill>
          </a:ln>
        </p:spPr>
        <p:txBody>
          <a:bodyPr vert="horz" lIns="91440" tIns="45720" rIns="91440" bIns="45720" rtlCol="0" anchor="ctr">
            <a:normAutofit/>
          </a:bodyPr>
          <a:lstStyle/>
          <a:p>
            <a:r>
              <a:rPr lang="cs-CZ" dirty="0" smtClean="0"/>
              <a:t>Klepnutím lze upravit styl předlohy nadpisů.</a:t>
            </a:r>
            <a:endParaRPr lang="cs-CZ" dirty="0"/>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dirty="0" smtClean="0"/>
              <a:t>Klepnutím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80359F-7EB6-4928-9F57-F14A7BD96DCB}" type="datetimeFigureOut">
              <a:rPr lang="cs-CZ" smtClean="0"/>
              <a:pPr/>
              <a:t>19.11.2013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8C05A7-C7E7-40E3-9D5E-C451954A6526}"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tavitel.ihned.cz/c1-59658790-unikatni-stroj-s-laserovou-vyrobni-technologii" TargetMode="External"/><Relationship Id="rId2" Type="http://schemas.openxmlformats.org/officeDocument/2006/relationships/hyperlink" Target="http://www.naseinfo.cz/photo/view?id=213268" TargetMode="External"/><Relationship Id="rId1" Type="http://schemas.openxmlformats.org/officeDocument/2006/relationships/slideLayout" Target="../slideLayouts/slideLayout2.xml"/><Relationship Id="rId4" Type="http://schemas.openxmlformats.org/officeDocument/2006/relationships/hyperlink" Target="http://www.indezine.com/powerpoint/templates/categories/technology/"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0" y="136702"/>
            <a:ext cx="9144000" cy="1967307"/>
          </a:xfrm>
          <a:prstGeom prst="rect">
            <a:avLst/>
          </a:prstGeom>
          <a:noFill/>
          <a:extLst>
            <a:ext uri="{909E8E84-426E-40DD-AFC4-6F175D3DCCD1}">
              <a14:hiddenFill xmlns="" xmlns:a14="http://schemas.microsoft.com/office/drawing/2010/main">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 xmlns:p14="http://schemas.microsoft.com/office/powerpoint/2010/main" val="2176106088"/>
              </p:ext>
            </p:extLst>
          </p:nvPr>
        </p:nvGraphicFramePr>
        <p:xfrm>
          <a:off x="1007604" y="2924944"/>
          <a:ext cx="7248961" cy="3163824"/>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cs-CZ" sz="1800" b="0" i="0" kern="1200" dirty="0" smtClean="0">
                          <a:solidFill>
                            <a:schemeClr val="tx1"/>
                          </a:solidFill>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7</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Ing. Bc. Štěpánka </a:t>
                      </a:r>
                      <a:r>
                        <a:rPr lang="cs-CZ" dirty="0" err="1" smtClean="0"/>
                        <a:t>Jáglová</a:t>
                      </a:r>
                      <a:endParaRPr lang="cs-CZ" dirty="0"/>
                    </a:p>
                  </a:txBody>
                  <a:tcPr anchor="ctr"/>
                </a:tc>
              </a:tr>
              <a:tr h="370840">
                <a:tc>
                  <a:txBody>
                    <a:bodyPr/>
                    <a:lstStyle/>
                    <a:p>
                      <a:pPr>
                        <a:lnSpc>
                          <a:spcPct val="115000"/>
                        </a:lnSpc>
                        <a:spcAft>
                          <a:spcPts val="0"/>
                        </a:spcAft>
                      </a:pPr>
                      <a:r>
                        <a:rPr lang="cs-CZ" sz="2400" cap="small" dirty="0" err="1">
                          <a:effectLst/>
                          <a:latin typeface="Calibri"/>
                          <a:ea typeface="Calibri"/>
                          <a:cs typeface="Times New Roman"/>
                        </a:rPr>
                        <a:t>Tématický</a:t>
                      </a:r>
                      <a:r>
                        <a:rPr lang="cs-CZ" sz="2400" cap="small" dirty="0">
                          <a:effectLst/>
                          <a:latin typeface="Calibri"/>
                          <a:ea typeface="Calibri"/>
                          <a:cs typeface="Times New Roman"/>
                        </a:rPr>
                        <a:t> celek</a:t>
                      </a:r>
                      <a:endParaRPr lang="cs-CZ" sz="2400" dirty="0">
                        <a:effectLst/>
                        <a:latin typeface="Calibri"/>
                        <a:ea typeface="Calibri"/>
                        <a:cs typeface="Times New Roman"/>
                      </a:endParaRPr>
                    </a:p>
                  </a:txBody>
                  <a:tcPr marL="68580" marR="68580" marT="0" marB="0" anchor="ctr"/>
                </a:tc>
                <a:tc>
                  <a:txBody>
                    <a:bodyPr/>
                    <a:lstStyle/>
                    <a:p>
                      <a:r>
                        <a:rPr lang="cs-CZ" dirty="0" smtClean="0"/>
                        <a:t>Podnikové</a:t>
                      </a:r>
                      <a:r>
                        <a:rPr lang="cs-CZ" baseline="0" dirty="0" smtClean="0"/>
                        <a:t> činnosti</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druhý</a:t>
                      </a:r>
                      <a:endParaRPr lang="cs-CZ" dirty="0"/>
                    </a:p>
                  </a:txBody>
                  <a:tcPr anchor="ctr"/>
                </a:tc>
              </a:tr>
              <a:tr h="370840">
                <a:tc>
                  <a:txBody>
                    <a:bodyPr/>
                    <a:lstStyle/>
                    <a:p>
                      <a:pPr>
                        <a:lnSpc>
                          <a:spcPct val="115000"/>
                        </a:lnSpc>
                        <a:spcAft>
                          <a:spcPts val="0"/>
                        </a:spcAft>
                      </a:pPr>
                      <a:r>
                        <a:rPr lang="cs-CZ" sz="2400" cap="small" dirty="0" smtClean="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3.4.2013</a:t>
                      </a:r>
                      <a:endParaRPr lang="cs-CZ" dirty="0"/>
                    </a:p>
                  </a:txBody>
                  <a:tcPr anchor="ctr"/>
                </a:tc>
              </a:tr>
            </a:tbl>
          </a:graphicData>
        </a:graphic>
      </p:graphicFrame>
    </p:spTree>
    <p:extLst>
      <p:ext uri="{BB962C8B-B14F-4D97-AF65-F5344CB8AC3E}">
        <p14:creationId xmlns="" xmlns:p14="http://schemas.microsoft.com/office/powerpoint/2010/main" val="4204531562"/>
      </p:ext>
    </p:extLst>
  </p:cSld>
  <p:clrMapOvr>
    <a:masterClrMapping/>
  </p:clrMapOvr>
  <p:transition>
    <p:cover dir="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fontScale="92500" lnSpcReduction="10000"/>
          </a:bodyPr>
          <a:lstStyle/>
          <a:p>
            <a:r>
              <a:rPr lang="cs-CZ" b="1" dirty="0" smtClean="0"/>
              <a:t>Anotace: </a:t>
            </a:r>
          </a:p>
          <a:p>
            <a:pPr>
              <a:buNone/>
            </a:pPr>
            <a:r>
              <a:rPr lang="cs-CZ" i="1" dirty="0" smtClean="0"/>
              <a:t>Materiál je zaměřený na téma „Problematika výrobní kapacity“, zejména na výpočty v této oblasti. Vše je doplněné praktickými příklady.</a:t>
            </a:r>
            <a:endParaRPr lang="cs-CZ" i="1" dirty="0"/>
          </a:p>
          <a:p>
            <a:pPr marL="0" indent="0">
              <a:buNone/>
            </a:pPr>
            <a:endParaRPr lang="cs-CZ" dirty="0" smtClean="0"/>
          </a:p>
          <a:p>
            <a:r>
              <a:rPr lang="cs-CZ" b="1" dirty="0" smtClean="0"/>
              <a:t>Metodické pokyny:</a:t>
            </a:r>
          </a:p>
          <a:p>
            <a:pPr>
              <a:buNone/>
            </a:pPr>
            <a:r>
              <a:rPr lang="cs-CZ" i="1" dirty="0" smtClean="0"/>
              <a:t>Materiál slouží pro usnadnění výkladu dané problematiky, žákům současně jako podklad pro poznámky. Na snímcích č. 7 – 13 jsou uvedené příklady k procvičení dané problematiky, vždy ve struktuře zadání – řešení.  Na snímku č. 14 jsou uvedené otázky, které slouží pro fixaci probírané látky a současně jako zpětná vazba pro učitele.</a:t>
            </a:r>
          </a:p>
          <a:p>
            <a:pPr>
              <a:buNone/>
            </a:pPr>
            <a:endParaRPr lang="cs-CZ" i="1" dirty="0" smtClean="0"/>
          </a:p>
          <a:p>
            <a:pPr>
              <a:buNone/>
            </a:pPr>
            <a:endParaRPr lang="cs-CZ" dirty="0"/>
          </a:p>
        </p:txBody>
      </p:sp>
    </p:spTree>
    <p:extLst>
      <p:ext uri="{BB962C8B-B14F-4D97-AF65-F5344CB8AC3E}">
        <p14:creationId xmlns="" xmlns:p14="http://schemas.microsoft.com/office/powerpoint/2010/main" val="2372491327"/>
      </p:ext>
    </p:extLst>
  </p:cSld>
  <p:clrMapOvr>
    <a:masterClrMapping/>
  </p:clrMapOvr>
  <p:transition>
    <p:cover dir="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dirty="0" smtClean="0"/>
              <a:t>PROBLEMATIKA VÝROBNÍ KAPACITY</a:t>
            </a:r>
            <a:endParaRPr lang="cs-CZ" dirty="0"/>
          </a:p>
        </p:txBody>
      </p:sp>
      <p:sp>
        <p:nvSpPr>
          <p:cNvPr id="3" name="Podnadpis 2"/>
          <p:cNvSpPr>
            <a:spLocks noGrp="1"/>
          </p:cNvSpPr>
          <p:nvPr>
            <p:ph type="subTitle" idx="1"/>
          </p:nvPr>
        </p:nvSpPr>
        <p:spPr/>
        <p:txBody>
          <a:bodyPr/>
          <a:lstStyle/>
          <a:p>
            <a:r>
              <a:rPr lang="cs-CZ" dirty="0" smtClean="0"/>
              <a:t> </a:t>
            </a:r>
            <a:endParaRPr lang="cs-CZ" dirty="0"/>
          </a:p>
        </p:txBody>
      </p:sp>
    </p:spTree>
  </p:cSld>
  <p:clrMapOvr>
    <a:masterClrMapping/>
  </p:clrMapOvr>
  <p:transition>
    <p:cover dir="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VÝROBNÍ KAPACITA</a:t>
            </a:r>
            <a:endParaRPr lang="cs-CZ" dirty="0"/>
          </a:p>
        </p:txBody>
      </p:sp>
      <p:sp>
        <p:nvSpPr>
          <p:cNvPr id="3" name="Zástupný symbol pro obsah 2"/>
          <p:cNvSpPr>
            <a:spLocks noGrp="1"/>
          </p:cNvSpPr>
          <p:nvPr>
            <p:ph idx="1"/>
          </p:nvPr>
        </p:nvSpPr>
        <p:spPr/>
        <p:txBody>
          <a:bodyPr/>
          <a:lstStyle/>
          <a:p>
            <a:pPr>
              <a:defRPr/>
            </a:pPr>
            <a:r>
              <a:rPr lang="cs-CZ" dirty="0"/>
              <a:t>Je </a:t>
            </a:r>
            <a:r>
              <a:rPr lang="cs-CZ" b="1" dirty="0"/>
              <a:t>maximální</a:t>
            </a:r>
            <a:r>
              <a:rPr lang="cs-CZ" dirty="0"/>
              <a:t> množství produkce, které může podnik vyprodukovat za optimálních podmínek za určité </a:t>
            </a:r>
            <a:r>
              <a:rPr lang="cs-CZ" b="1" dirty="0"/>
              <a:t>časové</a:t>
            </a:r>
            <a:r>
              <a:rPr lang="cs-CZ" dirty="0"/>
              <a:t> období</a:t>
            </a:r>
          </a:p>
          <a:p>
            <a:pPr>
              <a:defRPr/>
            </a:pPr>
            <a:r>
              <a:rPr lang="cs-CZ" dirty="0"/>
              <a:t>Závisí na kapacitě jednotlivých výrobních faktorů a na jejich množství</a:t>
            </a:r>
            <a:endParaRPr lang="fr-FR" dirty="0"/>
          </a:p>
          <a:p>
            <a:endParaRPr lang="cs-CZ" dirty="0"/>
          </a:p>
        </p:txBody>
      </p:sp>
      <p:pic>
        <p:nvPicPr>
          <p:cNvPr id="4" name="Obrázek 3" descr="stroj.jpg"/>
          <p:cNvPicPr>
            <a:picLocks noChangeAspect="1"/>
          </p:cNvPicPr>
          <p:nvPr/>
        </p:nvPicPr>
        <p:blipFill>
          <a:blip r:embed="rId2" cstate="print"/>
          <a:stretch>
            <a:fillRect/>
          </a:stretch>
        </p:blipFill>
        <p:spPr>
          <a:xfrm>
            <a:off x="6322774" y="4725144"/>
            <a:ext cx="2470314" cy="1855480"/>
          </a:xfrm>
          <a:prstGeom prst="rect">
            <a:avLst/>
          </a:prstGeom>
          <a:effectLst>
            <a:softEdge rad="63500"/>
          </a:effectLst>
        </p:spPr>
      </p:pic>
    </p:spTree>
  </p:cSld>
  <p:clrMapOvr>
    <a:masterClrMapping/>
  </p:clrMapOvr>
  <p:transition>
    <p:cover dir="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KAPACITA VÝROBNÍCH FAKTORŮ</a:t>
            </a:r>
            <a:endParaRPr lang="cs-CZ" dirty="0"/>
          </a:p>
        </p:txBody>
      </p:sp>
      <p:sp>
        <p:nvSpPr>
          <p:cNvPr id="3" name="Zástupný symbol pro obsah 2"/>
          <p:cNvSpPr>
            <a:spLocks noGrp="1"/>
          </p:cNvSpPr>
          <p:nvPr>
            <p:ph idx="1"/>
          </p:nvPr>
        </p:nvSpPr>
        <p:spPr/>
        <p:txBody>
          <a:bodyPr/>
          <a:lstStyle/>
          <a:p>
            <a:pPr>
              <a:defRPr/>
            </a:pPr>
            <a:r>
              <a:rPr lang="cs-CZ" dirty="0"/>
              <a:t>Je závislá na:</a:t>
            </a:r>
          </a:p>
          <a:p>
            <a:pPr marL="971550" lvl="1" indent="-514350" fontAlgn="auto">
              <a:spcAft>
                <a:spcPts val="0"/>
              </a:spcAft>
              <a:buFont typeface="+mj-lt"/>
              <a:buAutoNum type="arabicPeriod"/>
              <a:defRPr/>
            </a:pPr>
            <a:r>
              <a:rPr lang="cs-CZ" b="1" dirty="0"/>
              <a:t>Výkonnosti</a:t>
            </a:r>
            <a:r>
              <a:rPr lang="cs-CZ" dirty="0"/>
              <a:t> strojního zařízení (stanovené na základě kapacitních norem, které stanoví maximální objem výrobků, které stroj vyrobí za určitý čas)</a:t>
            </a:r>
          </a:p>
          <a:p>
            <a:pPr marL="971550" lvl="1" indent="-514350" fontAlgn="auto">
              <a:spcAft>
                <a:spcPts val="0"/>
              </a:spcAft>
              <a:buFont typeface="+mj-lt"/>
              <a:buAutoNum type="arabicPeriod"/>
              <a:defRPr/>
            </a:pPr>
            <a:r>
              <a:rPr lang="cs-CZ" b="1" dirty="0"/>
              <a:t>Časovém fondu </a:t>
            </a:r>
            <a:r>
              <a:rPr lang="cs-CZ" dirty="0"/>
              <a:t>výrobního zařízení (čas, po který stroj pracuje)</a:t>
            </a:r>
            <a:endParaRPr lang="fr-FR" dirty="0"/>
          </a:p>
          <a:p>
            <a:endParaRPr lang="cs-CZ" dirty="0"/>
          </a:p>
        </p:txBody>
      </p:sp>
      <p:pic>
        <p:nvPicPr>
          <p:cNvPr id="4" name="Obrázek 3" descr="ČAS.jpg"/>
          <p:cNvPicPr>
            <a:picLocks noChangeAspect="1"/>
          </p:cNvPicPr>
          <p:nvPr/>
        </p:nvPicPr>
        <p:blipFill>
          <a:blip r:embed="rId2" cstate="print"/>
          <a:stretch>
            <a:fillRect/>
          </a:stretch>
        </p:blipFill>
        <p:spPr>
          <a:xfrm>
            <a:off x="6876256" y="4869160"/>
            <a:ext cx="1956048" cy="1799564"/>
          </a:xfrm>
          <a:prstGeom prst="rect">
            <a:avLst/>
          </a:prstGeom>
          <a:effectLst>
            <a:softEdge rad="63500"/>
          </a:effectLst>
        </p:spPr>
      </p:pic>
    </p:spTree>
  </p:cSld>
  <p:clrMapOvr>
    <a:masterClrMapping/>
  </p:clrMapOvr>
  <p:transition>
    <p:cover dir="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STANOVENÍ ČASOVÉHO FONDU</a:t>
            </a:r>
            <a:endParaRPr lang="cs-CZ" dirty="0"/>
          </a:p>
        </p:txBody>
      </p:sp>
      <p:sp>
        <p:nvSpPr>
          <p:cNvPr id="3" name="Zástupný symbol pro obsah 2"/>
          <p:cNvSpPr>
            <a:spLocks noGrp="1"/>
          </p:cNvSpPr>
          <p:nvPr>
            <p:ph idx="1"/>
          </p:nvPr>
        </p:nvSpPr>
        <p:spPr/>
        <p:txBody>
          <a:bodyPr/>
          <a:lstStyle/>
          <a:p>
            <a:pPr marL="514350" indent="-514350" fontAlgn="auto">
              <a:spcAft>
                <a:spcPts val="0"/>
              </a:spcAft>
              <a:buFont typeface="+mj-lt"/>
              <a:buAutoNum type="arabicPeriod"/>
              <a:defRPr/>
            </a:pPr>
            <a:r>
              <a:rPr lang="cs-CZ" b="1" dirty="0"/>
              <a:t>Kalendářní časový fond </a:t>
            </a:r>
            <a:r>
              <a:rPr lang="cs-CZ" dirty="0"/>
              <a:t>(počet dní nebo hodin v roce (365 dní, 8760 hodin v nepřestupném roce)</a:t>
            </a:r>
          </a:p>
          <a:p>
            <a:pPr marL="514350" indent="-514350" fontAlgn="auto">
              <a:spcAft>
                <a:spcPts val="0"/>
              </a:spcAft>
              <a:buFont typeface="+mj-lt"/>
              <a:buAutoNum type="arabicPeriod"/>
              <a:defRPr/>
            </a:pPr>
            <a:r>
              <a:rPr lang="cs-CZ" b="1" dirty="0"/>
              <a:t>Nominální časový fond </a:t>
            </a:r>
            <a:r>
              <a:rPr lang="cs-CZ" dirty="0"/>
              <a:t>(odečteme dny celozávodní dovolené, soboty, neděle a svátky)</a:t>
            </a:r>
          </a:p>
          <a:p>
            <a:pPr marL="514350" indent="-514350" fontAlgn="auto">
              <a:spcAft>
                <a:spcPts val="0"/>
              </a:spcAft>
              <a:buFont typeface="+mj-lt"/>
              <a:buAutoNum type="arabicPeriod"/>
              <a:defRPr/>
            </a:pPr>
            <a:r>
              <a:rPr lang="cs-CZ" b="1" dirty="0"/>
              <a:t>Využitelný časový fond </a:t>
            </a:r>
            <a:r>
              <a:rPr lang="cs-CZ" dirty="0"/>
              <a:t>(z nominálního časového fondu odečteme prostoje)</a:t>
            </a:r>
            <a:endParaRPr lang="fr-FR" dirty="0"/>
          </a:p>
          <a:p>
            <a:endParaRPr lang="cs-CZ" dirty="0"/>
          </a:p>
        </p:txBody>
      </p:sp>
    </p:spTree>
  </p:cSld>
  <p:clrMapOvr>
    <a:masterClrMapping/>
  </p:clrMapOvr>
  <p:transition>
    <p:cover dir="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PŘÍKLAD 1 - ZADÁNÍ</a:t>
            </a:r>
            <a:endParaRPr lang="cs-CZ" b="1" dirty="0"/>
          </a:p>
        </p:txBody>
      </p:sp>
      <p:sp>
        <p:nvSpPr>
          <p:cNvPr id="3" name="Zástupný symbol pro obsah 2"/>
          <p:cNvSpPr>
            <a:spLocks noGrp="1"/>
          </p:cNvSpPr>
          <p:nvPr>
            <p:ph idx="1"/>
          </p:nvPr>
        </p:nvSpPr>
        <p:spPr/>
        <p:txBody>
          <a:bodyPr/>
          <a:lstStyle/>
          <a:p>
            <a:pPr>
              <a:buNone/>
            </a:pPr>
            <a:r>
              <a:rPr lang="cs-CZ" b="1" dirty="0" smtClean="0"/>
              <a:t>Vypočítejte využitelný časový fond strojního zařízení, pokud znáte následující údaje:</a:t>
            </a:r>
          </a:p>
          <a:p>
            <a:pPr lvl="1">
              <a:buFont typeface="Arial" pitchFamily="34" charset="0"/>
              <a:buChar char="•"/>
            </a:pPr>
            <a:r>
              <a:rPr lang="cs-CZ" b="1" dirty="0" smtClean="0"/>
              <a:t>Dnů volna a svátků je ve sledovaném roce 105</a:t>
            </a:r>
          </a:p>
          <a:p>
            <a:pPr lvl="1">
              <a:buFont typeface="Arial" pitchFamily="34" charset="0"/>
              <a:buChar char="•"/>
            </a:pPr>
            <a:r>
              <a:rPr lang="cs-CZ" b="1" dirty="0" smtClean="0"/>
              <a:t>Plánovaných prostojů 27 dní v roce</a:t>
            </a:r>
          </a:p>
          <a:p>
            <a:pPr lvl="1">
              <a:buFont typeface="Arial" pitchFamily="34" charset="0"/>
              <a:buChar char="•"/>
            </a:pPr>
            <a:r>
              <a:rPr lang="cs-CZ" b="1" dirty="0" smtClean="0"/>
              <a:t>Sledovaný rok je nepřestupný</a:t>
            </a:r>
            <a:endParaRPr lang="cs-CZ" b="1" dirty="0"/>
          </a:p>
        </p:txBody>
      </p:sp>
    </p:spTree>
  </p:cSld>
  <p:clrMapOvr>
    <a:masterClrMapping/>
  </p:clrMapOvr>
  <p:transition>
    <p:cover dir="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PŘÍKLAD 1 - ŘEŠENÍ</a:t>
            </a:r>
            <a:endParaRPr lang="cs-CZ" b="1" dirty="0"/>
          </a:p>
        </p:txBody>
      </p:sp>
      <p:sp>
        <p:nvSpPr>
          <p:cNvPr id="3" name="Zástupný symbol pro obsah 2"/>
          <p:cNvSpPr>
            <a:spLocks noGrp="1"/>
          </p:cNvSpPr>
          <p:nvPr>
            <p:ph idx="1"/>
          </p:nvPr>
        </p:nvSpPr>
        <p:spPr/>
        <p:txBody>
          <a:bodyPr/>
          <a:lstStyle/>
          <a:p>
            <a:pPr marL="514350" indent="-514350">
              <a:buFont typeface="+mj-lt"/>
              <a:buAutoNum type="arabicPeriod"/>
            </a:pPr>
            <a:r>
              <a:rPr lang="cs-CZ" b="1" dirty="0" smtClean="0"/>
              <a:t>Kalendářní fond </a:t>
            </a:r>
            <a:r>
              <a:rPr lang="cs-CZ" dirty="0" smtClean="0"/>
              <a:t>je 365 dní</a:t>
            </a:r>
          </a:p>
          <a:p>
            <a:pPr marL="514350" indent="-514350">
              <a:buFont typeface="+mj-lt"/>
              <a:buAutoNum type="arabicPeriod"/>
            </a:pPr>
            <a:r>
              <a:rPr lang="cs-CZ" b="1" dirty="0" smtClean="0"/>
              <a:t>Nominální časový fond </a:t>
            </a:r>
            <a:r>
              <a:rPr lang="cs-CZ" dirty="0" smtClean="0"/>
              <a:t>je: 365 – 105 = 260 dní</a:t>
            </a:r>
          </a:p>
          <a:p>
            <a:pPr marL="514350" indent="-514350">
              <a:buFont typeface="+mj-lt"/>
              <a:buAutoNum type="arabicPeriod"/>
            </a:pPr>
            <a:r>
              <a:rPr lang="cs-CZ" b="1" dirty="0" smtClean="0"/>
              <a:t>Využitelný časový fond </a:t>
            </a:r>
            <a:r>
              <a:rPr lang="cs-CZ" dirty="0" smtClean="0"/>
              <a:t>je: 260 – 27 = 233 dní, pokud stroj pracuje 8 hodin denně, pak 1864 hodin</a:t>
            </a:r>
            <a:endParaRPr lang="cs-CZ" dirty="0"/>
          </a:p>
        </p:txBody>
      </p:sp>
    </p:spTree>
  </p:cSld>
  <p:clrMapOvr>
    <a:masterClrMapping/>
  </p:clrMapOvr>
  <p:transition>
    <p:cover dir="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Výpočty výrobní kapacity</a:t>
            </a:r>
            <a:endParaRPr lang="cs-CZ" dirty="0"/>
          </a:p>
        </p:txBody>
      </p:sp>
      <p:sp>
        <p:nvSpPr>
          <p:cNvPr id="3" name="Zástupný symbol pro obsah 2"/>
          <p:cNvSpPr>
            <a:spLocks noGrp="1"/>
          </p:cNvSpPr>
          <p:nvPr>
            <p:ph idx="1"/>
          </p:nvPr>
        </p:nvSpPr>
        <p:spPr/>
        <p:txBody>
          <a:bodyPr/>
          <a:lstStyle/>
          <a:p>
            <a:pPr>
              <a:buNone/>
            </a:pPr>
            <a:r>
              <a:rPr lang="cs-CZ" b="1" dirty="0" smtClean="0"/>
              <a:t>VÝROBNÍ KAPACITA </a:t>
            </a:r>
            <a:r>
              <a:rPr lang="cs-CZ" dirty="0" smtClean="0"/>
              <a:t>= POČET STROJŮ*VÝKONNOST STROJE*ČASOVÝ FOND STROJE</a:t>
            </a:r>
          </a:p>
          <a:p>
            <a:pPr>
              <a:buNone/>
            </a:pPr>
            <a:endParaRPr lang="cs-CZ" dirty="0"/>
          </a:p>
          <a:p>
            <a:pPr>
              <a:buNone/>
            </a:pPr>
            <a:r>
              <a:rPr lang="cs-CZ" b="1" dirty="0" smtClean="0"/>
              <a:t>VYUŽITÍ VÝROBNÍ KAPACITY </a:t>
            </a:r>
            <a:r>
              <a:rPr lang="cs-CZ" dirty="0" smtClean="0"/>
              <a:t>= SKUTEČNÁ VÝROBNÍ KAPACITA/ PLÁNOVANÁ VÝROBNÍ KAPACITA *100</a:t>
            </a:r>
            <a:endParaRPr lang="cs-CZ" dirty="0"/>
          </a:p>
        </p:txBody>
      </p:sp>
    </p:spTree>
  </p:cSld>
  <p:clrMapOvr>
    <a:masterClrMapping/>
  </p:clrMapOvr>
  <p:transition>
    <p:cover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2 - ZADÁNÍ</a:t>
            </a:r>
            <a:endParaRPr lang="cs-CZ" dirty="0"/>
          </a:p>
        </p:txBody>
      </p:sp>
      <p:sp>
        <p:nvSpPr>
          <p:cNvPr id="3" name="Zástupný symbol pro obsah 2"/>
          <p:cNvSpPr>
            <a:spLocks noGrp="1"/>
          </p:cNvSpPr>
          <p:nvPr>
            <p:ph idx="1"/>
          </p:nvPr>
        </p:nvSpPr>
        <p:spPr/>
        <p:txBody>
          <a:bodyPr/>
          <a:lstStyle/>
          <a:p>
            <a:pPr>
              <a:buNone/>
            </a:pPr>
            <a:r>
              <a:rPr lang="cs-CZ" b="1" dirty="0" smtClean="0"/>
              <a:t>Restaurace vlastní 3 kávovary. Výkonnost kávovarů je stanovena kapacitními normami výrobce na 15 šálků kávy za hodinu. Jeden kávovar pracuje 2.160 hodin ročně. Kolik šálků kávy by restaurace mohla uvařit za rok? Jaké je využití kapacity, jestliže restaurace ve skutečnosti uvařila 85.500 šálků kávy?</a:t>
            </a:r>
            <a:endParaRPr lang="cs-CZ" b="1" dirty="0"/>
          </a:p>
        </p:txBody>
      </p:sp>
    </p:spTree>
  </p:cSld>
  <p:clrMapOvr>
    <a:masterClrMapping/>
  </p:clrMapOvr>
  <p:transition>
    <p:cover dir="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2 - řešení</a:t>
            </a:r>
            <a:endParaRPr lang="cs-CZ" dirty="0"/>
          </a:p>
        </p:txBody>
      </p:sp>
      <p:sp>
        <p:nvSpPr>
          <p:cNvPr id="3" name="Zástupný symbol pro obsah 2"/>
          <p:cNvSpPr>
            <a:spLocks noGrp="1"/>
          </p:cNvSpPr>
          <p:nvPr>
            <p:ph idx="1"/>
          </p:nvPr>
        </p:nvSpPr>
        <p:spPr/>
        <p:txBody>
          <a:bodyPr/>
          <a:lstStyle/>
          <a:p>
            <a:r>
              <a:rPr lang="cs-CZ" b="1" dirty="0" smtClean="0"/>
              <a:t>VÝROBNÍ KAPACITA </a:t>
            </a:r>
            <a:r>
              <a:rPr lang="cs-CZ" dirty="0" smtClean="0"/>
              <a:t>= 3*15*2160 = </a:t>
            </a:r>
            <a:r>
              <a:rPr lang="cs-CZ" b="1" dirty="0" smtClean="0"/>
              <a:t>97 200 šálků kávy</a:t>
            </a:r>
          </a:p>
          <a:p>
            <a:r>
              <a:rPr lang="cs-CZ" b="1" dirty="0" smtClean="0"/>
              <a:t>VYUŽITÍ VÝROBNÍ KAPACITY </a:t>
            </a:r>
            <a:r>
              <a:rPr lang="cs-CZ" dirty="0" smtClean="0"/>
              <a:t>= 85 500/ 97 200* 100 = </a:t>
            </a:r>
            <a:r>
              <a:rPr lang="cs-CZ" b="1" dirty="0" smtClean="0"/>
              <a:t>88%</a:t>
            </a:r>
          </a:p>
          <a:p>
            <a:pPr>
              <a:buNone/>
            </a:pPr>
            <a:endParaRPr lang="cs-CZ" dirty="0"/>
          </a:p>
          <a:p>
            <a:pPr>
              <a:buNone/>
            </a:pPr>
            <a:r>
              <a:rPr lang="cs-CZ" b="1" dirty="0" smtClean="0"/>
              <a:t>Maximální výrobní kapacita restaurace je 97 200 šálků kávy, restaurace ve skutečnosti využívá kapacitu na 88%.</a:t>
            </a:r>
            <a:endParaRPr lang="cs-CZ" b="1" dirty="0"/>
          </a:p>
        </p:txBody>
      </p:sp>
    </p:spTree>
  </p:cSld>
  <p:clrMapOvr>
    <a:masterClrMapping/>
  </p:clrMapOvr>
  <p:transition>
    <p:cover dir="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3 - ZADÁNÍ</a:t>
            </a:r>
            <a:endParaRPr lang="cs-CZ" dirty="0"/>
          </a:p>
        </p:txBody>
      </p:sp>
      <p:sp>
        <p:nvSpPr>
          <p:cNvPr id="3" name="Zástupný symbol pro obsah 2"/>
          <p:cNvSpPr>
            <a:spLocks noGrp="1"/>
          </p:cNvSpPr>
          <p:nvPr>
            <p:ph idx="1"/>
          </p:nvPr>
        </p:nvSpPr>
        <p:spPr/>
        <p:txBody>
          <a:bodyPr/>
          <a:lstStyle/>
          <a:p>
            <a:pPr>
              <a:buNone/>
            </a:pPr>
            <a:r>
              <a:rPr lang="cs-CZ" b="1" dirty="0" smtClean="0"/>
              <a:t>Kavárna vlastní zařízení na výrobu překapávané kávy, které vyrobí 40 nápojů za hodinu a může pracovat 10 hodin denně. Kavárna má 5 dní v roce zavírací den. Za loňský rok kavárna vyrobila 100 000 nápojů. Vypočítejte výrobní kapacitu kavárny a její využití.</a:t>
            </a:r>
            <a:endParaRPr lang="cs-CZ" b="1" dirty="0"/>
          </a:p>
        </p:txBody>
      </p:sp>
    </p:spTree>
  </p:cSld>
  <p:clrMapOvr>
    <a:masterClrMapping/>
  </p:clrMapOvr>
  <p:transition>
    <p:cover dir="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 3 - ŘEŠENÍ</a:t>
            </a:r>
            <a:endParaRPr lang="cs-CZ" dirty="0"/>
          </a:p>
        </p:txBody>
      </p:sp>
      <p:sp>
        <p:nvSpPr>
          <p:cNvPr id="3" name="Zástupný symbol pro obsah 2"/>
          <p:cNvSpPr>
            <a:spLocks noGrp="1"/>
          </p:cNvSpPr>
          <p:nvPr>
            <p:ph idx="1"/>
          </p:nvPr>
        </p:nvSpPr>
        <p:spPr/>
        <p:txBody>
          <a:bodyPr/>
          <a:lstStyle/>
          <a:p>
            <a:r>
              <a:rPr lang="cs-CZ" b="1" dirty="0" smtClean="0"/>
              <a:t>VÝROBNÍ KAPACITA </a:t>
            </a:r>
            <a:r>
              <a:rPr lang="cs-CZ" dirty="0" smtClean="0"/>
              <a:t>= (365-5)*10*40 = </a:t>
            </a:r>
            <a:r>
              <a:rPr lang="cs-CZ" b="1" dirty="0" smtClean="0"/>
              <a:t>144.000 nápojů za rok</a:t>
            </a:r>
          </a:p>
          <a:p>
            <a:r>
              <a:rPr lang="cs-CZ" b="1" dirty="0" smtClean="0"/>
              <a:t>VYUŽITÍ VÝROBNÍ KAPACITY </a:t>
            </a:r>
            <a:r>
              <a:rPr lang="cs-CZ" dirty="0" smtClean="0"/>
              <a:t>= 100.000/144.000 *100 =</a:t>
            </a:r>
            <a:r>
              <a:rPr lang="cs-CZ" b="1" dirty="0" smtClean="0"/>
              <a:t>69,44%</a:t>
            </a:r>
          </a:p>
          <a:p>
            <a:pPr>
              <a:buNone/>
            </a:pPr>
            <a:endParaRPr lang="cs-CZ" b="1" dirty="0"/>
          </a:p>
          <a:p>
            <a:pPr>
              <a:buNone/>
            </a:pPr>
            <a:r>
              <a:rPr lang="cs-CZ" b="1" dirty="0" smtClean="0"/>
              <a:t>Maximální kapacita kavárny je 144.000 překapávaných káv za rok, skutečné využití výrobní kapacity bylo v loňském roce 69,44%.</a:t>
            </a:r>
            <a:endParaRPr lang="cs-CZ" b="1" dirty="0"/>
          </a:p>
        </p:txBody>
      </p:sp>
    </p:spTree>
  </p:cSld>
  <p:clrMapOvr>
    <a:masterClrMapping/>
  </p:clrMapOvr>
  <p:transition>
    <p:cover dir="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 na závěr</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Proč je důležité sledovat maximální výrobní kapacitu podniku?</a:t>
            </a:r>
          </a:p>
          <a:p>
            <a:pPr marL="514350" indent="-514350">
              <a:buFont typeface="+mj-lt"/>
              <a:buAutoNum type="arabicPeriod"/>
            </a:pPr>
            <a:r>
              <a:rPr lang="cs-CZ" dirty="0" smtClean="0"/>
              <a:t>Co vyjadřuje ukazatel využití výrobní kapacity podniku?</a:t>
            </a:r>
          </a:p>
          <a:p>
            <a:pPr marL="514350" indent="-514350">
              <a:buFont typeface="+mj-lt"/>
              <a:buAutoNum type="arabicPeriod"/>
            </a:pPr>
            <a:r>
              <a:rPr lang="cs-CZ" dirty="0" smtClean="0"/>
              <a:t>Které faktory mohou ovlivnit využití výrobní kapacity restaurace?</a:t>
            </a:r>
          </a:p>
          <a:p>
            <a:pPr marL="514350" indent="-514350">
              <a:buFont typeface="+mj-lt"/>
              <a:buAutoNum type="arabicPeriod"/>
            </a:pPr>
            <a:r>
              <a:rPr lang="cs-CZ" dirty="0" smtClean="0"/>
              <a:t>Jakým způsobem ovlivňuje faktor času výrobní kapacitu podniku?</a:t>
            </a:r>
          </a:p>
          <a:p>
            <a:pPr marL="514350" indent="-514350">
              <a:buFont typeface="+mj-lt"/>
              <a:buAutoNum type="arabicPeriod"/>
            </a:pPr>
            <a:endParaRPr lang="cs-CZ" dirty="0"/>
          </a:p>
        </p:txBody>
      </p:sp>
    </p:spTree>
  </p:cSld>
  <p:clrMapOvr>
    <a:masterClrMapping/>
  </p:clrMapOvr>
  <p:transition>
    <p:cover dir="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normAutofit lnSpcReduction="10000"/>
          </a:bodyPr>
          <a:lstStyle/>
          <a:p>
            <a:pPr marL="514350" indent="-514350">
              <a:buFont typeface="+mj-lt"/>
              <a:buAutoNum type="arabicPeriod"/>
            </a:pPr>
            <a:r>
              <a:rPr lang="cs-CZ" dirty="0" smtClean="0"/>
              <a:t>KOČÍ J., ŠAMŠOVÁ L.: Základy ekonomiky pro střední a vyšší hotelové školy.</a:t>
            </a:r>
            <a:r>
              <a:rPr lang="cs-CZ" i="1" dirty="0" smtClean="0"/>
              <a:t> </a:t>
            </a:r>
            <a:r>
              <a:rPr lang="cs-CZ" dirty="0" smtClean="0"/>
              <a:t>Praha, Fortuna, 2009. 144 stran.</a:t>
            </a:r>
          </a:p>
          <a:p>
            <a:pPr marL="514350" indent="-514350">
              <a:buFont typeface="+mj-lt"/>
              <a:buAutoNum type="arabicPeriod"/>
            </a:pPr>
            <a:r>
              <a:rPr lang="cs-CZ" dirty="0" smtClean="0"/>
              <a:t>Obrázky dostupné na:</a:t>
            </a:r>
          </a:p>
          <a:p>
            <a:pPr marL="514350" indent="-514350">
              <a:buNone/>
            </a:pPr>
            <a:r>
              <a:rPr lang="cs-CZ" dirty="0" smtClean="0">
                <a:hlinkClick r:id="rId2"/>
              </a:rPr>
              <a:t>http://www.</a:t>
            </a:r>
            <a:r>
              <a:rPr lang="cs-CZ" dirty="0" err="1" smtClean="0">
                <a:hlinkClick r:id="rId2"/>
              </a:rPr>
              <a:t>naseinfo.cz</a:t>
            </a:r>
            <a:r>
              <a:rPr lang="cs-CZ" dirty="0" smtClean="0">
                <a:hlinkClick r:id="rId2"/>
              </a:rPr>
              <a:t>/</a:t>
            </a:r>
            <a:r>
              <a:rPr lang="cs-CZ" dirty="0" err="1" smtClean="0">
                <a:hlinkClick r:id="rId2"/>
              </a:rPr>
              <a:t>photo</a:t>
            </a:r>
            <a:r>
              <a:rPr lang="cs-CZ" dirty="0" smtClean="0">
                <a:hlinkClick r:id="rId2"/>
              </a:rPr>
              <a:t>/</a:t>
            </a:r>
            <a:r>
              <a:rPr lang="cs-CZ" dirty="0" err="1" smtClean="0">
                <a:hlinkClick r:id="rId2"/>
              </a:rPr>
              <a:t>view</a:t>
            </a:r>
            <a:r>
              <a:rPr lang="cs-CZ" dirty="0" smtClean="0">
                <a:hlinkClick r:id="rId2"/>
              </a:rPr>
              <a:t>?id=213268</a:t>
            </a:r>
            <a:endParaRPr lang="cs-CZ" dirty="0" smtClean="0"/>
          </a:p>
          <a:p>
            <a:pPr marL="514350" indent="-514350">
              <a:buNone/>
            </a:pPr>
            <a:r>
              <a:rPr lang="cs-CZ" dirty="0" smtClean="0">
                <a:hlinkClick r:id="rId3"/>
              </a:rPr>
              <a:t>http://stavitel.ihned.</a:t>
            </a:r>
            <a:r>
              <a:rPr lang="cs-CZ" dirty="0" err="1" smtClean="0">
                <a:hlinkClick r:id="rId3"/>
              </a:rPr>
              <a:t>cz</a:t>
            </a:r>
            <a:r>
              <a:rPr lang="cs-CZ" dirty="0" smtClean="0">
                <a:hlinkClick r:id="rId3"/>
              </a:rPr>
              <a:t>/c1-59658790-</a:t>
            </a:r>
            <a:r>
              <a:rPr lang="cs-CZ" dirty="0" err="1" smtClean="0">
                <a:hlinkClick r:id="rId3"/>
              </a:rPr>
              <a:t>unikatni</a:t>
            </a:r>
            <a:r>
              <a:rPr lang="cs-CZ" dirty="0" smtClean="0">
                <a:hlinkClick r:id="rId3"/>
              </a:rPr>
              <a:t>-stroj-s-laserovou-</a:t>
            </a:r>
            <a:r>
              <a:rPr lang="cs-CZ" dirty="0" err="1" smtClean="0">
                <a:hlinkClick r:id="rId3"/>
              </a:rPr>
              <a:t>vyrobni</a:t>
            </a:r>
            <a:r>
              <a:rPr lang="cs-CZ" dirty="0" smtClean="0">
                <a:hlinkClick r:id="rId3"/>
              </a:rPr>
              <a:t>-technologii</a:t>
            </a:r>
            <a:endParaRPr lang="cs-CZ" dirty="0" smtClean="0"/>
          </a:p>
          <a:p>
            <a:pPr marL="514350" indent="-514350">
              <a:buNone/>
            </a:pPr>
            <a:r>
              <a:rPr lang="cs-CZ" dirty="0" smtClean="0">
                <a:hlinkClick r:id="rId4"/>
              </a:rPr>
              <a:t>http://www.</a:t>
            </a:r>
            <a:r>
              <a:rPr lang="cs-CZ" dirty="0" err="1" smtClean="0">
                <a:hlinkClick r:id="rId4"/>
              </a:rPr>
              <a:t>indezine.com</a:t>
            </a:r>
            <a:r>
              <a:rPr lang="cs-CZ" dirty="0" smtClean="0">
                <a:hlinkClick r:id="rId4"/>
              </a:rPr>
              <a:t>/</a:t>
            </a:r>
            <a:r>
              <a:rPr lang="cs-CZ" dirty="0" err="1" smtClean="0">
                <a:hlinkClick r:id="rId4"/>
              </a:rPr>
              <a:t>powerpoint</a:t>
            </a:r>
            <a:r>
              <a:rPr lang="cs-CZ" dirty="0" smtClean="0">
                <a:hlinkClick r:id="rId4"/>
              </a:rPr>
              <a:t>/</a:t>
            </a:r>
            <a:r>
              <a:rPr lang="cs-CZ" dirty="0" err="1" smtClean="0">
                <a:hlinkClick r:id="rId4"/>
              </a:rPr>
              <a:t>templates</a:t>
            </a:r>
            <a:r>
              <a:rPr lang="cs-CZ" dirty="0" smtClean="0">
                <a:hlinkClick r:id="rId4"/>
              </a:rPr>
              <a:t>/</a:t>
            </a:r>
            <a:r>
              <a:rPr lang="cs-CZ" dirty="0" err="1" smtClean="0">
                <a:hlinkClick r:id="rId4"/>
              </a:rPr>
              <a:t>categories</a:t>
            </a:r>
            <a:r>
              <a:rPr lang="cs-CZ" dirty="0" smtClean="0">
                <a:hlinkClick r:id="rId4"/>
              </a:rPr>
              <a:t>/technology/</a:t>
            </a:r>
            <a:r>
              <a:rPr lang="cs-CZ" dirty="0" smtClean="0"/>
              <a:t> (cit. 3.4.2013)</a:t>
            </a:r>
          </a:p>
          <a:p>
            <a:pPr marL="514350" indent="-514350">
              <a:buNone/>
            </a:pPr>
            <a:endParaRPr lang="cs-CZ" dirty="0" smtClean="0"/>
          </a:p>
          <a:p>
            <a:endParaRPr lang="cs-CZ" dirty="0"/>
          </a:p>
        </p:txBody>
      </p:sp>
    </p:spTree>
  </p:cSld>
  <p:clrMapOvr>
    <a:masterClrMapping/>
  </p:clrMapOvr>
  <p:transition>
    <p:cover dir="rd"/>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a:ln>
            <a:noFill/>
          </a:ln>
        </p:spPr>
        <p:txBody>
          <a:bodyPr/>
          <a:lstStyle/>
          <a:p>
            <a:r>
              <a:rPr lang="cs-CZ" b="1" cap="all" dirty="0" smtClean="0"/>
              <a:t>Děkuji vám za pozornost</a:t>
            </a:r>
            <a:endParaRPr lang="cs-CZ" b="1" cap="all" dirty="0"/>
          </a:p>
        </p:txBody>
      </p:sp>
      <p:sp>
        <p:nvSpPr>
          <p:cNvPr id="5" name="Podnadpis 4"/>
          <p:cNvSpPr>
            <a:spLocks noGrp="1"/>
          </p:cNvSpPr>
          <p:nvPr>
            <p:ph type="subTitle" idx="1"/>
          </p:nvPr>
        </p:nvSpPr>
        <p:spPr/>
        <p:txBody>
          <a:bodyPr>
            <a:normAutofit/>
          </a:bodyPr>
          <a:lstStyle/>
          <a:p>
            <a:r>
              <a:rPr lang="cs-CZ" sz="4400" dirty="0" smtClean="0">
                <a:solidFill>
                  <a:schemeClr val="tx1"/>
                </a:solidFill>
                <a:sym typeface="Wingdings" pitchFamily="2" charset="2"/>
              </a:rPr>
              <a:t></a:t>
            </a:r>
            <a:endParaRPr lang="cs-CZ" sz="4400" dirty="0">
              <a:solidFill>
                <a:schemeClr val="tx1"/>
              </a:solidFill>
            </a:endParaRPr>
          </a:p>
        </p:txBody>
      </p:sp>
    </p:spTree>
  </p:cSld>
  <p:clrMapOvr>
    <a:masterClrMapping/>
  </p:clrMapOvr>
  <p:transition>
    <p:cover dir="rd"/>
  </p:transition>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111</TotalTime>
  <Words>655</Words>
  <Application>Microsoft Office PowerPoint</Application>
  <PresentationFormat>Předvádění na obrazovce (4:3)</PresentationFormat>
  <Paragraphs>74</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sady Office</vt:lpstr>
      <vt:lpstr>Snímek 1</vt:lpstr>
      <vt:lpstr>Snímek 2</vt:lpstr>
      <vt:lpstr>PROBLEMATIKA VÝROBNÍ KAPACITY</vt:lpstr>
      <vt:lpstr>VÝROBNÍ KAPACITA</vt:lpstr>
      <vt:lpstr>KAPACITA VÝROBNÍCH FAKTORŮ</vt:lpstr>
      <vt:lpstr>STANOVENÍ ČASOVÉHO FONDU</vt:lpstr>
      <vt:lpstr>PŘÍKLAD 1 - ZADÁNÍ</vt:lpstr>
      <vt:lpstr>PŘÍKLAD 1 - ŘEŠENÍ</vt:lpstr>
      <vt:lpstr>Výpočty výrobní kapacity</vt:lpstr>
      <vt:lpstr>PŘÍKLAD 2 - ZADÁNÍ</vt:lpstr>
      <vt:lpstr>Příklad 2 - řešení</vt:lpstr>
      <vt:lpstr>PŘÍKLAD 3 - ZADÁNÍ</vt:lpstr>
      <vt:lpstr>PŘÍKLAD 3 - ŘEŠENÍ</vt:lpstr>
      <vt:lpstr>Otázky na závěr</vt:lpstr>
      <vt:lpstr>Použité zdroje</vt:lpstr>
      <vt:lpstr>Děkuji vám za pozornost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PROBLEMATIKA VÝROBNÍ KAPACITY</dc:title>
  <dc:creator>Štěpánka</dc:creator>
  <cp:lastModifiedBy>Štěpánka</cp:lastModifiedBy>
  <cp:revision>11</cp:revision>
  <dcterms:created xsi:type="dcterms:W3CDTF">2013-04-18T18:00:18Z</dcterms:created>
  <dcterms:modified xsi:type="dcterms:W3CDTF">2013-11-19T18:08:16Z</dcterms:modified>
</cp:coreProperties>
</file>