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FEC388-C6B8-4D36-8136-E0BAADD0BFE6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8AC3F5-91D7-4D4B-A647-C99EBA38C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4EA51-38B4-461F-A133-1827D5E7A8B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5F17B7-F775-4355-AA2D-2C13FCFF4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5F17B7-F775-4355-AA2D-2C13FCFF4E5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1750">
            <a:solidFill>
              <a:schemeClr val="tx1"/>
            </a:solidFill>
          </a:ln>
        </p:spPr>
        <p:txBody>
          <a:bodyPr/>
          <a:lstStyle>
            <a:lvl1pPr>
              <a:defRPr b="1" i="0" cap="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F3916-BB40-44A7-A1EB-D96927F421BE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457F0-9D2C-4B75-82A0-F8B2EA2168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jen-patchwork.cz/images/nakupni-vozik.png" TargetMode="External"/><Relationship Id="rId2" Type="http://schemas.openxmlformats.org/officeDocument/2006/relationships/hyperlink" Target="http://www.ceskamincovna.cz/_Upload/images/1/web/5828626b7d68624f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Podnikové</a:t>
                      </a:r>
                      <a:r>
                        <a:rPr lang="cs-CZ" baseline="0" dirty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5.4.2013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„Odbytová činnost“, </a:t>
            </a:r>
            <a:r>
              <a:rPr lang="cs-CZ" i="1" dirty="0" smtClean="0"/>
              <a:t>zejména na </a:t>
            </a:r>
            <a:r>
              <a:rPr lang="cs-CZ" i="1" dirty="0" smtClean="0"/>
              <a:t>dílčí činnosti spojené s touto oblastí. 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</a:t>
            </a:r>
            <a:r>
              <a:rPr lang="cs-CZ" i="1" dirty="0" smtClean="0"/>
              <a:t>Na </a:t>
            </a:r>
            <a:r>
              <a:rPr lang="cs-CZ" i="1" dirty="0" smtClean="0"/>
              <a:t>snímku č. </a:t>
            </a:r>
            <a:r>
              <a:rPr lang="cs-CZ" i="1" dirty="0" smtClean="0"/>
              <a:t>10 </a:t>
            </a:r>
            <a:r>
              <a:rPr lang="cs-CZ" i="1" dirty="0" smtClean="0"/>
              <a:t>jsou uvedené otázky, které slouží </a:t>
            </a:r>
            <a:r>
              <a:rPr lang="cs-CZ" i="1" dirty="0" smtClean="0"/>
              <a:t>žákům pro </a:t>
            </a:r>
            <a:r>
              <a:rPr lang="cs-CZ" i="1" dirty="0" smtClean="0"/>
              <a:t>fixaci probírané látky a současně jako zpětná vazba pro učitele.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80000"/>
            <a:lum/>
          </a:blip>
          <a:srcRect/>
          <a:stretch>
            <a:fillRect l="-1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ODBYTOVÁ ČINNOST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ODBYT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prodej</a:t>
            </a:r>
          </a:p>
          <a:p>
            <a:r>
              <a:rPr lang="cs-CZ" dirty="0" smtClean="0"/>
              <a:t>Je v podniku zajišťován </a:t>
            </a:r>
            <a:r>
              <a:rPr lang="cs-CZ" b="1" dirty="0" smtClean="0"/>
              <a:t>odbytovým</a:t>
            </a:r>
            <a:r>
              <a:rPr lang="cs-CZ" dirty="0" smtClean="0"/>
              <a:t> </a:t>
            </a:r>
            <a:r>
              <a:rPr lang="cs-CZ" b="1" dirty="0" smtClean="0"/>
              <a:t>útvarem</a:t>
            </a:r>
          </a:p>
          <a:p>
            <a:r>
              <a:rPr lang="cs-CZ" dirty="0" smtClean="0"/>
              <a:t>Jedná se o velmi významnou činnost, protože při prodeji vznikají </a:t>
            </a:r>
            <a:r>
              <a:rPr lang="cs-CZ" b="1" dirty="0" smtClean="0"/>
              <a:t>výnosy</a:t>
            </a:r>
            <a:r>
              <a:rPr lang="cs-CZ" dirty="0" smtClean="0"/>
              <a:t> podniku (</a:t>
            </a:r>
            <a:r>
              <a:rPr lang="cs-CZ" b="1" dirty="0" smtClean="0"/>
              <a:t>tržby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" name="Obrázek 3" descr="nákupní vozí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797152"/>
            <a:ext cx="2286000" cy="1828800"/>
          </a:xfrm>
          <a:prstGeom prst="rect">
            <a:avLst/>
          </a:prstGeo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ODBYT ZAHRNUJE TYTO ČINNOSTI: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Plánování odbytu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Jednání s odběrateli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Expedice výrobků a  fakturace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Vyřizování případných reklamací</a:t>
            </a:r>
            <a:endParaRPr lang="cs-CZ" dirty="0"/>
          </a:p>
        </p:txBody>
      </p:sp>
      <p:pic>
        <p:nvPicPr>
          <p:cNvPr id="4" name="Obrázek 3" descr="nákupní vozí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797152"/>
            <a:ext cx="2286000" cy="1828800"/>
          </a:xfrm>
          <a:prstGeom prst="rect">
            <a:avLst/>
          </a:prstGeo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PLÁNOVÁNÍ ODBYTU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 základě </a:t>
            </a:r>
            <a:r>
              <a:rPr lang="cs-CZ" b="1" dirty="0" smtClean="0"/>
              <a:t>poptávky</a:t>
            </a:r>
            <a:r>
              <a:rPr lang="cs-CZ" dirty="0" smtClean="0"/>
              <a:t> po výrobcích</a:t>
            </a:r>
          </a:p>
          <a:p>
            <a:r>
              <a:rPr lang="cs-CZ" dirty="0" smtClean="0"/>
              <a:t>Základem je sestavení </a:t>
            </a:r>
            <a:r>
              <a:rPr lang="cs-CZ" b="1" dirty="0" smtClean="0"/>
              <a:t>plánu prodeje</a:t>
            </a:r>
            <a:r>
              <a:rPr lang="cs-CZ" dirty="0" smtClean="0"/>
              <a:t>, na který úzce navazuje výroba</a:t>
            </a:r>
            <a:endParaRPr lang="cs-CZ" dirty="0"/>
          </a:p>
        </p:txBody>
      </p:sp>
      <p:pic>
        <p:nvPicPr>
          <p:cNvPr id="4" name="Obrázek 3" descr="nákupní vozí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797152"/>
            <a:ext cx="2286000" cy="1828800"/>
          </a:xfrm>
          <a:prstGeom prst="rect">
            <a:avLst/>
          </a:prstGeo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Jednání s odběrateli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Uzavírají se stejné smlouvy, jako u zásobovací činnosti</a:t>
            </a:r>
          </a:p>
          <a:p>
            <a:r>
              <a:rPr lang="cs-CZ" dirty="0" smtClean="0"/>
              <a:t>Nejčastěji se jedná o </a:t>
            </a:r>
            <a:r>
              <a:rPr lang="cs-CZ" b="1" dirty="0" smtClean="0"/>
              <a:t>kupní smlouvu</a:t>
            </a:r>
          </a:p>
          <a:p>
            <a:r>
              <a:rPr lang="cs-CZ" dirty="0" smtClean="0"/>
              <a:t>Podnik se dostává do role </a:t>
            </a:r>
            <a:r>
              <a:rPr lang="cs-CZ" b="1" dirty="0" smtClean="0"/>
              <a:t>dodavatele</a:t>
            </a:r>
            <a:endParaRPr lang="cs-CZ" b="1" dirty="0"/>
          </a:p>
        </p:txBody>
      </p:sp>
      <p:pic>
        <p:nvPicPr>
          <p:cNvPr id="4" name="Obrázek 3" descr="nákupní vozí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797152"/>
            <a:ext cx="2286000" cy="1828800"/>
          </a:xfrm>
          <a:prstGeom prst="rect">
            <a:avLst/>
          </a:prstGeo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expedice, fakturace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Příprava</a:t>
            </a:r>
            <a:r>
              <a:rPr lang="cs-CZ" dirty="0" smtClean="0"/>
              <a:t> výrobků k prodeji (balení, kompletace)</a:t>
            </a:r>
          </a:p>
          <a:p>
            <a:r>
              <a:rPr lang="cs-CZ" dirty="0" smtClean="0"/>
              <a:t>Vyhotovení </a:t>
            </a:r>
            <a:r>
              <a:rPr lang="cs-CZ" b="1" dirty="0" smtClean="0"/>
              <a:t>výdejky</a:t>
            </a:r>
            <a:r>
              <a:rPr lang="cs-CZ" dirty="0" smtClean="0"/>
              <a:t> a </a:t>
            </a:r>
            <a:r>
              <a:rPr lang="cs-CZ" b="1" dirty="0" smtClean="0"/>
              <a:t>dodacího listu</a:t>
            </a:r>
          </a:p>
          <a:p>
            <a:r>
              <a:rPr lang="cs-CZ" dirty="0" smtClean="0"/>
              <a:t>Platba v </a:t>
            </a:r>
            <a:r>
              <a:rPr lang="cs-CZ" b="1" dirty="0" smtClean="0"/>
              <a:t>hotovosti</a:t>
            </a:r>
            <a:r>
              <a:rPr lang="cs-CZ" dirty="0" smtClean="0"/>
              <a:t> (příjmový pokladní doklad) nebo na </a:t>
            </a:r>
            <a:r>
              <a:rPr lang="cs-CZ" b="1" dirty="0" smtClean="0"/>
              <a:t>fakturu</a:t>
            </a:r>
            <a:r>
              <a:rPr lang="cs-CZ" dirty="0" smtClean="0"/>
              <a:t> </a:t>
            </a:r>
            <a:r>
              <a:rPr lang="cs-CZ" sz="3600" dirty="0" smtClean="0"/>
              <a:t>(odložená splatnost)</a:t>
            </a:r>
            <a:endParaRPr lang="cs-CZ" dirty="0"/>
          </a:p>
        </p:txBody>
      </p:sp>
      <p:pic>
        <p:nvPicPr>
          <p:cNvPr id="4" name="Obrázek 3" descr="nákupní vozí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797152"/>
            <a:ext cx="2286000" cy="1828800"/>
          </a:xfrm>
          <a:prstGeom prst="rect">
            <a:avLst/>
          </a:prstGeo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Vyřizovaní reklamací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Odstranitelné</a:t>
            </a:r>
            <a:r>
              <a:rPr lang="cs-CZ" dirty="0" smtClean="0"/>
              <a:t> vady – oprava</a:t>
            </a:r>
          </a:p>
          <a:p>
            <a:r>
              <a:rPr lang="cs-CZ" b="1" dirty="0" smtClean="0"/>
              <a:t>Neodstranitelné</a:t>
            </a:r>
            <a:r>
              <a:rPr lang="cs-CZ" dirty="0" smtClean="0"/>
              <a:t> vady – výměna výrobku nebo vrácení peněz</a:t>
            </a:r>
            <a:endParaRPr lang="cs-CZ" dirty="0"/>
          </a:p>
        </p:txBody>
      </p:sp>
      <p:pic>
        <p:nvPicPr>
          <p:cNvPr id="4" name="Obrázek 3" descr="nákupní vozí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797152"/>
            <a:ext cx="2286000" cy="1828800"/>
          </a:xfrm>
          <a:prstGeom prst="rect">
            <a:avLst/>
          </a:prstGeo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je odbyt pro podnik důležitý?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Jakými způsoby může podnik podpořit poptávku po svých výrobcích?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 zákonem se řídí uzavírání obchodních smluv?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doklady vystavuje podnik při expedici svých výrobků ze skladu?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 způsobem se řeší neodstranitelná vada výrobku?</a:t>
            </a:r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Obrázky dostupné na:</a:t>
            </a:r>
          </a:p>
          <a:p>
            <a:pPr marL="514350" indent="-514350"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ceskamincovna.cz</a:t>
            </a:r>
            <a:r>
              <a:rPr lang="cs-CZ" dirty="0" smtClean="0">
                <a:hlinkClick r:id="rId2"/>
              </a:rPr>
              <a:t>/_</a:t>
            </a:r>
            <a:r>
              <a:rPr lang="cs-CZ" dirty="0" err="1" smtClean="0">
                <a:hlinkClick r:id="rId2"/>
              </a:rPr>
              <a:t>Upload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/1/web/5828626b7d68624f.jpg</a:t>
            </a:r>
            <a:r>
              <a:rPr lang="cs-CZ" dirty="0" smtClean="0"/>
              <a:t> (cit. </a:t>
            </a:r>
            <a:r>
              <a:rPr lang="cs-CZ" dirty="0" smtClean="0"/>
              <a:t>5</a:t>
            </a:r>
            <a:r>
              <a:rPr lang="cs-CZ" dirty="0" smtClean="0"/>
              <a:t>.4.2013</a:t>
            </a:r>
            <a:r>
              <a:rPr lang="cs-CZ" dirty="0" smtClean="0"/>
              <a:t>)</a:t>
            </a:r>
          </a:p>
          <a:p>
            <a:pPr marL="514350" indent="-514350">
              <a:buNone/>
            </a:pPr>
            <a:r>
              <a:rPr lang="cs-CZ" dirty="0" smtClean="0">
                <a:hlinkClick r:id="rId3"/>
              </a:rPr>
              <a:t>http://www.nejen-</a:t>
            </a:r>
            <a:r>
              <a:rPr lang="cs-CZ" dirty="0" err="1" smtClean="0">
                <a:hlinkClick r:id="rId3"/>
              </a:rPr>
              <a:t>patchwork.cz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nakupni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vozik.png</a:t>
            </a:r>
            <a:r>
              <a:rPr lang="cs-CZ" dirty="0" smtClean="0"/>
              <a:t> (cit. </a:t>
            </a:r>
            <a:r>
              <a:rPr lang="cs-CZ" dirty="0" smtClean="0"/>
              <a:t>5.4.2013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cap="all" dirty="0" smtClean="0"/>
              <a:t>Děkuji vám za pozornost</a:t>
            </a:r>
            <a:endParaRPr lang="cs-CZ" b="1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  <a:endParaRPr lang="cs-CZ" sz="5400" dirty="0">
              <a:solidFill>
                <a:schemeClr val="tx1"/>
              </a:solidFill>
            </a:endParaRPr>
          </a:p>
        </p:txBody>
      </p:sp>
      <p:pic>
        <p:nvPicPr>
          <p:cNvPr id="4" name="Obrázek 3" descr="nákupní vozí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797152"/>
            <a:ext cx="2286000" cy="1828800"/>
          </a:xfrm>
          <a:prstGeom prst="rect">
            <a:avLst/>
          </a:prstGeom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363</Words>
  <Application>Microsoft Office PowerPoint</Application>
  <PresentationFormat>Předvádění na obrazovce (4:3)</PresentationFormat>
  <Paragraphs>62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ODBYTOVÁ ČINNOST</vt:lpstr>
      <vt:lpstr>ODBYT</vt:lpstr>
      <vt:lpstr>ODBYT ZAHRNUJE TYTO ČINNOSTI:</vt:lpstr>
      <vt:lpstr>1. PLÁNOVÁNÍ ODBYTU</vt:lpstr>
      <vt:lpstr>2. Jednání s odběrateli</vt:lpstr>
      <vt:lpstr>3. expedice, fakturace</vt:lpstr>
      <vt:lpstr>4. Vyřizovaní reklamací</vt:lpstr>
      <vt:lpstr>Otázky na závěr</vt:lpstr>
      <vt:lpstr>Použité zdroje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ODBYTOVÁ ČINNOST</dc:title>
  <dc:creator>Štěpánka</dc:creator>
  <cp:lastModifiedBy>Štěpánka</cp:lastModifiedBy>
  <cp:revision>9</cp:revision>
  <dcterms:created xsi:type="dcterms:W3CDTF">2013-04-24T18:43:47Z</dcterms:created>
  <dcterms:modified xsi:type="dcterms:W3CDTF">2013-11-19T18:00:31Z</dcterms:modified>
</cp:coreProperties>
</file>