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93" r:id="rId2"/>
    <p:sldId id="294" r:id="rId3"/>
    <p:sldId id="256" r:id="rId4"/>
    <p:sldId id="257" r:id="rId5"/>
    <p:sldId id="258" r:id="rId6"/>
    <p:sldId id="259" r:id="rId7"/>
    <p:sldId id="260" r:id="rId8"/>
    <p:sldId id="276" r:id="rId9"/>
    <p:sldId id="261" r:id="rId10"/>
    <p:sldId id="262" r:id="rId11"/>
    <p:sldId id="263" r:id="rId12"/>
    <p:sldId id="264" r:id="rId13"/>
    <p:sldId id="265" r:id="rId14"/>
    <p:sldId id="269" r:id="rId15"/>
    <p:sldId id="270" r:id="rId16"/>
    <p:sldId id="288" r:id="rId17"/>
    <p:sldId id="271" r:id="rId18"/>
    <p:sldId id="289" r:id="rId19"/>
    <p:sldId id="290" r:id="rId20"/>
    <p:sldId id="272" r:id="rId21"/>
    <p:sldId id="273" r:id="rId22"/>
    <p:sldId id="274" r:id="rId23"/>
    <p:sldId id="275" r:id="rId24"/>
    <p:sldId id="295" r:id="rId25"/>
    <p:sldId id="291" r:id="rId26"/>
    <p:sldId id="292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4D3A316-6DAD-4EDA-A227-86EDCBC9BA88}" type="datetimeFigureOut">
              <a:rPr lang="cs-CZ"/>
              <a:pPr>
                <a:defRPr/>
              </a:pPr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42B134A5-9C10-4DEA-8B86-3B3B05107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E1E3943-F61E-4458-9520-044F9D0B9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416139E-A789-466A-9B2B-A70068F4D0A1}" type="slidenum">
              <a:rPr lang="cs-CZ" smtClean="0"/>
              <a:pPr/>
              <a:t>9</a:t>
            </a:fld>
            <a:endParaRPr lang="cs-CZ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A41127-1B7E-4953-95D6-DB4588E69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522E62-D101-432D-A94C-32795CF89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807EF9-E431-48A1-AAFC-3A31F6C83F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FC39C-9280-4246-A55D-8131919E4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73EF1-67D4-444F-8FB4-4D6A85C6E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7BACAD-493B-4A0B-8398-336214B79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01112-D7EF-4E1B-869E-860B85932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643D7-47DA-4641-8339-ADA48690C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9387EF-9150-46EB-A8EE-A9438E5E2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D710BA-242D-4C6E-9654-1F20E6237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6C17F-D34C-4511-B611-9D1D9796C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244D1A9-FA3F-4EDC-8F6D-FF6BBB4BF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6.4.2013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</a:t>
            </a:r>
            <a:r>
              <a:rPr lang="cs-CZ" i="1" dirty="0" smtClean="0"/>
              <a:t>téma „Personální činnost</a:t>
            </a:r>
            <a:r>
              <a:rPr lang="cs-CZ" i="1" dirty="0" smtClean="0"/>
              <a:t>“, </a:t>
            </a:r>
            <a:r>
              <a:rPr lang="cs-CZ" i="1" dirty="0" smtClean="0"/>
              <a:t>zejména na </a:t>
            </a:r>
            <a:r>
              <a:rPr lang="cs-CZ" i="1" dirty="0" smtClean="0"/>
              <a:t>dílčí činnosti, které v podniku v této oblasti probíhají.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</a:t>
            </a:r>
            <a:r>
              <a:rPr lang="cs-CZ" i="1" dirty="0" smtClean="0"/>
              <a:t>Na </a:t>
            </a:r>
            <a:r>
              <a:rPr lang="cs-CZ" i="1" dirty="0" smtClean="0"/>
              <a:t>snímku č. </a:t>
            </a:r>
            <a:r>
              <a:rPr lang="cs-CZ" i="1" dirty="0" smtClean="0"/>
              <a:t>24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eaLnBrk="1" hangingPunct="1"/>
            <a:r>
              <a:rPr lang="cs-CZ" b="1" u="sng" dirty="0" smtClean="0">
                <a:solidFill>
                  <a:schemeClr val="accent2"/>
                </a:solidFill>
              </a:rPr>
              <a:t>PERSONÁLNÍ ČINNOST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b="1" i="1" smtClean="0"/>
              <a:t>HRM = HUMAN RESOURCES MANAGEMENT</a:t>
            </a:r>
          </a:p>
        </p:txBody>
      </p:sp>
      <p:pic>
        <p:nvPicPr>
          <p:cNvPr id="2052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u="sng" dirty="0" smtClean="0"/>
              <a:t>ŘÍZENÍ LIDSKÝCH ZDROJŮ</a:t>
            </a:r>
            <a:r>
              <a:rPr lang="cs-CZ" sz="3200" b="1" dirty="0" smtClean="0"/>
              <a:t> =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 proces realizace podnikových cílů prostřednictvím získávání, udržování, propouštění, rozvoje a optimálního využívání pracovníků podniku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3076" name="Obrázek 4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tabLst>
                <a:tab pos="6543675" algn="l"/>
              </a:tabLst>
            </a:pPr>
            <a:r>
              <a:rPr lang="cs-CZ" sz="3200" b="1" u="sng" smtClean="0"/>
              <a:t>PERSONÁLNÍ ÚTVAR</a:t>
            </a:r>
            <a:r>
              <a:rPr lang="cs-CZ" sz="3200" b="1" smtClean="0"/>
              <a:t> -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smtClean="0"/>
              <a:t>se zabývá řízením lidských zdrojů</a:t>
            </a:r>
          </a:p>
          <a:p>
            <a:pPr eaLnBrk="1" hangingPunct="1">
              <a:buFontTx/>
              <a:buChar char="-"/>
            </a:pPr>
            <a:r>
              <a:rPr lang="cs-CZ" smtClean="0"/>
              <a:t>má za úkol ovlivňovat vztahy mezi podnikem a jeho zaměstnanci tak, aby bylo možné co nejefektivněji zajistit činnost podniku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mtClean="0"/>
              <a:t>Manažer personálního útvaru = </a:t>
            </a:r>
            <a:r>
              <a:rPr lang="cs-CZ" b="1" smtClean="0"/>
              <a:t>personalista</a:t>
            </a:r>
          </a:p>
          <a:p>
            <a:pPr eaLnBrk="1" hangingPunct="1"/>
            <a:endParaRPr lang="cs-CZ" smtClean="0"/>
          </a:p>
        </p:txBody>
      </p:sp>
      <p:pic>
        <p:nvPicPr>
          <p:cNvPr id="4100" name="Obrázek 4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u="sng" smtClean="0"/>
              <a:t>ČINNOSTI, KTERÉ ZABEZPEČUJE PERSONÁLNÍ ÚTVAR: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700213"/>
            <a:ext cx="8229600" cy="4525962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endParaRPr lang="cs-CZ" sz="1200" smtClean="0"/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Plánování potřeb lidských zdrojů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Získávání a výběr pracovníků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Hodnocení pracovníků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Odměňování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Systémy vzdělávání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Sociální péče a pracovní podmínky</a:t>
            </a:r>
          </a:p>
          <a:p>
            <a:pPr marL="609600" indent="-609600" eaLnBrk="1" hangingPunct="1">
              <a:buFontTx/>
              <a:buNone/>
            </a:pPr>
            <a:endParaRPr lang="cs-CZ" smtClean="0"/>
          </a:p>
        </p:txBody>
      </p:sp>
      <p:pic>
        <p:nvPicPr>
          <p:cNvPr id="5124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dirty="0" smtClean="0"/>
              <a:t> </a:t>
            </a:r>
            <a:endParaRPr lang="cs-CZ" dirty="0" smtClean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algn="l" eaLnBrk="1" hangingPunct="1"/>
            <a:r>
              <a:rPr lang="cs-CZ" sz="3200" b="1" u="sng" smtClean="0">
                <a:solidFill>
                  <a:schemeClr val="accent2"/>
                </a:solidFill>
              </a:rPr>
              <a:t>Ad 1/ PLÁNOVÁNÍ POTŘEB LIDSKÝCH ZDROJŮ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 zkoumání, jestli podnik zaměstnává správný počet a správný typ lidí, na správných místech a ve správném čase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	ANALÝZA		        BUDOUCÍ </a:t>
            </a:r>
          </a:p>
          <a:p>
            <a:pPr eaLnBrk="1" hangingPunct="1">
              <a:buFontTx/>
              <a:buNone/>
            </a:pPr>
            <a:r>
              <a:rPr lang="cs-CZ" smtClean="0"/>
              <a:t>   (VÝKONY)			POTŘEBA</a:t>
            </a:r>
          </a:p>
        </p:txBody>
      </p:sp>
      <p:sp>
        <p:nvSpPr>
          <p:cNvPr id="6149" name="Oval 4"/>
          <p:cNvSpPr>
            <a:spLocks noChangeArrowheads="1"/>
          </p:cNvSpPr>
          <p:nvPr/>
        </p:nvSpPr>
        <p:spPr bwMode="auto">
          <a:xfrm>
            <a:off x="323850" y="3500438"/>
            <a:ext cx="2808288" cy="1800225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Oval 5"/>
          <p:cNvSpPr>
            <a:spLocks noChangeArrowheads="1"/>
          </p:cNvSpPr>
          <p:nvPr/>
        </p:nvSpPr>
        <p:spPr bwMode="auto">
          <a:xfrm>
            <a:off x="3851275" y="3573463"/>
            <a:ext cx="4752975" cy="1511300"/>
          </a:xfrm>
          <a:prstGeom prst="ellipse">
            <a:avLst/>
          </a:prstGeom>
          <a:solidFill>
            <a:schemeClr val="accent1">
              <a:alpha val="50195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AutoShape 6"/>
          <p:cNvSpPr>
            <a:spLocks noChangeArrowheads="1"/>
          </p:cNvSpPr>
          <p:nvPr/>
        </p:nvSpPr>
        <p:spPr bwMode="auto">
          <a:xfrm>
            <a:off x="3132138" y="4149725"/>
            <a:ext cx="647700" cy="2159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6152" name="Obrázek 7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u="sng" smtClean="0"/>
              <a:t>METODY PŘEDPOVĚDI POTŘEB LIDSKÝCH ZDROJŮ: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1/ odborné předpovědi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2/ skupinové metody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3/ metoda Delfy</a:t>
            </a:r>
          </a:p>
        </p:txBody>
      </p:sp>
      <p:pic>
        <p:nvPicPr>
          <p:cNvPr id="7172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algn="l" eaLnBrk="1" hangingPunct="1"/>
            <a:r>
              <a:rPr lang="cs-CZ" sz="3200" b="1" u="sng" smtClean="0">
                <a:solidFill>
                  <a:schemeClr val="accent2"/>
                </a:solidFill>
              </a:rPr>
              <a:t>Ad 2/ ZÍSKÁVÁNÍ A VÝBĚR PRACOVNÍKŮ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 proces vymezení a upoutání zájmu skupiny uchazečů, z nichž jsou pak vybráni ti, kterým je zaměstnání nabídnuto</a:t>
            </a:r>
          </a:p>
          <a:p>
            <a:pPr eaLnBrk="1" hangingPunct="1">
              <a:buFontTx/>
              <a:buNone/>
            </a:pPr>
            <a:r>
              <a:rPr lang="cs-CZ" smtClean="0"/>
              <a:t>					</a:t>
            </a:r>
          </a:p>
          <a:p>
            <a:pPr eaLnBrk="1" hangingPunct="1">
              <a:buFontTx/>
              <a:buNone/>
            </a:pPr>
            <a:r>
              <a:rPr lang="cs-CZ" smtClean="0"/>
              <a:t>						INTERNÍ</a:t>
            </a:r>
          </a:p>
          <a:p>
            <a:pPr eaLnBrk="1" hangingPunct="1">
              <a:buFontTx/>
              <a:buNone/>
            </a:pPr>
            <a:r>
              <a:rPr lang="cs-CZ" u="sng" smtClean="0"/>
              <a:t>ZÍSKÁVÁNÍ A</a:t>
            </a:r>
          </a:p>
          <a:p>
            <a:pPr eaLnBrk="1" hangingPunct="1">
              <a:buFontTx/>
              <a:buNone/>
            </a:pPr>
            <a:r>
              <a:rPr lang="cs-CZ" smtClean="0"/>
              <a:t>    </a:t>
            </a:r>
            <a:r>
              <a:rPr lang="cs-CZ" u="sng" smtClean="0"/>
              <a:t>NÁBOR</a:t>
            </a:r>
          </a:p>
          <a:p>
            <a:pPr eaLnBrk="1" hangingPunct="1">
              <a:buFontTx/>
              <a:buNone/>
            </a:pPr>
            <a:r>
              <a:rPr lang="cs-CZ" smtClean="0"/>
              <a:t>						EXTERNÍ</a:t>
            </a:r>
          </a:p>
        </p:txBody>
      </p:sp>
      <p:sp>
        <p:nvSpPr>
          <p:cNvPr id="8197" name="Line 4"/>
          <p:cNvSpPr>
            <a:spLocks noChangeShapeType="1"/>
          </p:cNvSpPr>
          <p:nvPr/>
        </p:nvSpPr>
        <p:spPr bwMode="auto">
          <a:xfrm flipV="1">
            <a:off x="3132138" y="4076700"/>
            <a:ext cx="18716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8198" name="Line 5"/>
          <p:cNvSpPr>
            <a:spLocks noChangeShapeType="1"/>
          </p:cNvSpPr>
          <p:nvPr/>
        </p:nvSpPr>
        <p:spPr bwMode="auto">
          <a:xfrm>
            <a:off x="3132138" y="4868863"/>
            <a:ext cx="1871662" cy="865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8199" name="Obrázek 6" descr="AG00222_.g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u="sng" smtClean="0"/>
              <a:t>ZDROJE EXTERNÍHO ZÍSKÁVÁNÍ PRACOVNÍKŮ: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Příchozí 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Pisatelé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Doporučení vlastních zaměstnanců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Inzerce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Soukromé zprostředkovatelské agentury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mtClean="0"/>
              <a:t>Nabídky ÚP</a:t>
            </a:r>
          </a:p>
          <a:p>
            <a:pPr marL="609600" indent="-609600" eaLnBrk="1" hangingPunct="1">
              <a:buFontTx/>
              <a:buAutoNum type="arabicPeriod"/>
            </a:pPr>
            <a:endParaRPr lang="cs-CZ" smtClean="0"/>
          </a:p>
          <a:p>
            <a:pPr marL="609600" indent="-609600" eaLnBrk="1" hangingPunct="1">
              <a:buFontTx/>
              <a:buAutoNum type="arabicPeriod"/>
            </a:pPr>
            <a:endParaRPr lang="cs-CZ" smtClean="0"/>
          </a:p>
        </p:txBody>
      </p:sp>
      <p:pic>
        <p:nvPicPr>
          <p:cNvPr id="9220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u="sng" smtClean="0"/>
              <a:t>NÁSTROJE VÝBĚRU ZAMĚSTANCŮ</a:t>
            </a:r>
            <a:r>
              <a:rPr lang="cs-CZ" smtClean="0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  <a:tabLst>
                <a:tab pos="6729413" algn="l"/>
              </a:tabLst>
            </a:pPr>
            <a:r>
              <a:rPr lang="cs-CZ" sz="2800" smtClean="0"/>
              <a:t>pomáhají rozhodnout o přijetí konkrétního pracovníka, ohodnotí každého kandidáta a vyberou toho nejlepšího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r>
              <a:rPr lang="cs-CZ" sz="2800" smtClean="0"/>
              <a:t>1/ </a:t>
            </a:r>
            <a:r>
              <a:rPr lang="cs-CZ" sz="2800" b="1" u="sng" smtClean="0"/>
              <a:t>DOTAZNÍK</a:t>
            </a:r>
            <a:r>
              <a:rPr lang="cs-CZ" sz="2800" smtClean="0"/>
              <a:t> (sdělení informací potenciálnímu zaměstnavateli)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r>
              <a:rPr lang="cs-CZ" sz="2800" smtClean="0"/>
              <a:t>2/ </a:t>
            </a:r>
            <a:r>
              <a:rPr lang="cs-CZ" sz="2800" b="1" u="sng" smtClean="0"/>
              <a:t>KONTROLA REFERENCÍ</a:t>
            </a:r>
            <a:r>
              <a:rPr lang="cs-CZ" sz="2800" smtClean="0"/>
              <a:t> (z předcházejících zaměstnání)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r>
              <a:rPr lang="cs-CZ" sz="2800" smtClean="0"/>
              <a:t>3/ </a:t>
            </a:r>
            <a:r>
              <a:rPr lang="cs-CZ" sz="2800" b="1" u="sng" smtClean="0"/>
              <a:t>TESTOVÁNÍ</a:t>
            </a:r>
            <a:r>
              <a:rPr lang="cs-CZ" sz="2800" smtClean="0"/>
              <a:t> (psychotesty, grafologické testy…)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6729413" algn="l"/>
              </a:tabLst>
            </a:pPr>
            <a:endParaRPr lang="cs-CZ" smtClean="0"/>
          </a:p>
        </p:txBody>
      </p:sp>
      <p:pic>
        <p:nvPicPr>
          <p:cNvPr id="10244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 </a:t>
            </a:r>
            <a:endParaRPr lang="cs-CZ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4/ </a:t>
            </a:r>
            <a:r>
              <a:rPr lang="cs-CZ" sz="2800" b="1" u="sng" smtClean="0"/>
              <a:t>POHOVOR SE ZÁJEMCEM O ZAMĚSTNÁNÍ</a:t>
            </a:r>
            <a:r>
              <a:rPr lang="cs-CZ" sz="2800" smtClean="0"/>
              <a:t> (nejrozšířenější nástroj, doplnění předchozích informací)    - </a:t>
            </a:r>
            <a:r>
              <a:rPr lang="cs-CZ" sz="2800" b="1" smtClean="0"/>
              <a:t>neřízený pohovor </a:t>
            </a:r>
            <a:r>
              <a:rPr lang="cs-CZ" sz="2800" i="1" smtClean="0"/>
              <a:t>(volnější 				výměna názorů)</a:t>
            </a:r>
          </a:p>
          <a:p>
            <a:pPr eaLnBrk="1" hangingPunct="1">
              <a:buFontTx/>
              <a:buNone/>
            </a:pPr>
            <a:r>
              <a:rPr lang="cs-CZ" sz="2800" smtClean="0"/>
              <a:t>			     - </a:t>
            </a:r>
            <a:r>
              <a:rPr lang="cs-CZ" sz="2800" b="1" smtClean="0"/>
              <a:t>modelový rozhovor </a:t>
            </a:r>
            <a:r>
              <a:rPr lang="cs-CZ" sz="2800" i="1" smtClean="0"/>
              <a:t>(předem 	připravené 	otázky s určitou posloupností)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5/ </a:t>
            </a:r>
            <a:r>
              <a:rPr lang="cs-CZ" sz="2800" b="1" u="sng" smtClean="0"/>
              <a:t>ASSESSMENT CENTRE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komplexní zjištění znalostí, dovedností a vlastností zájemců, trvá delší dobu, pro střední a vyšší pozice</a:t>
            </a:r>
          </a:p>
          <a:p>
            <a:pPr eaLnBrk="1" hangingPunct="1">
              <a:buFontTx/>
              <a:buChar char="-"/>
            </a:pPr>
            <a:endParaRPr lang="cs-CZ" sz="2800" i="1" smtClean="0"/>
          </a:p>
        </p:txBody>
      </p:sp>
      <p:pic>
        <p:nvPicPr>
          <p:cNvPr id="11268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algn="l" eaLnBrk="1" hangingPunct="1"/>
            <a:r>
              <a:rPr lang="cs-CZ" sz="3200" b="1" u="sng" smtClean="0">
                <a:solidFill>
                  <a:schemeClr val="accent2"/>
                </a:solidFill>
              </a:rPr>
              <a:t>Ad 3/ HODNOCENÍ PRACOVNÍKŮ A JEJICH VÝKONŮ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Hodnocení po stránce </a:t>
            </a:r>
            <a:r>
              <a:rPr lang="cs-CZ" sz="2800" b="1" u="sng" smtClean="0"/>
              <a:t>kvalitativní</a:t>
            </a:r>
            <a:r>
              <a:rPr lang="cs-CZ" sz="2800" smtClean="0"/>
              <a:t> – hodnotíme chování, jednání, vlastnosti (význam zejména pokud je pracovník v přímém kontaktu se zákazníkem)</a:t>
            </a:r>
          </a:p>
          <a:p>
            <a:pPr eaLnBrk="1" hangingPunct="1"/>
            <a:endParaRPr lang="cs-CZ" sz="1000" smtClean="0"/>
          </a:p>
          <a:p>
            <a:pPr eaLnBrk="1" hangingPunct="1"/>
            <a:r>
              <a:rPr lang="cs-CZ" sz="2800" smtClean="0"/>
              <a:t>Hodnocení po stránce </a:t>
            </a:r>
            <a:r>
              <a:rPr lang="cs-CZ" sz="2800" b="1" u="sng" smtClean="0"/>
              <a:t>výkonnostní</a:t>
            </a:r>
            <a:r>
              <a:rPr lang="cs-CZ" sz="2800" smtClean="0"/>
              <a:t> </a:t>
            </a:r>
            <a:r>
              <a:rPr lang="cs-CZ" sz="2800" i="1" smtClean="0"/>
              <a:t>(např. porovnání plánovaných a skutečných výkonů, stížnosti zákazníků, počet provedených transakcí za hodinu, prodané zboží za období…)</a:t>
            </a:r>
          </a:p>
        </p:txBody>
      </p:sp>
      <p:pic>
        <p:nvPicPr>
          <p:cNvPr id="12292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algn="l" eaLnBrk="1" hangingPunct="1"/>
            <a:r>
              <a:rPr lang="cs-CZ" sz="3200" b="1" u="sng" smtClean="0">
                <a:solidFill>
                  <a:schemeClr val="accent2"/>
                </a:solidFill>
              </a:rPr>
              <a:t>Ad 4/ ODMĚŇOVÁNÍ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2800" b="1" smtClean="0"/>
          </a:p>
          <a:p>
            <a:pPr eaLnBrk="1" hangingPunct="1"/>
            <a:r>
              <a:rPr lang="cs-CZ" sz="2800" b="1" smtClean="0"/>
              <a:t>Zaměstnanec</a:t>
            </a:r>
            <a:r>
              <a:rPr lang="cs-CZ" sz="2800" smtClean="0"/>
              <a:t> mzdu vidí jako </a:t>
            </a:r>
            <a:r>
              <a:rPr lang="cs-CZ" sz="2800" b="1" u="sng" smtClean="0"/>
              <a:t>odměnu</a:t>
            </a:r>
            <a:r>
              <a:rPr lang="cs-CZ" sz="2800" smtClean="0"/>
              <a:t> za svou kvalitně vykonanou práci, zdroj příjmů</a:t>
            </a:r>
          </a:p>
          <a:p>
            <a:pPr eaLnBrk="1" hangingPunct="1"/>
            <a:endParaRPr lang="cs-CZ" sz="1000" smtClean="0"/>
          </a:p>
          <a:p>
            <a:pPr eaLnBrk="1" hangingPunct="1"/>
            <a:r>
              <a:rPr lang="cs-CZ" sz="2800" b="1" smtClean="0"/>
              <a:t>Zaměstnavatel</a:t>
            </a:r>
            <a:r>
              <a:rPr lang="cs-CZ" sz="2800" smtClean="0"/>
              <a:t> se dívá na mzdu jako na hlavní </a:t>
            </a:r>
            <a:r>
              <a:rPr lang="cs-CZ" sz="2800" b="1" u="sng" smtClean="0"/>
              <a:t>provozní náklad</a:t>
            </a:r>
            <a:r>
              <a:rPr lang="cs-CZ" sz="2800" smtClean="0"/>
              <a:t>, často dosahují mzdové náklady až 50% celkových provozních nákladů</a:t>
            </a:r>
          </a:p>
          <a:p>
            <a:pPr eaLnBrk="1" hangingPunct="1"/>
            <a:endParaRPr lang="cs-CZ" sz="1000" smtClean="0"/>
          </a:p>
          <a:p>
            <a:pPr eaLnBrk="1" hangingPunct="1"/>
            <a:r>
              <a:rPr lang="cs-CZ" sz="2800" smtClean="0"/>
              <a:t>Mzda /odměna/ ovlivňuje pracovní chování a přístup zaměstnance k práci</a:t>
            </a:r>
          </a:p>
        </p:txBody>
      </p:sp>
      <p:pic>
        <p:nvPicPr>
          <p:cNvPr id="13316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				</a:t>
            </a:r>
            <a:r>
              <a:rPr lang="cs-CZ" b="1" smtClean="0"/>
              <a:t>HMOTNÁ</a:t>
            </a:r>
            <a:r>
              <a:rPr lang="cs-CZ" smtClean="0"/>
              <a:t> </a:t>
            </a:r>
            <a:r>
              <a:rPr lang="cs-CZ" i="1" smtClean="0"/>
              <a:t>(mzda, služební 			auto, mobilní telefon, PC…)</a:t>
            </a:r>
          </a:p>
          <a:p>
            <a:pPr eaLnBrk="1" hangingPunct="1">
              <a:buFontTx/>
              <a:buNone/>
            </a:pPr>
            <a:r>
              <a:rPr lang="cs-CZ" b="1" smtClean="0"/>
              <a:t>ODMĚNA</a:t>
            </a:r>
          </a:p>
          <a:p>
            <a:pPr eaLnBrk="1" hangingPunct="1">
              <a:buFontTx/>
              <a:buNone/>
            </a:pPr>
            <a:r>
              <a:rPr lang="cs-CZ" smtClean="0"/>
              <a:t>				</a:t>
            </a:r>
            <a:r>
              <a:rPr lang="cs-CZ" b="1" smtClean="0"/>
              <a:t>NEHMOTNÁ</a:t>
            </a:r>
            <a:r>
              <a:rPr lang="cs-CZ" smtClean="0"/>
              <a:t> </a:t>
            </a:r>
            <a:r>
              <a:rPr lang="cs-CZ" i="1" smtClean="0"/>
              <a:t>(týden 				dovolené navíc, výuka 				jazyků, X-days….)</a:t>
            </a:r>
          </a:p>
        </p:txBody>
      </p:sp>
      <p:sp>
        <p:nvSpPr>
          <p:cNvPr id="14340" name="Line 4"/>
          <p:cNvSpPr>
            <a:spLocks noChangeShapeType="1"/>
          </p:cNvSpPr>
          <p:nvPr/>
        </p:nvSpPr>
        <p:spPr bwMode="auto">
          <a:xfrm flipV="1">
            <a:off x="2339975" y="2492375"/>
            <a:ext cx="936625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>
            <a:off x="2339975" y="3500438"/>
            <a:ext cx="863600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14342" name="Obrázek 5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mtClean="0"/>
              <a:t> </a:t>
            </a:r>
          </a:p>
        </p:txBody>
      </p:sp>
      <p:sp>
        <p:nvSpPr>
          <p:cNvPr id="15363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/>
              <a:t>SLOŽENÍ MZDY:</a:t>
            </a:r>
          </a:p>
          <a:p>
            <a:pPr eaLnBrk="1" hangingPunct="1">
              <a:buFontTx/>
              <a:buNone/>
            </a:pPr>
            <a:endParaRPr lang="cs-CZ" b="1" u="sng" smtClean="0"/>
          </a:p>
          <a:p>
            <a:pPr eaLnBrk="1" hangingPunct="1">
              <a:buFontTx/>
              <a:buNone/>
            </a:pPr>
            <a:r>
              <a:rPr lang="cs-CZ" smtClean="0"/>
              <a:t>a/ základní mzda</a:t>
            </a:r>
          </a:p>
          <a:p>
            <a:pPr eaLnBrk="1" hangingPunct="1">
              <a:buFontTx/>
              <a:buNone/>
            </a:pPr>
            <a:r>
              <a:rPr lang="cs-CZ" smtClean="0"/>
              <a:t>b/ pobídkové složky</a:t>
            </a:r>
          </a:p>
          <a:p>
            <a:pPr eaLnBrk="1" hangingPunct="1">
              <a:buFontTx/>
              <a:buNone/>
            </a:pPr>
            <a:r>
              <a:rPr lang="cs-CZ" smtClean="0"/>
              <a:t>c/ náhrada mzdy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- tyto složky dohromady tvoří tzv. </a:t>
            </a:r>
            <a:r>
              <a:rPr lang="cs-CZ" b="1" smtClean="0"/>
              <a:t>hrubou mzdu </a:t>
            </a:r>
            <a:r>
              <a:rPr lang="cs-CZ" smtClean="0"/>
              <a:t>(X čistá mzda)</a:t>
            </a:r>
          </a:p>
        </p:txBody>
      </p:sp>
      <p:pic>
        <p:nvPicPr>
          <p:cNvPr id="15364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smtClean="0"/>
              <a:t> </a:t>
            </a:r>
            <a:r>
              <a:rPr lang="cs-CZ" sz="2800" b="1" u="sng" smtClean="0"/>
              <a:t>ZÁKLADNÍ MZDA: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		</a:t>
            </a:r>
            <a:r>
              <a:rPr lang="cs-CZ" sz="2800" b="1" smtClean="0"/>
              <a:t>1/</a:t>
            </a:r>
            <a:r>
              <a:rPr lang="cs-CZ" sz="2800" smtClean="0"/>
              <a:t> </a:t>
            </a:r>
            <a:r>
              <a:rPr lang="cs-CZ" sz="2800" b="1" smtClean="0"/>
              <a:t>ČASOVÁ  mzda</a:t>
            </a:r>
            <a:r>
              <a:rPr lang="cs-CZ" sz="2800" smtClean="0"/>
              <a:t> (je zaměstnancům 		vyplácena jako </a:t>
            </a:r>
            <a:r>
              <a:rPr lang="cs-CZ" sz="2800" u="sng" smtClean="0"/>
              <a:t>pevná</a:t>
            </a:r>
            <a:r>
              <a:rPr lang="cs-CZ" sz="2800" smtClean="0"/>
              <a:t> peněžní částka, 		dává pracovníkům pocit jistoty, může 		být určena jako </a:t>
            </a:r>
            <a:r>
              <a:rPr lang="cs-CZ" sz="2800" u="sng" smtClean="0"/>
              <a:t>hodinová</a:t>
            </a:r>
            <a:r>
              <a:rPr lang="cs-CZ" sz="2800" smtClean="0"/>
              <a:t> nebo </a:t>
            </a:r>
            <a:r>
              <a:rPr lang="cs-CZ" sz="2800" u="sng" smtClean="0"/>
              <a:t>měsíční </a:t>
            </a:r>
            <a:r>
              <a:rPr lang="cs-CZ" sz="2800" smtClean="0"/>
              <a:t>		mzda)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600" smtClean="0"/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		</a:t>
            </a:r>
            <a:r>
              <a:rPr lang="cs-CZ" sz="2800" b="1" smtClean="0"/>
              <a:t>2/ ÚKOLOVÁ mzda</a:t>
            </a:r>
            <a:r>
              <a:rPr lang="cs-CZ" sz="2800" smtClean="0"/>
              <a:t> (zaměstnanec má 		zaručen hodinový mzdový tarif za 		předpokladu, že jeho </a:t>
            </a:r>
            <a:r>
              <a:rPr lang="cs-CZ" sz="2800" u="sng" smtClean="0"/>
              <a:t>výkon</a:t>
            </a:r>
            <a:r>
              <a:rPr lang="cs-CZ" sz="2800" smtClean="0"/>
              <a:t> odpovídá 		stanovenému minimu (norma), s 			růstem výkonu roste i mzda)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6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smtClean="0"/>
              <a:t>		</a:t>
            </a:r>
            <a:r>
              <a:rPr lang="cs-CZ" sz="2800" b="1" smtClean="0"/>
              <a:t>3/</a:t>
            </a:r>
            <a:r>
              <a:rPr lang="cs-CZ" sz="2800" smtClean="0"/>
              <a:t> </a:t>
            </a:r>
            <a:r>
              <a:rPr lang="cs-CZ" sz="2800" b="1" smtClean="0"/>
              <a:t>PODÍLOVÁ mzda </a:t>
            </a:r>
            <a:r>
              <a:rPr lang="cs-CZ" sz="2800" smtClean="0"/>
              <a:t>(zaměstnanec 		dostává určitý podíl z dosažených 			výsledků)</a:t>
            </a:r>
          </a:p>
        </p:txBody>
      </p:sp>
      <p:pic>
        <p:nvPicPr>
          <p:cNvPr id="16388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algn="l" eaLnBrk="1" hangingPunct="1"/>
            <a:r>
              <a:rPr lang="cs-CZ" sz="2800" b="1" u="sng" smtClean="0"/>
              <a:t>POBÍDKOVÉ SLOŽKY MZDY: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1/ </a:t>
            </a:r>
            <a:r>
              <a:rPr lang="cs-CZ" sz="2800" b="1" smtClean="0"/>
              <a:t>osobní ohodnocení </a:t>
            </a:r>
            <a:r>
              <a:rPr lang="cs-CZ" sz="2800" smtClean="0"/>
              <a:t>(trvalá kvalita práce, stabilizace pracovníka)</a:t>
            </a:r>
          </a:p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2/ </a:t>
            </a:r>
            <a:r>
              <a:rPr lang="cs-CZ" sz="2800" b="1" smtClean="0"/>
              <a:t>příplatky</a:t>
            </a:r>
            <a:r>
              <a:rPr lang="cs-CZ" sz="2800" smtClean="0"/>
              <a:t> (za práci konanou za zvláštních podmínek, ze zákona – příplatky za práci přesčas, v noci, v sobotu, v neděli a ve svátek, ve ztíženém a zdraví škodlivém prostředí…)</a:t>
            </a:r>
          </a:p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smtClean="0"/>
              <a:t>3/ </a:t>
            </a:r>
            <a:r>
              <a:rPr lang="cs-CZ" sz="2800" b="1" smtClean="0"/>
              <a:t>prémie a odměny </a:t>
            </a:r>
            <a:r>
              <a:rPr lang="cs-CZ" sz="2800" smtClean="0"/>
              <a:t>– za výsledky práce (prémie – za opakované výsledky, odměna – jednorázová, jiné možnosti – dle výsledku hospodaření podniku</a:t>
            </a:r>
            <a:r>
              <a:rPr lang="cs-CZ" sz="1600" smtClean="0"/>
              <a:t>)</a:t>
            </a:r>
          </a:p>
        </p:txBody>
      </p:sp>
      <p:pic>
        <p:nvPicPr>
          <p:cNvPr id="17412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b="1" u="sng" smtClean="0"/>
              <a:t>NÁHRADY MZDY: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sz="2800" smtClean="0"/>
              <a:t>pokud zaměstnanec nepracuje, ale má nárok na mzdu</a:t>
            </a:r>
          </a:p>
          <a:p>
            <a:pPr eaLnBrk="1" hangingPunct="1">
              <a:buFontTx/>
              <a:buNone/>
            </a:pPr>
            <a:endParaRPr lang="cs-CZ" sz="2800" smtClean="0"/>
          </a:p>
          <a:p>
            <a:pPr lvl="1" eaLnBrk="1" hangingPunct="1">
              <a:buFont typeface="Arial" charset="0"/>
              <a:buChar char="•"/>
            </a:pPr>
            <a:r>
              <a:rPr lang="cs-CZ" smtClean="0"/>
              <a:t>	</a:t>
            </a:r>
            <a:r>
              <a:rPr lang="cs-CZ" b="1" smtClean="0"/>
              <a:t>důvody ze zákona </a:t>
            </a:r>
            <a:r>
              <a:rPr lang="cs-CZ" smtClean="0"/>
              <a:t>(dovolená, svátek, 	lékař…)</a:t>
            </a:r>
          </a:p>
          <a:p>
            <a:pPr lvl="1" eaLnBrk="1" hangingPunct="1">
              <a:buFont typeface="Arial" charset="0"/>
              <a:buChar char="•"/>
            </a:pPr>
            <a:r>
              <a:rPr lang="cs-CZ" smtClean="0"/>
              <a:t>	</a:t>
            </a:r>
            <a:r>
              <a:rPr lang="cs-CZ" b="1" smtClean="0"/>
              <a:t>objektivní překážky </a:t>
            </a:r>
            <a:r>
              <a:rPr lang="cs-CZ" smtClean="0"/>
              <a:t>(porucha stroje, 	vojenské cvičení, výpadek elektřiny…)</a:t>
            </a:r>
          </a:p>
        </p:txBody>
      </p:sp>
      <p:pic>
        <p:nvPicPr>
          <p:cNvPr id="18436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algn="l" eaLnBrk="1" hangingPunct="1"/>
            <a:r>
              <a:rPr lang="cs-CZ" sz="3200" b="1" u="sng" smtClean="0">
                <a:solidFill>
                  <a:schemeClr val="accent2"/>
                </a:solidFill>
              </a:rPr>
              <a:t>Ad 5/ SYSTÉMY VZDĚLÁVÁNÍ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b="1" dirty="0" smtClean="0"/>
              <a:t>Školení</a:t>
            </a:r>
            <a:r>
              <a:rPr lang="cs-CZ" dirty="0" smtClean="0"/>
              <a:t> – systematický proces změny pracovního chování a úrovně znalostí zaměstnanců</a:t>
            </a:r>
          </a:p>
        </p:txBody>
      </p:sp>
      <p:pic>
        <p:nvPicPr>
          <p:cNvPr id="19460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 </a:t>
            </a:r>
            <a:endParaRPr lang="cs-CZ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				</a:t>
            </a:r>
            <a:r>
              <a:rPr lang="cs-CZ" sz="2800" b="1" smtClean="0"/>
              <a:t>pro </a:t>
            </a:r>
            <a:r>
              <a:rPr lang="cs-CZ" sz="2800" b="1" u="sng" smtClean="0"/>
              <a:t>nové</a:t>
            </a:r>
            <a:r>
              <a:rPr lang="cs-CZ" sz="2800" b="1" smtClean="0"/>
              <a:t> zaměstnance</a:t>
            </a:r>
            <a:r>
              <a:rPr lang="cs-CZ" sz="2800" smtClean="0"/>
              <a:t> (ty je 			třeba zaškolit, aby se co 				nejrychleji seznámili se svou 			pracovní náplní a politikou 				organizace)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u="sng" smtClean="0"/>
              <a:t>ŠKOLENÍ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smtClean="0"/>
              <a:t>				</a:t>
            </a:r>
            <a:r>
              <a:rPr lang="cs-CZ" sz="2800" b="1" smtClean="0"/>
              <a:t>pro </a:t>
            </a:r>
            <a:r>
              <a:rPr lang="cs-CZ" sz="2800" b="1" u="sng" smtClean="0"/>
              <a:t>stávající</a:t>
            </a:r>
            <a:r>
              <a:rPr lang="cs-CZ" sz="2800" b="1" smtClean="0"/>
              <a:t> zaměstnance</a:t>
            </a:r>
            <a:r>
              <a:rPr lang="cs-CZ" sz="2800" smtClean="0"/>
              <a:t> 				(program rozvoje dalšího 				vzdělávání zaměstnanců + 				povinné přeškolovací kurzy)</a:t>
            </a:r>
          </a:p>
        </p:txBody>
      </p:sp>
      <p:sp>
        <p:nvSpPr>
          <p:cNvPr id="20484" name="Line 4"/>
          <p:cNvSpPr>
            <a:spLocks noChangeShapeType="1"/>
          </p:cNvSpPr>
          <p:nvPr/>
        </p:nvSpPr>
        <p:spPr bwMode="auto">
          <a:xfrm flipV="1">
            <a:off x="2124075" y="1916113"/>
            <a:ext cx="1152525" cy="19446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5" name="Line 5"/>
          <p:cNvSpPr>
            <a:spLocks noChangeShapeType="1"/>
          </p:cNvSpPr>
          <p:nvPr/>
        </p:nvSpPr>
        <p:spPr bwMode="auto">
          <a:xfrm>
            <a:off x="2124075" y="3860800"/>
            <a:ext cx="11525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20486" name="Obrázek 5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algn="l" eaLnBrk="1" hangingPunct="1"/>
            <a:r>
              <a:rPr lang="cs-CZ" sz="3200" b="1" u="sng" smtClean="0">
                <a:solidFill>
                  <a:schemeClr val="accent2"/>
                </a:solidFill>
              </a:rPr>
              <a:t>Ad 6/ PRACOVNÍ PODMÍNKY A SOCIÁLNÍ PÉČE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smtClean="0"/>
              <a:t>mají přímý vliv na spokojenost zaměstnanců, ovlivňují jejich výkonnost, zdravotní a psychologický stav neboli </a:t>
            </a:r>
            <a:r>
              <a:rPr lang="cs-CZ" b="1" smtClean="0"/>
              <a:t>humanizaci práce</a:t>
            </a:r>
          </a:p>
          <a:p>
            <a:pPr eaLnBrk="1" hangingPunct="1">
              <a:buFontTx/>
              <a:buNone/>
            </a:pPr>
            <a:r>
              <a:rPr lang="cs-CZ" smtClean="0"/>
              <a:t>Součástí humanizace práce bývá například: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u="sng" smtClean="0"/>
              <a:t>Ochrana zaměstnance</a:t>
            </a:r>
            <a:r>
              <a:rPr lang="cs-CZ" smtClean="0"/>
              <a:t> (zdravé a bezpečné pracovní prostředí, prevence a snižování rizik na pracovišti – BOZP)</a:t>
            </a:r>
          </a:p>
        </p:txBody>
      </p:sp>
      <p:pic>
        <p:nvPicPr>
          <p:cNvPr id="21508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 typeface="Wingdings" pitchFamily="2" charset="2"/>
              <a:buChar char="§"/>
            </a:pPr>
            <a:r>
              <a:rPr lang="cs-CZ" u="sng" smtClean="0"/>
              <a:t>Přístupy k zaměstnancům</a:t>
            </a:r>
            <a:r>
              <a:rPr lang="cs-CZ" smtClean="0"/>
              <a:t> (úprava pracovní doby – pružná pracovní doba, práce na částečný úvazek, zhuštěný pracovní týden, práce z domova apod.)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cs-CZ" u="sng" smtClean="0"/>
              <a:t>Spolupráce pracovníků na rozhodování a řízení</a:t>
            </a:r>
            <a:r>
              <a:rPr lang="cs-CZ" smtClean="0"/>
              <a:t> (zaměstnanecké akcie)</a:t>
            </a:r>
          </a:p>
        </p:txBody>
      </p:sp>
      <p:pic>
        <p:nvPicPr>
          <p:cNvPr id="22532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možnosti má podnik při hledání nových zaměstnanců?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metody slouží k výběru nejvhodnějšího zaměstnance na konkrétní pracovní pozici?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školení absolvuje zaměstnanec v podniku jako první?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patří mezi tzv. </a:t>
            </a:r>
            <a:r>
              <a:rPr lang="cs-CZ" dirty="0" err="1" smtClean="0"/>
              <a:t>benefity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mzdové formy znáte?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 smtClean="0"/>
          </a:p>
        </p:txBody>
      </p:sp>
      <p:sp>
        <p:nvSpPr>
          <p:cNvPr id="23555" name="Zástupný symbol pro obsah 4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525962"/>
          </a:xfrm>
        </p:spPr>
        <p:txBody>
          <a:bodyPr/>
          <a:lstStyle/>
          <a:p>
            <a:pPr algn="ctr">
              <a:buFontTx/>
              <a:buNone/>
            </a:pPr>
            <a:endParaRPr lang="cs-CZ" dirty="0" smtClean="0"/>
          </a:p>
          <a:p>
            <a:pPr algn="ctr">
              <a:buFontTx/>
              <a:buNone/>
            </a:pPr>
            <a:endParaRPr lang="cs-CZ" dirty="0" smtClean="0"/>
          </a:p>
          <a:p>
            <a:pPr algn="ctr">
              <a:buFontTx/>
              <a:buNone/>
            </a:pPr>
            <a:r>
              <a:rPr lang="cs-CZ" b="1" dirty="0" smtClean="0"/>
              <a:t>Děkuji </a:t>
            </a:r>
            <a:r>
              <a:rPr lang="cs-CZ" b="1" dirty="0" smtClean="0"/>
              <a:t>vám za </a:t>
            </a:r>
            <a:r>
              <a:rPr lang="cs-CZ" b="1" dirty="0" smtClean="0"/>
              <a:t>pozornost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 smtClean="0"/>
          </a:p>
        </p:txBody>
      </p:sp>
      <p:pic>
        <p:nvPicPr>
          <p:cNvPr id="23556" name="Obrázek 3" descr="AG00222_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5661025"/>
            <a:ext cx="8080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Vlastní archiv autorky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785</Words>
  <Application>Microsoft Office PowerPoint</Application>
  <PresentationFormat>Předvádění na obrazovce (4:3)</PresentationFormat>
  <Paragraphs>146</Paragraphs>
  <Slides>26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Výchozí návrh</vt:lpstr>
      <vt:lpstr>Snímek 1</vt:lpstr>
      <vt:lpstr>Snímek 2</vt:lpstr>
      <vt:lpstr>PERSONÁLNÍ ČINNOST</vt:lpstr>
      <vt:lpstr>ŘÍZENÍ LIDSKÝCH ZDROJŮ =</vt:lpstr>
      <vt:lpstr>PERSONÁLNÍ ÚTVAR - </vt:lpstr>
      <vt:lpstr>ČINNOSTI, KTERÉ ZABEZPEČUJE PERSONÁLNÍ ÚTVAR:</vt:lpstr>
      <vt:lpstr>Ad 1/ PLÁNOVÁNÍ POTŘEB LIDSKÝCH ZDROJŮ</vt:lpstr>
      <vt:lpstr>METODY PŘEDPOVĚDI POTŘEB LIDSKÝCH ZDROJŮ:</vt:lpstr>
      <vt:lpstr>Ad 2/ ZÍSKÁVÁNÍ A VÝBĚR PRACOVNÍKŮ</vt:lpstr>
      <vt:lpstr>ZDROJE EXTERNÍHO ZÍSKÁVÁNÍ PRACOVNÍKŮ:</vt:lpstr>
      <vt:lpstr>NÁSTROJE VÝBĚRU ZAMĚSTANCŮ </vt:lpstr>
      <vt:lpstr> </vt:lpstr>
      <vt:lpstr>Ad 3/ HODNOCENÍ PRACOVNÍKŮ A JEJICH VÝKONŮ</vt:lpstr>
      <vt:lpstr>Ad 4/ ODMĚŇOVÁNÍ</vt:lpstr>
      <vt:lpstr>Snímek 15</vt:lpstr>
      <vt:lpstr> </vt:lpstr>
      <vt:lpstr> ZÁKLADNÍ MZDA:</vt:lpstr>
      <vt:lpstr>POBÍDKOVÉ SLOŽKY MZDY:</vt:lpstr>
      <vt:lpstr>NÁHRADY MZDY:</vt:lpstr>
      <vt:lpstr>Ad 5/ SYSTÉMY VZDĚLÁVÁNÍ</vt:lpstr>
      <vt:lpstr> </vt:lpstr>
      <vt:lpstr>Ad 6/ PRACOVNÍ PODMÍNKY A SOCIÁLNÍ PÉČE</vt:lpstr>
      <vt:lpstr>Snímek 23</vt:lpstr>
      <vt:lpstr>OTÁZKY NA ZÁVĚR</vt:lpstr>
      <vt:lpstr>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ŘÍZENÍ LIDSKÝCH ZDROJŮ</dc:title>
  <dc:creator>Emil Jágl</dc:creator>
  <cp:lastModifiedBy>Štěpánka</cp:lastModifiedBy>
  <cp:revision>22</cp:revision>
  <dcterms:created xsi:type="dcterms:W3CDTF">2010-04-16T20:38:15Z</dcterms:created>
  <dcterms:modified xsi:type="dcterms:W3CDTF">2013-11-19T18:08:04Z</dcterms:modified>
</cp:coreProperties>
</file>