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CC66"/>
    <a:srgbClr val="00FF00"/>
    <a:srgbClr val="CC3300"/>
    <a:srgbClr val="006600"/>
    <a:srgbClr val="003300"/>
    <a:srgbClr val="66FF33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50" d="100"/>
          <a:sy n="50" d="100"/>
        </p:scale>
        <p:origin x="-1296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019A2E-300A-4F61-B6E7-12D9600B0DE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E0BFB-8971-4F4F-B368-203552650C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8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3.5.2013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„Personalistika“ a slouží pro upevnění látky daného tématu zábavnou formou.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Je vhodné nejprve nechat žáky překreslit si do sešitu zadání křížovky ze snímku 4 a poté procházet jednotlivé otázky. Prvního úspěšného řešitele je vhodné odměnit. Na snímku č. 11 je pak znázorněno správné řešení křížovky, které slouží žákům i učiteli jako zpětná vazba.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FF66"/>
                </a:solidFill>
              </a:rPr>
              <a:t>K</a:t>
            </a:r>
            <a:r>
              <a:rPr lang="cs-CZ" sz="6600" b="1" dirty="0" smtClean="0">
                <a:solidFill>
                  <a:srgbClr val="0033CC"/>
                </a:solidFill>
              </a:rPr>
              <a:t>Ř</a:t>
            </a:r>
            <a:r>
              <a:rPr lang="cs-CZ" sz="6600" b="1" dirty="0" smtClean="0">
                <a:solidFill>
                  <a:srgbClr val="FFFF66"/>
                </a:solidFill>
              </a:rPr>
              <a:t>Í</a:t>
            </a:r>
            <a:r>
              <a:rPr lang="cs-CZ" sz="6600" b="1" dirty="0" smtClean="0">
                <a:solidFill>
                  <a:srgbClr val="0033CC"/>
                </a:solidFill>
              </a:rPr>
              <a:t>Ž</a:t>
            </a:r>
            <a:r>
              <a:rPr lang="cs-CZ" sz="6600" b="1" dirty="0" smtClean="0">
                <a:solidFill>
                  <a:srgbClr val="FFFF66"/>
                </a:solidFill>
              </a:rPr>
              <a:t>O</a:t>
            </a:r>
            <a:r>
              <a:rPr lang="cs-CZ" sz="6600" b="1" dirty="0" smtClean="0">
                <a:solidFill>
                  <a:srgbClr val="0033CC"/>
                </a:solidFill>
              </a:rPr>
              <a:t>V</a:t>
            </a:r>
            <a:r>
              <a:rPr lang="cs-CZ" sz="6600" b="1" dirty="0" smtClean="0">
                <a:solidFill>
                  <a:srgbClr val="FFFF66"/>
                </a:solidFill>
              </a:rPr>
              <a:t>K</a:t>
            </a:r>
            <a:r>
              <a:rPr lang="cs-CZ" sz="6600" b="1" dirty="0" smtClean="0">
                <a:solidFill>
                  <a:srgbClr val="0033CC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PERSONALISTIKA</a:t>
            </a:r>
            <a:endParaRPr lang="cs-CZ" sz="60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FFFF66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FFFF66"/>
                </a:solidFill>
              </a:rPr>
              <a:t>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FF66"/>
                </a:solidFill>
              </a:rPr>
              <a:t>Í</a:t>
            </a:r>
            <a:endParaRPr lang="cs-CZ" b="1" dirty="0">
              <a:solidFill>
                <a:srgbClr val="FFFF66"/>
              </a:solidFill>
            </a:endParaRPr>
          </a:p>
        </p:txBody>
      </p:sp>
      <p:pic>
        <p:nvPicPr>
          <p:cNvPr id="10" name="Obrázek 9" descr="otaz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486" t="29270" r="50894" b="35728"/>
          <a:stretch>
            <a:fillRect/>
          </a:stretch>
        </p:blipFill>
        <p:spPr bwMode="auto">
          <a:xfrm>
            <a:off x="323528" y="2420888"/>
            <a:ext cx="8513309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66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FFFF66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FF66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FFFF66"/>
                </a:solidFill>
              </a:rPr>
              <a:t>1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Manažer personálního oddělení se nazývá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66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FFFF66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FF66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FFFF66"/>
                </a:solidFill>
              </a:rPr>
              <a:t>2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Jeden ze způsobů, jak lze ukončit pracovní poměr, v případě že se zaměstnanec a zaměstnavatel spolu domluví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66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FFFF66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FF66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FFFF66"/>
                </a:solidFill>
              </a:rPr>
              <a:t>3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Nenároková složka mzdy, která slouží především k motivaci zaměstnance 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66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FFFF66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FF66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FFFF66"/>
                </a:solidFill>
              </a:rPr>
              <a:t>4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Fyzická osoba starší 15ti let, která je v pracovně právním vztahu se zaměstnavatelem 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66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FFFF66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FF66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FFFF66"/>
                </a:solidFill>
              </a:rPr>
              <a:t>5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Odměny ke mzdě, kterými můžeme zaměstnance motivovat k dobrým  výkonům a udržet si je ve firmě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66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FFFF66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FF66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FFFF66"/>
                </a:solidFill>
              </a:rPr>
              <a:t>6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Odměna za vykonanou práci, kterou dostávají státní zaměstnanci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</a:t>
            </a:r>
            <a:r>
              <a:rPr lang="cs-CZ" b="1" dirty="0" smtClean="0">
                <a:solidFill>
                  <a:srgbClr val="FFFF66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Š</a:t>
            </a:r>
            <a:r>
              <a:rPr lang="cs-CZ" b="1" dirty="0" smtClean="0">
                <a:solidFill>
                  <a:srgbClr val="FFFF66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FF66"/>
                </a:solidFill>
              </a:rPr>
              <a:t>Í</a:t>
            </a:r>
            <a:endParaRPr lang="cs-CZ" b="1" dirty="0">
              <a:solidFill>
                <a:srgbClr val="FFFF66"/>
              </a:solidFill>
            </a:endParaRPr>
          </a:p>
        </p:txBody>
      </p:sp>
      <p:pic>
        <p:nvPicPr>
          <p:cNvPr id="5" name="Obrázek 4" descr="otaz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486" t="30861" r="50000" b="35728"/>
          <a:stretch>
            <a:fillRect/>
          </a:stretch>
        </p:blipFill>
        <p:spPr bwMode="auto">
          <a:xfrm>
            <a:off x="179512" y="2564904"/>
            <a:ext cx="8736973" cy="35283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cap="all" dirty="0" smtClean="0">
                <a:solidFill>
                  <a:srgbClr val="FF0000"/>
                </a:solidFill>
              </a:rPr>
              <a:t>D</a:t>
            </a:r>
            <a:r>
              <a:rPr lang="cs-CZ" b="1" cap="all" dirty="0" smtClean="0">
                <a:solidFill>
                  <a:srgbClr val="FFFF66"/>
                </a:solidFill>
              </a:rPr>
              <a:t>ě</a:t>
            </a:r>
            <a:r>
              <a:rPr lang="cs-CZ" b="1" cap="all" dirty="0" smtClean="0">
                <a:solidFill>
                  <a:srgbClr val="FF0000"/>
                </a:solidFill>
              </a:rPr>
              <a:t>k</a:t>
            </a:r>
            <a:r>
              <a:rPr lang="cs-CZ" b="1" cap="all" dirty="0" smtClean="0">
                <a:solidFill>
                  <a:srgbClr val="FFFF66"/>
                </a:solidFill>
              </a:rPr>
              <a:t>u</a:t>
            </a:r>
            <a:r>
              <a:rPr lang="cs-CZ" b="1" cap="all" dirty="0" smtClean="0">
                <a:solidFill>
                  <a:srgbClr val="FF0000"/>
                </a:solidFill>
              </a:rPr>
              <a:t>j</a:t>
            </a:r>
            <a:r>
              <a:rPr lang="cs-CZ" b="1" cap="all" dirty="0" smtClean="0">
                <a:solidFill>
                  <a:srgbClr val="FFFF66"/>
                </a:solidFill>
              </a:rPr>
              <a:t>i </a:t>
            </a:r>
            <a:r>
              <a:rPr lang="cs-CZ" b="1" cap="all" dirty="0" smtClean="0">
                <a:solidFill>
                  <a:srgbClr val="FF0000"/>
                </a:solidFill>
              </a:rPr>
              <a:t>v</a:t>
            </a:r>
            <a:r>
              <a:rPr lang="cs-CZ" b="1" cap="all" dirty="0" smtClean="0">
                <a:solidFill>
                  <a:srgbClr val="FFFF66"/>
                </a:solidFill>
              </a:rPr>
              <a:t>á</a:t>
            </a:r>
            <a:r>
              <a:rPr lang="cs-CZ" b="1" cap="all" dirty="0" smtClean="0">
                <a:solidFill>
                  <a:srgbClr val="FF0000"/>
                </a:solidFill>
              </a:rPr>
              <a:t>m</a:t>
            </a:r>
            <a:r>
              <a:rPr lang="cs-CZ" b="1" cap="all" dirty="0" smtClean="0">
                <a:solidFill>
                  <a:srgbClr val="FFFF66"/>
                </a:solidFill>
              </a:rPr>
              <a:t> z</a:t>
            </a:r>
            <a:r>
              <a:rPr lang="cs-CZ" b="1" cap="all" dirty="0" smtClean="0">
                <a:solidFill>
                  <a:srgbClr val="FF0000"/>
                </a:solidFill>
              </a:rPr>
              <a:t>a</a:t>
            </a:r>
            <a:r>
              <a:rPr lang="cs-CZ" b="1" cap="all" dirty="0" smtClean="0">
                <a:solidFill>
                  <a:srgbClr val="FFFF66"/>
                </a:solidFill>
              </a:rPr>
              <a:t> p</a:t>
            </a:r>
            <a:r>
              <a:rPr lang="cs-CZ" b="1" cap="all" dirty="0" smtClean="0">
                <a:solidFill>
                  <a:srgbClr val="FF0000"/>
                </a:solidFill>
              </a:rPr>
              <a:t>o</a:t>
            </a:r>
            <a:r>
              <a:rPr lang="cs-CZ" b="1" cap="all" dirty="0" smtClean="0">
                <a:solidFill>
                  <a:srgbClr val="FFFF66"/>
                </a:solidFill>
              </a:rPr>
              <a:t>z</a:t>
            </a:r>
            <a:r>
              <a:rPr lang="cs-CZ" b="1" cap="all" dirty="0" smtClean="0">
                <a:solidFill>
                  <a:srgbClr val="FF0000"/>
                </a:solidFill>
              </a:rPr>
              <a:t>o</a:t>
            </a:r>
            <a:r>
              <a:rPr lang="cs-CZ" b="1" cap="all" dirty="0" smtClean="0">
                <a:solidFill>
                  <a:srgbClr val="FFFF66"/>
                </a:solidFill>
              </a:rPr>
              <a:t>r</a:t>
            </a:r>
            <a:r>
              <a:rPr lang="cs-CZ" b="1" cap="all" dirty="0" smtClean="0">
                <a:solidFill>
                  <a:srgbClr val="FF0000"/>
                </a:solidFill>
              </a:rPr>
              <a:t>n</a:t>
            </a:r>
            <a:r>
              <a:rPr lang="cs-CZ" b="1" cap="all" dirty="0" smtClean="0">
                <a:solidFill>
                  <a:srgbClr val="FFFF66"/>
                </a:solidFill>
              </a:rPr>
              <a:t>o</a:t>
            </a:r>
            <a:r>
              <a:rPr lang="cs-CZ" b="1" cap="all" dirty="0" smtClean="0">
                <a:solidFill>
                  <a:srgbClr val="FF0000"/>
                </a:solidFill>
              </a:rPr>
              <a:t>s</a:t>
            </a:r>
            <a:r>
              <a:rPr lang="cs-CZ" b="1" cap="all" dirty="0" smtClean="0">
                <a:solidFill>
                  <a:srgbClr val="FFFF66"/>
                </a:solidFill>
              </a:rPr>
              <a:t>t</a:t>
            </a:r>
            <a:endParaRPr lang="cs-CZ" b="1" cap="all" dirty="0">
              <a:solidFill>
                <a:srgbClr val="FFFF66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FF66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b="1" dirty="0" smtClean="0">
                <a:solidFill>
                  <a:srgbClr val="FFFF66"/>
                </a:solidFill>
              </a:rPr>
              <a:t>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FF66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cs-CZ" b="1" dirty="0" smtClean="0">
                <a:solidFill>
                  <a:srgbClr val="FFFF66"/>
                </a:solidFill>
              </a:rPr>
              <a:t> Z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FFFF66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66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Zákon č. 262/2006 Sb. v platném znění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KOČÍ J., ŠAMŠOVÁ L.: Základy ekonomiky pro střední a vyšší hotelové školy.</a:t>
            </a:r>
            <a:r>
              <a:rPr lang="cs-CZ" b="1" i="1" dirty="0" smtClean="0"/>
              <a:t> </a:t>
            </a:r>
            <a:r>
              <a:rPr lang="cs-CZ" b="1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Vlastní archiv autorky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pull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275</Words>
  <Application>Microsoft Office PowerPoint</Application>
  <PresentationFormat>Předvádění na obrazovce (4:3)</PresentationFormat>
  <Paragraphs>49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KŘÍŽOVKA </vt:lpstr>
      <vt:lpstr>ZADÁNÍ</vt:lpstr>
      <vt:lpstr>OTÁZKA Č.1</vt:lpstr>
      <vt:lpstr>OTÁZKA Č.2</vt:lpstr>
      <vt:lpstr>OTÁZKA Č.3</vt:lpstr>
      <vt:lpstr>OTÁZKA Č.4</vt:lpstr>
      <vt:lpstr>OTÁZKA Č.5</vt:lpstr>
      <vt:lpstr>OTÁZKA Č.6</vt:lpstr>
      <vt:lpstr>ŘEŠENÍ</vt:lpstr>
      <vt:lpstr>Děkuji vám za pozornost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</dc:title>
  <dc:creator>Štěpánka</dc:creator>
  <cp:lastModifiedBy>Štěpánka</cp:lastModifiedBy>
  <cp:revision>15</cp:revision>
  <dcterms:created xsi:type="dcterms:W3CDTF">2013-01-16T17:45:30Z</dcterms:created>
  <dcterms:modified xsi:type="dcterms:W3CDTF">2013-11-19T19:02:15Z</dcterms:modified>
</cp:coreProperties>
</file>