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68" r:id="rId2"/>
    <p:sldId id="267" r:id="rId3"/>
    <p:sldId id="256" r:id="rId4"/>
    <p:sldId id="257" r:id="rId5"/>
    <p:sldId id="260" r:id="rId6"/>
    <p:sldId id="258" r:id="rId7"/>
    <p:sldId id="259" r:id="rId8"/>
    <p:sldId id="261" r:id="rId9"/>
    <p:sldId id="262" r:id="rId10"/>
    <p:sldId id="263" r:id="rId11"/>
    <p:sldId id="264" r:id="rId12"/>
    <p:sldId id="265" r:id="rId13"/>
    <p:sldId id="26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65B677-5B2D-4035-B09F-48045D94680D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9BE767-B1C0-4DA5-9E35-2AB0EBA03A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0B79AE-4A02-4619-91F6-0B8B2B6F5F94}" type="datetimeFigureOut">
              <a:rPr lang="cs-CZ" smtClean="0"/>
              <a:t>19.11.2013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443C03-0504-4E4E-A80A-8B05147D0AA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662B-B126-453A-A147-91B6BE7D23B1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BBB15-FB53-42B3-8555-246D2E2AC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5400">
            <a:solidFill>
              <a:srgbClr val="C00000"/>
            </a:solidFill>
          </a:ln>
        </p:spPr>
        <p:txBody>
          <a:bodyPr/>
          <a:lstStyle>
            <a:lvl1pPr>
              <a:defRPr b="1" i="0" cap="all" baseline="0">
                <a:solidFill>
                  <a:srgbClr val="C00000"/>
                </a:solidFill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662B-B126-453A-A147-91B6BE7D23B1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BBB15-FB53-42B3-8555-246D2E2AC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662B-B126-453A-A147-91B6BE7D23B1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BBB15-FB53-42B3-8555-246D2E2AC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662B-B126-453A-A147-91B6BE7D23B1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BBB15-FB53-42B3-8555-246D2E2AC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662B-B126-453A-A147-91B6BE7D23B1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BBB15-FB53-42B3-8555-246D2E2AC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662B-B126-453A-A147-91B6BE7D23B1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BBB15-FB53-42B3-8555-246D2E2AC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662B-B126-453A-A147-91B6BE7D23B1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BBB15-FB53-42B3-8555-246D2E2AC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662B-B126-453A-A147-91B6BE7D23B1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BBB15-FB53-42B3-8555-246D2E2AC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662B-B126-453A-A147-91B6BE7D23B1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BBB15-FB53-42B3-8555-246D2E2AC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662B-B126-453A-A147-91B6BE7D23B1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BBB15-FB53-42B3-8555-246D2E2AC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1D662B-B126-453A-A147-91B6BE7D23B1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4BBB15-FB53-42B3-8555-246D2E2AC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5000"/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1D662B-B126-453A-A147-91B6BE7D23B1}" type="datetimeFigureOut">
              <a:rPr lang="cs-CZ" smtClean="0"/>
              <a:pPr/>
              <a:t>19.11.2013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4BBB15-FB53-42B3-8555-246D2E2AC93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i.lidovky.cz/12/111/lnorg/MEV46eb6c_11.jpg" TargetMode="External"/><Relationship Id="rId2" Type="http://schemas.openxmlformats.org/officeDocument/2006/relationships/hyperlink" Target="http://i.idnes.cz/12/122/cl6/SOV47ed2f_pujck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>
                <a:solidFill>
                  <a:prstClr val="black">
                    <a:tint val="75000"/>
                  </a:prstClr>
                </a:solidFill>
              </a:rPr>
              <a:t>Střední škola  a Vyšší odborná škola cestovního ruchu, Senovážné náměstí 12, České Budějovice 370  01</a:t>
            </a:r>
            <a:endParaRPr lang="cs-CZ" sz="1400" dirty="0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b="0" i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18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Ing. Bc. Štěpánka </a:t>
                      </a:r>
                      <a:r>
                        <a:rPr lang="cs-CZ" dirty="0" err="1" smtClean="0"/>
                        <a:t>Jáglová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Podnikové</a:t>
                      </a:r>
                      <a:r>
                        <a:rPr lang="cs-CZ" baseline="0" dirty="0" smtClean="0"/>
                        <a:t> činnosti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druhý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4.6.2013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b="1" dirty="0" smtClean="0"/>
              <a:t>Anotace: </a:t>
            </a:r>
          </a:p>
          <a:p>
            <a:pPr>
              <a:buNone/>
            </a:pPr>
            <a:r>
              <a:rPr lang="cs-CZ" i="1" dirty="0" smtClean="0"/>
              <a:t>Materiál je zaměřený na téma </a:t>
            </a:r>
            <a:r>
              <a:rPr lang="cs-CZ" i="1" dirty="0" smtClean="0"/>
              <a:t>„Bankovní úvěry“, navazuje na finanční činnost podniku a slouží k prohloubení finanční gramotnosti žáků.</a:t>
            </a:r>
            <a:endParaRPr lang="cs-CZ" i="1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pPr>
              <a:buNone/>
            </a:pPr>
            <a:r>
              <a:rPr lang="cs-CZ" i="1" dirty="0" smtClean="0"/>
              <a:t>Materiál slouží pro usnadnění výkladu dané problematiky, žákům současně jako podklad pro poznámky. </a:t>
            </a:r>
            <a:r>
              <a:rPr lang="cs-CZ" i="1" dirty="0" smtClean="0"/>
              <a:t>Na </a:t>
            </a:r>
            <a:r>
              <a:rPr lang="cs-CZ" i="1" dirty="0" smtClean="0"/>
              <a:t>snímku č. </a:t>
            </a:r>
            <a:r>
              <a:rPr lang="cs-CZ" i="1" dirty="0" smtClean="0"/>
              <a:t>11 </a:t>
            </a:r>
            <a:r>
              <a:rPr lang="cs-CZ" i="1" dirty="0" smtClean="0"/>
              <a:t>jsou uvedené otázky, které slouží pro fixaci probírané látky a současně jako zpětná vazba pro učitele.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alphaModFix amt="66000"/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s-CZ" sz="6000" b="1" dirty="0" smtClean="0"/>
              <a:t>BANKOVNÍ ÚVĚRY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= </a:t>
            </a:r>
            <a:r>
              <a:rPr lang="cs-CZ" b="1" dirty="0"/>
              <a:t>časově</a:t>
            </a:r>
            <a:r>
              <a:rPr lang="cs-CZ" dirty="0"/>
              <a:t> </a:t>
            </a:r>
            <a:r>
              <a:rPr lang="cs-CZ" b="1" dirty="0"/>
              <a:t>omezené</a:t>
            </a:r>
            <a:r>
              <a:rPr lang="cs-CZ" dirty="0"/>
              <a:t> zapůjčení peněz, k </a:t>
            </a:r>
            <a:r>
              <a:rPr lang="cs-CZ" b="1" dirty="0"/>
              <a:t>volnému</a:t>
            </a:r>
            <a:r>
              <a:rPr lang="cs-CZ" dirty="0"/>
              <a:t> nebo </a:t>
            </a:r>
            <a:r>
              <a:rPr lang="cs-CZ" b="1" dirty="0"/>
              <a:t>smluvně vázanému </a:t>
            </a:r>
            <a:r>
              <a:rPr lang="cs-CZ" dirty="0"/>
              <a:t>použití, a to za </a:t>
            </a:r>
            <a:r>
              <a:rPr lang="cs-CZ" b="1" dirty="0"/>
              <a:t>úplatu</a:t>
            </a:r>
            <a:r>
              <a:rPr lang="cs-CZ" dirty="0"/>
              <a:t> </a:t>
            </a:r>
          </a:p>
        </p:txBody>
      </p:sp>
    </p:spTree>
  </p:cSld>
  <p:clrMapOvr>
    <a:masterClrMapping/>
  </p:clrMapOvr>
  <p:transition>
    <p:wipe dir="d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Členění úvěrů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Podle doby splatnosti </a:t>
            </a:r>
            <a:r>
              <a:rPr lang="cs-CZ" dirty="0" smtClean="0"/>
              <a:t>(dlouhodobé, střednědobé, krátkodobé)</a:t>
            </a:r>
          </a:p>
          <a:p>
            <a:pPr marL="514350" indent="-514350">
              <a:buFont typeface="+mj-lt"/>
              <a:buAutoNum type="arabicPeriod"/>
            </a:pPr>
            <a:endParaRPr lang="cs-CZ" sz="1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Podle měny </a:t>
            </a:r>
            <a:r>
              <a:rPr lang="cs-CZ" dirty="0" smtClean="0"/>
              <a:t>(korunové a </a:t>
            </a:r>
            <a:r>
              <a:rPr lang="cs-CZ" dirty="0" err="1" smtClean="0"/>
              <a:t>cizoměnové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/>
            </a:pPr>
            <a:endParaRPr lang="cs-CZ" sz="1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Podle zajištění </a:t>
            </a:r>
            <a:r>
              <a:rPr lang="cs-CZ" dirty="0" smtClean="0"/>
              <a:t>(zajištěné a nezajištěné)</a:t>
            </a:r>
          </a:p>
          <a:p>
            <a:pPr marL="514350" indent="-514350">
              <a:buFont typeface="+mj-lt"/>
              <a:buAutoNum type="arabicPeriod"/>
            </a:pPr>
            <a:endParaRPr lang="cs-CZ" sz="1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Podle objektu </a:t>
            </a:r>
            <a:r>
              <a:rPr lang="cs-CZ" dirty="0" smtClean="0"/>
              <a:t>(účelové a neúčelové)</a:t>
            </a:r>
          </a:p>
          <a:p>
            <a:pPr marL="514350" indent="-514350">
              <a:buFont typeface="+mj-lt"/>
              <a:buAutoNum type="arabicPeriod"/>
            </a:pPr>
            <a:endParaRPr lang="cs-CZ" sz="1000" dirty="0" smtClean="0"/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Podle subjektu </a:t>
            </a:r>
            <a:r>
              <a:rPr lang="cs-CZ" dirty="0" smtClean="0"/>
              <a:t>(podnikatelské, pro občany)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DRUHY ÚVĚRŮ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Provozní úvěry </a:t>
            </a:r>
            <a:r>
              <a:rPr lang="cs-CZ" dirty="0" smtClean="0"/>
              <a:t>– na financování běžného provozu podniku (na zásoby, na energie, na pohledávky apod.)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Investiční úvěry </a:t>
            </a:r>
            <a:r>
              <a:rPr lang="cs-CZ" dirty="0" smtClean="0"/>
              <a:t>– k financování dlouhodobého majetku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Hypotéční úvěr </a:t>
            </a:r>
            <a:r>
              <a:rPr lang="cs-CZ" dirty="0" smtClean="0"/>
              <a:t>– dlouhodobý úvěr na financování nemovitosti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Kontokorentní úvěr </a:t>
            </a:r>
            <a:r>
              <a:rPr lang="cs-CZ" dirty="0" smtClean="0"/>
              <a:t>–  poskytovaný na běžném účtu, kdy banka dovoluje jít klientovi na tomto účtu do mínusu, splatnost zpravidla do jednoho roku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JEDNOTLIVÉ DRUHY ÚVĚRŮ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514350" indent="-514350">
              <a:buFont typeface="+mj-lt"/>
              <a:buAutoNum type="arabicPeriod" startAt="5"/>
            </a:pPr>
            <a:r>
              <a:rPr lang="cs-CZ" b="1" dirty="0" smtClean="0"/>
              <a:t>Americká hypotéka </a:t>
            </a:r>
            <a:r>
              <a:rPr lang="cs-CZ" dirty="0" smtClean="0"/>
              <a:t>– neúčelový hypotéční úvěr (zástavní právo k nemovitosti, lze použít na cokoliv)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b="1" dirty="0" smtClean="0"/>
              <a:t>Spotřebitelské úvěry </a:t>
            </a:r>
            <a:r>
              <a:rPr lang="cs-CZ" dirty="0" smtClean="0"/>
              <a:t>– pro nákup spotřebitelských předmětů, povinnost uvádět </a:t>
            </a:r>
            <a:r>
              <a:rPr lang="cs-CZ" b="1" dirty="0" smtClean="0"/>
              <a:t>RPSN</a:t>
            </a:r>
            <a:r>
              <a:rPr lang="cs-CZ" dirty="0" smtClean="0"/>
              <a:t> (</a:t>
            </a:r>
            <a:r>
              <a:rPr lang="cs-CZ" b="1" dirty="0" smtClean="0"/>
              <a:t>roční procentní sazba nákladů</a:t>
            </a:r>
            <a:r>
              <a:rPr lang="cs-CZ" dirty="0" smtClean="0"/>
              <a:t>)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b="1" dirty="0" smtClean="0"/>
              <a:t>Úvěr z kreditní karty </a:t>
            </a:r>
            <a:r>
              <a:rPr lang="cs-CZ" dirty="0" smtClean="0"/>
              <a:t>– vázán na použití kreditní karty, bezúročné období zpravidla až 45 dní</a:t>
            </a:r>
          </a:p>
          <a:p>
            <a:pPr marL="514350" indent="-514350">
              <a:buFont typeface="+mj-lt"/>
              <a:buAutoNum type="arabicPeriod" startAt="5"/>
            </a:pPr>
            <a:r>
              <a:rPr lang="cs-CZ" b="1" dirty="0" smtClean="0"/>
              <a:t>Lombardní úvěr </a:t>
            </a:r>
            <a:r>
              <a:rPr lang="cs-CZ" dirty="0" smtClean="0"/>
              <a:t>– krytý zástavním právem k cenným papírům</a:t>
            </a:r>
            <a:endParaRPr lang="cs-CZ" dirty="0"/>
          </a:p>
        </p:txBody>
      </p:sp>
    </p:spTree>
  </p:cSld>
  <p:clrMapOvr>
    <a:masterClrMapping/>
  </p:clrMapOvr>
  <p:transition>
    <p:wipe dir="d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Žádost o poskytnutí úvěru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Podnikatelé musí bance předložit následující </a:t>
            </a:r>
            <a:r>
              <a:rPr lang="cs-CZ" b="1" dirty="0" smtClean="0"/>
              <a:t>podklady</a:t>
            </a:r>
            <a:r>
              <a:rPr lang="cs-CZ" dirty="0" smtClean="0"/>
              <a:t>: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Podnikatelský </a:t>
            </a:r>
            <a:r>
              <a:rPr lang="cs-CZ" b="1" dirty="0" smtClean="0"/>
              <a:t>plán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Účetní </a:t>
            </a:r>
            <a:r>
              <a:rPr lang="cs-CZ" b="1" dirty="0" smtClean="0"/>
              <a:t>výkazy</a:t>
            </a:r>
            <a:r>
              <a:rPr lang="cs-CZ" dirty="0" smtClean="0"/>
              <a:t> za několik posledních let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Základní </a:t>
            </a:r>
            <a:r>
              <a:rPr lang="cs-CZ" b="1" dirty="0" smtClean="0"/>
              <a:t>informace</a:t>
            </a:r>
            <a:r>
              <a:rPr lang="cs-CZ" dirty="0" smtClean="0"/>
              <a:t> o společnosti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Potvrzení nebo čestné prohlášení, že podnik nemá žádné </a:t>
            </a:r>
            <a:r>
              <a:rPr lang="cs-CZ" b="1" dirty="0" smtClean="0"/>
              <a:t>závazky</a:t>
            </a:r>
            <a:r>
              <a:rPr lang="cs-CZ" dirty="0" smtClean="0"/>
              <a:t> k Finančnímu úřadu a Správě sociálního zabezpečení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Žádost o poskytnutí úvěru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Banka</a:t>
            </a:r>
            <a:r>
              <a:rPr lang="cs-CZ" dirty="0" smtClean="0"/>
              <a:t> po předložení žádosti a podkladů:</a:t>
            </a:r>
          </a:p>
          <a:p>
            <a:pPr marL="914400" lvl="1" indent="-514350">
              <a:buFont typeface="Arial" pitchFamily="34" charset="0"/>
              <a:buChar char="•"/>
            </a:pPr>
            <a:r>
              <a:rPr lang="cs-CZ" dirty="0" smtClean="0"/>
              <a:t>posuzuje </a:t>
            </a:r>
            <a:r>
              <a:rPr lang="cs-CZ" b="1" dirty="0" smtClean="0"/>
              <a:t>bonitu</a:t>
            </a:r>
            <a:r>
              <a:rPr lang="cs-CZ" dirty="0" smtClean="0"/>
              <a:t> klienta (provádí tzv. </a:t>
            </a:r>
            <a:r>
              <a:rPr lang="cs-CZ" b="1" dirty="0" err="1" smtClean="0"/>
              <a:t>skoring</a:t>
            </a:r>
            <a:r>
              <a:rPr lang="cs-CZ" dirty="0" smtClean="0"/>
              <a:t>)</a:t>
            </a:r>
          </a:p>
          <a:p>
            <a:pPr marL="914400" lvl="1" indent="-514350">
              <a:buFont typeface="Arial" pitchFamily="34" charset="0"/>
              <a:buChar char="•"/>
            </a:pPr>
            <a:r>
              <a:rPr lang="cs-CZ" dirty="0"/>
              <a:t>n</a:t>
            </a:r>
            <a:r>
              <a:rPr lang="cs-CZ" dirty="0" smtClean="0"/>
              <a:t>ahlíží do tzv. </a:t>
            </a:r>
            <a:r>
              <a:rPr lang="cs-CZ" b="1" dirty="0" smtClean="0"/>
              <a:t>úvěrových</a:t>
            </a:r>
            <a:r>
              <a:rPr lang="cs-CZ" dirty="0" smtClean="0"/>
              <a:t> </a:t>
            </a:r>
            <a:r>
              <a:rPr lang="cs-CZ" b="1" dirty="0" smtClean="0"/>
              <a:t>registrů</a:t>
            </a:r>
            <a:r>
              <a:rPr lang="cs-CZ" dirty="0" smtClean="0"/>
              <a:t> (za účelem získání informací o klientech, zda jsou pro banku dostatečně bonitní)</a:t>
            </a:r>
          </a:p>
          <a:p>
            <a:pPr marL="914400" lvl="1" indent="-514350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řípadně požaduje </a:t>
            </a:r>
            <a:r>
              <a:rPr lang="cs-CZ" b="1" dirty="0" smtClean="0"/>
              <a:t>zajištění úvěru </a:t>
            </a:r>
            <a:r>
              <a:rPr lang="cs-CZ" dirty="0" smtClean="0"/>
              <a:t>(směnka, ručení, zástavní právo k nemovitostem i movitostem, životní pojištění apod.)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Smlouva o poskytnutí bankovního úvěru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Náležitosti: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Identifikace smluvních stran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Charakteristika a velikost úvěru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Úroky a poplatky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Způsob čerpání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Způsob splácení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Zajištění</a:t>
            </a:r>
          </a:p>
          <a:p>
            <a:pPr lvl="1">
              <a:buFont typeface="Arial" pitchFamily="34" charset="0"/>
              <a:buChar char="•"/>
            </a:pPr>
            <a:r>
              <a:rPr lang="cs-CZ" dirty="0" smtClean="0"/>
              <a:t>Podpisy obou stran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na 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 čemu se používá hypotéční úvěr?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znamená pojem „bonita klienta“?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Proč je důležité posuzovat výhodnost úvěru podle RPSN?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Jakým způsobem může být úvěr zajištěn?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Co patří mezi náležitosti smlouvy o poskytnutí bankovního úvěru?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Které druhy úvěrů patří mezi krátkodobé?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DĚKUJI VÁM ZA POZORNOST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C00000"/>
                </a:solidFill>
                <a:sym typeface="Wingdings" pitchFamily="2" charset="2"/>
              </a:rPr>
              <a:t></a:t>
            </a:r>
            <a:endParaRPr lang="cs-CZ" sz="44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KOČÍ J., ŠAMŠOVÁ L.: Základy ekonomiky pro střední a vyšší hotelové školy.</a:t>
            </a:r>
            <a:r>
              <a:rPr lang="cs-CZ" i="1" dirty="0" smtClean="0"/>
              <a:t> </a:t>
            </a:r>
            <a:r>
              <a:rPr lang="cs-CZ" dirty="0" smtClean="0"/>
              <a:t>Praha, Fortuna, 2009. 144 stran.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KALABIS Z.: Základy bankovnictví. Brno, </a:t>
            </a:r>
            <a:r>
              <a:rPr lang="cs-CZ" dirty="0" err="1" smtClean="0"/>
              <a:t>BizBooks</a:t>
            </a:r>
            <a:r>
              <a:rPr lang="cs-CZ" dirty="0" smtClean="0"/>
              <a:t>, 2012. 168 s.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Obrázky dostupné na:</a:t>
            </a:r>
          </a:p>
          <a:p>
            <a:pPr marL="514350" indent="-514350">
              <a:buNone/>
            </a:pPr>
            <a:r>
              <a:rPr lang="cs-CZ" dirty="0" smtClean="0">
                <a:hlinkClick r:id="rId2"/>
              </a:rPr>
              <a:t>http://i.</a:t>
            </a:r>
            <a:r>
              <a:rPr lang="cs-CZ" dirty="0" err="1" smtClean="0">
                <a:hlinkClick r:id="rId2"/>
              </a:rPr>
              <a:t>idnes.cz</a:t>
            </a:r>
            <a:r>
              <a:rPr lang="cs-CZ" dirty="0" smtClean="0">
                <a:hlinkClick r:id="rId2"/>
              </a:rPr>
              <a:t>/12/122/cl6/SOV47ed2f_</a:t>
            </a:r>
            <a:r>
              <a:rPr lang="cs-CZ" dirty="0" err="1" smtClean="0">
                <a:hlinkClick r:id="rId2"/>
              </a:rPr>
              <a:t>pujcka.jpg</a:t>
            </a:r>
            <a:r>
              <a:rPr lang="cs-CZ" dirty="0" smtClean="0"/>
              <a:t> (cit. </a:t>
            </a:r>
            <a:r>
              <a:rPr lang="cs-CZ" dirty="0" smtClean="0"/>
              <a:t>4.6</a:t>
            </a:r>
            <a:r>
              <a:rPr lang="cs-CZ" dirty="0" smtClean="0"/>
              <a:t>.2013</a:t>
            </a:r>
            <a:r>
              <a:rPr lang="cs-CZ" dirty="0" smtClean="0"/>
              <a:t>)</a:t>
            </a:r>
          </a:p>
          <a:p>
            <a:pPr marL="514350" indent="-514350">
              <a:buNone/>
            </a:pPr>
            <a:r>
              <a:rPr lang="cs-CZ" dirty="0" smtClean="0">
                <a:hlinkClick r:id="rId3"/>
              </a:rPr>
              <a:t>http://i.lidovky.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/12/111/</a:t>
            </a:r>
            <a:r>
              <a:rPr lang="cs-CZ" dirty="0" err="1" smtClean="0">
                <a:hlinkClick r:id="rId3"/>
              </a:rPr>
              <a:t>lnorg</a:t>
            </a:r>
            <a:r>
              <a:rPr lang="cs-CZ" dirty="0" smtClean="0">
                <a:hlinkClick r:id="rId3"/>
              </a:rPr>
              <a:t>/MEV46eb6c_11.jpg</a:t>
            </a:r>
            <a:r>
              <a:rPr lang="cs-CZ" dirty="0" smtClean="0"/>
              <a:t> (cit. </a:t>
            </a:r>
            <a:r>
              <a:rPr lang="cs-CZ" dirty="0" smtClean="0"/>
              <a:t>4.6</a:t>
            </a:r>
            <a:r>
              <a:rPr lang="cs-CZ" dirty="0" smtClean="0"/>
              <a:t>.2013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542</Words>
  <Application>Microsoft Office PowerPoint</Application>
  <PresentationFormat>Předvádění na obrazovce (4:3)</PresentationFormat>
  <Paragraphs>81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BANKOVNÍ ÚVĚRY</vt:lpstr>
      <vt:lpstr>ÚVĚR</vt:lpstr>
      <vt:lpstr>Členění úvěrů</vt:lpstr>
      <vt:lpstr>JEDNOTLIVÉ DRUHY ÚVĚRŮ</vt:lpstr>
      <vt:lpstr>JEDNOTLIVÉ DRUHY ÚVĚRŮ</vt:lpstr>
      <vt:lpstr>Žádost o poskytnutí úvěru</vt:lpstr>
      <vt:lpstr>Žádost o poskytnutí úvěru</vt:lpstr>
      <vt:lpstr>Smlouva o poskytnutí bankovního úvěru</vt:lpstr>
      <vt:lpstr>Otázky na závěr</vt:lpstr>
      <vt:lpstr>DĚKUJI VÁM ZA POZORNOST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ÚVĚRY</dc:title>
  <dc:creator>Štěpánka</dc:creator>
  <cp:lastModifiedBy>Štěpánka</cp:lastModifiedBy>
  <cp:revision>8</cp:revision>
  <dcterms:created xsi:type="dcterms:W3CDTF">2013-10-24T15:48:42Z</dcterms:created>
  <dcterms:modified xsi:type="dcterms:W3CDTF">2013-11-19T18:45:51Z</dcterms:modified>
</cp:coreProperties>
</file>