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4" r:id="rId3"/>
    <p:sldId id="272" r:id="rId4"/>
    <p:sldId id="263" r:id="rId5"/>
    <p:sldId id="266" r:id="rId6"/>
    <p:sldId id="270" r:id="rId7"/>
    <p:sldId id="267" r:id="rId8"/>
    <p:sldId id="269" r:id="rId9"/>
    <p:sldId id="268" r:id="rId10"/>
    <p:sldId id="264" r:id="rId11"/>
    <p:sldId id="258" r:id="rId12"/>
    <p:sldId id="271" r:id="rId13"/>
    <p:sldId id="262" r:id="rId14"/>
    <p:sldId id="276" r:id="rId15"/>
    <p:sldId id="265" r:id="rId16"/>
    <p:sldId id="278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9933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EDCE3B-9C60-48C0-BF41-E0620A2D8430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989173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0D6AA-D884-4D3B-A260-38ABEF025DCB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185218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03FA8-7B60-4B3E-9E85-6A85253E5F25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698081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5A0696-F5ED-49B7-AE9B-ABB18B3442E3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001037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9CEA2F-3763-4657-B18F-23DD716C9C13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713792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792F7-9D6A-482D-8776-F7CB383055FC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103230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92597-B1DD-4D5A-B080-ECEC84A4FB8D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127498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5A923-EEA5-4B58-BE7E-9172F27526AE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019787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A2504-C244-44BB-A64D-2F6B6FA46814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620176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90A65-3D36-47FE-8E67-51FB1E6D43A6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404567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A7345D-B552-4C53-8BD3-844DE2DDE942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264270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cs-CZ" altLang="cs-CZ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77793C4-B288-4506-AA7C-B6918DFF5A00}" type="slidenum">
              <a:rPr lang="cs-CZ" altLang="cs-CZ"/>
              <a:pPr>
                <a:defRPr/>
              </a:pPr>
              <a:t>‹#›</a:t>
            </a:fld>
            <a:endParaRPr lang="cs-CZ" alt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slide" Target="slide9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79512" y="1988840"/>
            <a:ext cx="8964488" cy="477217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Název školy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ZŠ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Bor, okres Tachov, příspěvková organizace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Mgr. Irena Šeneková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Vytvořeno dne: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12.11.2013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Název: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VY_32_INOVACE_11A_Z6_03_Dno oceánu	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Číslo projektu: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CZ.1.07/1.4.00/21.3534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Vzdělávací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oblast: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Zeměpis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Litosféra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Ročník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        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6.ročník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Klíčová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slova:       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no oceánu, hlubokooceánský příkop, šelf, 	                    oceánská pánev 	</a:t>
            </a:r>
            <a:endParaRPr lang="cs-CZ" sz="240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96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683568" y="1412776"/>
            <a:ext cx="7561212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>
              <a:defRPr/>
            </a:pPr>
            <a:r>
              <a:rPr lang="cs-CZ" sz="2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Dno oceánu</a:t>
            </a:r>
          </a:p>
          <a:p>
            <a:pPr>
              <a:defRPr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Žáci se seznámí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 jednotlivými částmi oceánského dna 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dozví se, </a:t>
            </a:r>
          </a:p>
          <a:p>
            <a:pPr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kde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vzniká a zaniká zemská kůra. 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36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55319" y="1412776"/>
            <a:ext cx="49808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29997" dir="5400000" sy="-100000" algn="bl" rotWithShape="0"/>
                </a:effectLst>
              </a:rPr>
              <a:t>DNO OCEÁNU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17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stavba dn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8" t="-383" r="18333"/>
          <a:stretch/>
        </p:blipFill>
        <p:spPr bwMode="auto">
          <a:xfrm>
            <a:off x="-72008" y="2921954"/>
            <a:ext cx="9144000" cy="417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 flipV="1">
            <a:off x="539552" y="548680"/>
            <a:ext cx="216024" cy="30243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251520" y="0"/>
            <a:ext cx="1620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1</a:t>
            </a:r>
            <a:r>
              <a:rPr lang="cs-CZ" sz="2000" dirty="0" smtClean="0"/>
              <a:t>. pevnina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548680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2</a:t>
            </a:r>
            <a:r>
              <a:rPr lang="cs-CZ" sz="2000" dirty="0" smtClean="0"/>
              <a:t>. </a:t>
            </a:r>
            <a:r>
              <a:rPr lang="cs-CZ" sz="2000" dirty="0" smtClean="0">
                <a:solidFill>
                  <a:schemeClr val="tx2"/>
                </a:solidFill>
                <a:hlinkClick r:id="rId3" action="ppaction://hlinksldjump"/>
              </a:rPr>
              <a:t>pevninský šelf</a:t>
            </a:r>
            <a:endParaRPr lang="cs-CZ" sz="2000" dirty="0">
              <a:solidFill>
                <a:schemeClr val="tx2"/>
              </a:solidFill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 flipV="1">
            <a:off x="1547664" y="948790"/>
            <a:ext cx="576064" cy="28402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2339752" y="126876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3</a:t>
            </a:r>
            <a:r>
              <a:rPr lang="cs-CZ" sz="2000" dirty="0" smtClean="0">
                <a:hlinkClick r:id="rId4" action="ppaction://hlinksldjump"/>
              </a:rPr>
              <a:t>.pevninský svah</a:t>
            </a:r>
            <a:endParaRPr lang="cs-CZ" sz="2000" dirty="0"/>
          </a:p>
        </p:txBody>
      </p:sp>
      <p:cxnSp>
        <p:nvCxnSpPr>
          <p:cNvPr id="11" name="Přímá spojnice se šipkou 10"/>
          <p:cNvCxnSpPr/>
          <p:nvPr/>
        </p:nvCxnSpPr>
        <p:spPr>
          <a:xfrm flipV="1">
            <a:off x="1871700" y="1844824"/>
            <a:ext cx="972108" cy="23042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843808" y="2636912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4</a:t>
            </a:r>
            <a:r>
              <a:rPr lang="cs-CZ" sz="2000" dirty="0" smtClean="0"/>
              <a:t>. podmořská hora</a:t>
            </a:r>
            <a:endParaRPr lang="cs-CZ" sz="2000" dirty="0"/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2663788" y="3212976"/>
            <a:ext cx="756084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6084168" y="400110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9</a:t>
            </a:r>
            <a:r>
              <a:rPr lang="cs-CZ" sz="2000" dirty="0" smtClean="0"/>
              <a:t>. okrajové moře</a:t>
            </a:r>
            <a:endParaRPr lang="cs-CZ" sz="2000" dirty="0"/>
          </a:p>
        </p:txBody>
      </p:sp>
      <p:cxnSp>
        <p:nvCxnSpPr>
          <p:cNvPr id="18" name="Přímá spojnice se šipkou 17"/>
          <p:cNvCxnSpPr/>
          <p:nvPr/>
        </p:nvCxnSpPr>
        <p:spPr>
          <a:xfrm flipH="1" flipV="1">
            <a:off x="7668344" y="948790"/>
            <a:ext cx="1224136" cy="248021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6084168" y="948790"/>
            <a:ext cx="1404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8</a:t>
            </a:r>
            <a:r>
              <a:rPr lang="cs-CZ" sz="2000" dirty="0" smtClean="0"/>
              <a:t>. ostrov</a:t>
            </a:r>
            <a:endParaRPr lang="cs-CZ" sz="2000" dirty="0"/>
          </a:p>
        </p:txBody>
      </p:sp>
      <p:cxnSp>
        <p:nvCxnSpPr>
          <p:cNvPr id="21" name="Přímá spojnice se šipkou 20"/>
          <p:cNvCxnSpPr/>
          <p:nvPr/>
        </p:nvCxnSpPr>
        <p:spPr>
          <a:xfrm flipH="1" flipV="1">
            <a:off x="7092280" y="1468815"/>
            <a:ext cx="1008112" cy="156820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4139952" y="2060848"/>
            <a:ext cx="33483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5</a:t>
            </a:r>
            <a:r>
              <a:rPr lang="cs-CZ" sz="2000" dirty="0" smtClean="0"/>
              <a:t>. </a:t>
            </a:r>
            <a:r>
              <a:rPr lang="cs-CZ" sz="2000" dirty="0" smtClean="0">
                <a:hlinkClick r:id="rId5" action="ppaction://hlinksldjump"/>
              </a:rPr>
              <a:t>středooceánský hřbet</a:t>
            </a:r>
            <a:endParaRPr lang="cs-CZ" sz="2000" dirty="0"/>
          </a:p>
        </p:txBody>
      </p:sp>
      <p:cxnSp>
        <p:nvCxnSpPr>
          <p:cNvPr id="24" name="Přímá spojnice se šipkou 23"/>
          <p:cNvCxnSpPr/>
          <p:nvPr/>
        </p:nvCxnSpPr>
        <p:spPr>
          <a:xfrm flipV="1">
            <a:off x="5004048" y="2564904"/>
            <a:ext cx="504056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5598368" y="2636912"/>
            <a:ext cx="2502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6</a:t>
            </a:r>
            <a:r>
              <a:rPr lang="cs-CZ" sz="2000" dirty="0" smtClean="0"/>
              <a:t>. </a:t>
            </a:r>
            <a:r>
              <a:rPr lang="cs-CZ" sz="2000" dirty="0" smtClean="0">
                <a:hlinkClick r:id="rId6" action="ppaction://hlinksldjump"/>
              </a:rPr>
              <a:t>oceánská pánev</a:t>
            </a:r>
            <a:endParaRPr lang="cs-CZ" sz="2000" dirty="0"/>
          </a:p>
        </p:txBody>
      </p:sp>
      <p:cxnSp>
        <p:nvCxnSpPr>
          <p:cNvPr id="27" name="Přímá spojnice se šipkou 26"/>
          <p:cNvCxnSpPr/>
          <p:nvPr/>
        </p:nvCxnSpPr>
        <p:spPr>
          <a:xfrm flipV="1">
            <a:off x="5598368" y="3037022"/>
            <a:ext cx="341784" cy="18939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5724128" y="4005064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7.</a:t>
            </a:r>
            <a:r>
              <a:rPr lang="cs-CZ" dirty="0"/>
              <a:t> </a:t>
            </a:r>
            <a:r>
              <a:rPr lang="cs-CZ" dirty="0" smtClean="0">
                <a:hlinkClick r:id="rId7" action="ppaction://hlinksldjump"/>
              </a:rPr>
              <a:t>hlubokooceánský        ;      příkop</a:t>
            </a:r>
            <a:endParaRPr lang="cs-CZ" dirty="0"/>
          </a:p>
        </p:txBody>
      </p:sp>
      <p:cxnSp>
        <p:nvCxnSpPr>
          <p:cNvPr id="30" name="Přímá spojnice se šipkou 29"/>
          <p:cNvCxnSpPr/>
          <p:nvPr/>
        </p:nvCxnSpPr>
        <p:spPr>
          <a:xfrm flipH="1" flipV="1">
            <a:off x="7164288" y="4437112"/>
            <a:ext cx="151868" cy="11521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899592" y="6309320"/>
            <a:ext cx="78308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 jakých hloubkách se nacházejí oceánské pánve?</a:t>
            </a:r>
            <a:endParaRPr lang="cs-CZ" sz="2000" b="1" dirty="0"/>
          </a:p>
        </p:txBody>
      </p:sp>
      <p:cxnSp>
        <p:nvCxnSpPr>
          <p:cNvPr id="10" name="Přímá spojnice se šipkou 9"/>
          <p:cNvCxnSpPr/>
          <p:nvPr/>
        </p:nvCxnSpPr>
        <p:spPr>
          <a:xfrm flipH="1" flipV="1">
            <a:off x="3419872" y="5445224"/>
            <a:ext cx="2088232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4796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3" grpId="0"/>
      <p:bldP spid="16" grpId="0"/>
      <p:bldP spid="19" grpId="0"/>
      <p:bldP spid="22" grpId="0"/>
      <p:bldP spid="25" grpId="0"/>
      <p:bldP spid="28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48020" y="1700808"/>
            <a:ext cx="86959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800" dirty="0" smtClean="0"/>
              <a:t>je</a:t>
            </a:r>
            <a:r>
              <a:rPr lang="cs-CZ" altLang="cs-CZ" sz="2800" b="1" dirty="0" smtClean="0"/>
              <a:t> okraj pevniny </a:t>
            </a:r>
            <a:r>
              <a:rPr lang="cs-CZ" altLang="cs-CZ" sz="2800" dirty="0" smtClean="0"/>
              <a:t>zatopený mořem do hloubky </a:t>
            </a:r>
            <a:r>
              <a:rPr lang="cs-CZ" altLang="cs-CZ" sz="2800" b="1" dirty="0" smtClean="0"/>
              <a:t>200 m</a:t>
            </a:r>
            <a:r>
              <a:rPr lang="cs-CZ" altLang="cs-CZ" sz="2800" dirty="0" smtClean="0"/>
              <a:t>. Je tvořen </a:t>
            </a:r>
            <a:r>
              <a:rPr lang="cs-CZ" altLang="cs-CZ" sz="2800" u="sng" dirty="0" smtClean="0"/>
              <a:t>pevninskou</a:t>
            </a:r>
            <a:r>
              <a:rPr lang="cs-CZ" altLang="cs-CZ" sz="2800" dirty="0" smtClean="0"/>
              <a:t>  kůrou.</a:t>
            </a:r>
          </a:p>
        </p:txBody>
      </p:sp>
      <p:sp>
        <p:nvSpPr>
          <p:cNvPr id="4" name="Obdélník 3"/>
          <p:cNvSpPr/>
          <p:nvPr/>
        </p:nvSpPr>
        <p:spPr>
          <a:xfrm>
            <a:off x="1930892" y="476672"/>
            <a:ext cx="52822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alt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Pevninský šelf 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213107" y="5877272"/>
            <a:ext cx="1679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Zaoblený obdélník 5">
            <a:hlinkClick r:id="rId2" action="ppaction://hlinksldjump"/>
          </p:cNvPr>
          <p:cNvSpPr/>
          <p:nvPr/>
        </p:nvSpPr>
        <p:spPr>
          <a:xfrm>
            <a:off x="7452320" y="5576255"/>
            <a:ext cx="1080120" cy="648072"/>
          </a:xfrm>
          <a:prstGeom prst="round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ZPĚT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7" name="Skupina 6"/>
          <p:cNvGrpSpPr/>
          <p:nvPr/>
        </p:nvGrpSpPr>
        <p:grpSpPr>
          <a:xfrm>
            <a:off x="899592" y="3736915"/>
            <a:ext cx="5913953" cy="3157315"/>
            <a:chOff x="-36513" y="1052513"/>
            <a:chExt cx="9282113" cy="5832475"/>
          </a:xfrm>
        </p:grpSpPr>
        <p:sp>
          <p:nvSpPr>
            <p:cNvPr id="8" name="Freeform 2"/>
            <p:cNvSpPr>
              <a:spLocks/>
            </p:cNvSpPr>
            <p:nvPr/>
          </p:nvSpPr>
          <p:spPr bwMode="auto">
            <a:xfrm>
              <a:off x="0" y="1066800"/>
              <a:ext cx="9186863" cy="5791200"/>
            </a:xfrm>
            <a:custGeom>
              <a:avLst/>
              <a:gdLst>
                <a:gd name="T0" fmla="*/ 311150 w 5787"/>
                <a:gd name="T1" fmla="*/ 392113 h 3648"/>
                <a:gd name="T2" fmla="*/ 519113 w 5787"/>
                <a:gd name="T3" fmla="*/ 987425 h 3648"/>
                <a:gd name="T4" fmla="*/ 1139825 w 5787"/>
                <a:gd name="T5" fmla="*/ 1058863 h 3648"/>
                <a:gd name="T6" fmla="*/ 1873250 w 5787"/>
                <a:gd name="T7" fmla="*/ 3105150 h 3648"/>
                <a:gd name="T8" fmla="*/ 2312988 w 5787"/>
                <a:gd name="T9" fmla="*/ 3465513 h 3648"/>
                <a:gd name="T10" fmla="*/ 2901950 w 5787"/>
                <a:gd name="T11" fmla="*/ 3536950 h 3648"/>
                <a:gd name="T12" fmla="*/ 3192463 w 5787"/>
                <a:gd name="T13" fmla="*/ 3381375 h 3648"/>
                <a:gd name="T14" fmla="*/ 3406775 w 5787"/>
                <a:gd name="T15" fmla="*/ 3076575 h 3648"/>
                <a:gd name="T16" fmla="*/ 3562350 w 5787"/>
                <a:gd name="T17" fmla="*/ 2960688 h 3648"/>
                <a:gd name="T18" fmla="*/ 3709988 w 5787"/>
                <a:gd name="T19" fmla="*/ 2816225 h 3648"/>
                <a:gd name="T20" fmla="*/ 3806825 w 5787"/>
                <a:gd name="T21" fmla="*/ 2873375 h 3648"/>
                <a:gd name="T22" fmla="*/ 3930650 w 5787"/>
                <a:gd name="T23" fmla="*/ 2816225 h 3648"/>
                <a:gd name="T24" fmla="*/ 4297363 w 5787"/>
                <a:gd name="T25" fmla="*/ 3465513 h 3648"/>
                <a:gd name="T26" fmla="*/ 4873625 w 5787"/>
                <a:gd name="T27" fmla="*/ 3832225 h 3648"/>
                <a:gd name="T28" fmla="*/ 5229225 w 5787"/>
                <a:gd name="T29" fmla="*/ 3730625 h 3648"/>
                <a:gd name="T30" fmla="*/ 5486400 w 5787"/>
                <a:gd name="T31" fmla="*/ 3584575 h 3648"/>
                <a:gd name="T32" fmla="*/ 5694363 w 5787"/>
                <a:gd name="T33" fmla="*/ 3608388 h 3648"/>
                <a:gd name="T34" fmla="*/ 5915025 w 5787"/>
                <a:gd name="T35" fmla="*/ 3681413 h 3648"/>
                <a:gd name="T36" fmla="*/ 6135688 w 5787"/>
                <a:gd name="T37" fmla="*/ 4329113 h 3648"/>
                <a:gd name="T38" fmla="*/ 6427788 w 5787"/>
                <a:gd name="T39" fmla="*/ 5337175 h 3648"/>
                <a:gd name="T40" fmla="*/ 6827838 w 5787"/>
                <a:gd name="T41" fmla="*/ 144463 h 3648"/>
                <a:gd name="T42" fmla="*/ 7124700 w 5787"/>
                <a:gd name="T43" fmla="*/ 231775 h 3648"/>
                <a:gd name="T44" fmla="*/ 7243763 w 5787"/>
                <a:gd name="T45" fmla="*/ 812800 h 3648"/>
                <a:gd name="T46" fmla="*/ 7361238 w 5787"/>
                <a:gd name="T47" fmla="*/ 900113 h 3648"/>
                <a:gd name="T48" fmla="*/ 7643813 w 5787"/>
                <a:gd name="T49" fmla="*/ 1103313 h 3648"/>
                <a:gd name="T50" fmla="*/ 7761288 w 5787"/>
                <a:gd name="T51" fmla="*/ 1073150 h 3648"/>
                <a:gd name="T52" fmla="*/ 7896225 w 5787"/>
                <a:gd name="T53" fmla="*/ 1131888 h 3648"/>
                <a:gd name="T54" fmla="*/ 8104188 w 5787"/>
                <a:gd name="T55" fmla="*/ 1103313 h 3648"/>
                <a:gd name="T56" fmla="*/ 8207375 w 5787"/>
                <a:gd name="T57" fmla="*/ 900113 h 3648"/>
                <a:gd name="T58" fmla="*/ 8355013 w 5787"/>
                <a:gd name="T59" fmla="*/ 522288 h 3648"/>
                <a:gd name="T60" fmla="*/ 8636000 w 5787"/>
                <a:gd name="T61" fmla="*/ 479425 h 3648"/>
                <a:gd name="T62" fmla="*/ 8829675 w 5787"/>
                <a:gd name="T63" fmla="*/ 319088 h 3648"/>
                <a:gd name="T64" fmla="*/ 9144000 w 5787"/>
                <a:gd name="T65" fmla="*/ 173038 h 3648"/>
                <a:gd name="T66" fmla="*/ 9158288 w 5787"/>
                <a:gd name="T67" fmla="*/ 1219200 h 3648"/>
                <a:gd name="T68" fmla="*/ 9186863 w 5787"/>
                <a:gd name="T69" fmla="*/ 5776913 h 3648"/>
                <a:gd name="T70" fmla="*/ 0 w 5787"/>
                <a:gd name="T71" fmla="*/ 5791200 h 3648"/>
                <a:gd name="T72" fmla="*/ 0 w 5787"/>
                <a:gd name="T73" fmla="*/ 0 h 3648"/>
                <a:gd name="T74" fmla="*/ 311150 w 5787"/>
                <a:gd name="T75" fmla="*/ 392113 h 364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5787" h="3648">
                  <a:moveTo>
                    <a:pt x="196" y="247"/>
                  </a:moveTo>
                  <a:lnTo>
                    <a:pt x="327" y="622"/>
                  </a:lnTo>
                  <a:lnTo>
                    <a:pt x="718" y="667"/>
                  </a:lnTo>
                  <a:lnTo>
                    <a:pt x="1180" y="1956"/>
                  </a:lnTo>
                  <a:lnTo>
                    <a:pt x="1457" y="2183"/>
                  </a:lnTo>
                  <a:lnTo>
                    <a:pt x="1828" y="2228"/>
                  </a:lnTo>
                  <a:lnTo>
                    <a:pt x="2011" y="2130"/>
                  </a:lnTo>
                  <a:lnTo>
                    <a:pt x="2146" y="1938"/>
                  </a:lnTo>
                  <a:lnTo>
                    <a:pt x="2244" y="1865"/>
                  </a:lnTo>
                  <a:lnTo>
                    <a:pt x="2337" y="1774"/>
                  </a:lnTo>
                  <a:cubicBezTo>
                    <a:pt x="2387" y="1824"/>
                    <a:pt x="2365" y="1832"/>
                    <a:pt x="2398" y="1810"/>
                  </a:cubicBezTo>
                  <a:lnTo>
                    <a:pt x="2476" y="1774"/>
                  </a:lnTo>
                  <a:lnTo>
                    <a:pt x="2707" y="2183"/>
                  </a:lnTo>
                  <a:cubicBezTo>
                    <a:pt x="2995" y="2417"/>
                    <a:pt x="2880" y="2414"/>
                    <a:pt x="3070" y="2414"/>
                  </a:cubicBezTo>
                  <a:lnTo>
                    <a:pt x="3294" y="2350"/>
                  </a:lnTo>
                  <a:lnTo>
                    <a:pt x="3456" y="2258"/>
                  </a:lnTo>
                  <a:lnTo>
                    <a:pt x="3587" y="2273"/>
                  </a:lnTo>
                  <a:lnTo>
                    <a:pt x="3726" y="2319"/>
                  </a:lnTo>
                  <a:lnTo>
                    <a:pt x="3865" y="2727"/>
                  </a:lnTo>
                  <a:lnTo>
                    <a:pt x="4049" y="3362"/>
                  </a:lnTo>
                  <a:lnTo>
                    <a:pt x="4301" y="91"/>
                  </a:lnTo>
                  <a:lnTo>
                    <a:pt x="4488" y="146"/>
                  </a:lnTo>
                  <a:lnTo>
                    <a:pt x="4563" y="512"/>
                  </a:lnTo>
                  <a:lnTo>
                    <a:pt x="4637" y="567"/>
                  </a:lnTo>
                  <a:lnTo>
                    <a:pt x="4815" y="695"/>
                  </a:lnTo>
                  <a:cubicBezTo>
                    <a:pt x="4923" y="665"/>
                    <a:pt x="4780" y="702"/>
                    <a:pt x="4889" y="676"/>
                  </a:cubicBezTo>
                  <a:cubicBezTo>
                    <a:pt x="4902" y="673"/>
                    <a:pt x="4967" y="724"/>
                    <a:pt x="4974" y="713"/>
                  </a:cubicBezTo>
                  <a:cubicBezTo>
                    <a:pt x="4985" y="695"/>
                    <a:pt x="5112" y="748"/>
                    <a:pt x="5105" y="695"/>
                  </a:cubicBezTo>
                  <a:lnTo>
                    <a:pt x="5170" y="567"/>
                  </a:lnTo>
                  <a:cubicBezTo>
                    <a:pt x="5217" y="576"/>
                    <a:pt x="5218" y="373"/>
                    <a:pt x="5263" y="329"/>
                  </a:cubicBezTo>
                  <a:cubicBezTo>
                    <a:pt x="5308" y="285"/>
                    <a:pt x="5390" y="323"/>
                    <a:pt x="5440" y="302"/>
                  </a:cubicBezTo>
                  <a:cubicBezTo>
                    <a:pt x="5450" y="299"/>
                    <a:pt x="5563" y="211"/>
                    <a:pt x="5562" y="201"/>
                  </a:cubicBezTo>
                  <a:cubicBezTo>
                    <a:pt x="5561" y="192"/>
                    <a:pt x="5742" y="13"/>
                    <a:pt x="5760" y="109"/>
                  </a:cubicBezTo>
                  <a:lnTo>
                    <a:pt x="5769" y="768"/>
                  </a:lnTo>
                  <a:lnTo>
                    <a:pt x="5787" y="3639"/>
                  </a:lnTo>
                  <a:lnTo>
                    <a:pt x="0" y="3648"/>
                  </a:lnTo>
                  <a:lnTo>
                    <a:pt x="0" y="0"/>
                  </a:lnTo>
                  <a:lnTo>
                    <a:pt x="196" y="247"/>
                  </a:lnTo>
                  <a:close/>
                </a:path>
              </a:pathLst>
            </a:custGeom>
            <a:solidFill>
              <a:srgbClr val="CCFF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9" name="Freeform 3"/>
            <p:cNvSpPr>
              <a:spLocks/>
            </p:cNvSpPr>
            <p:nvPr/>
          </p:nvSpPr>
          <p:spPr bwMode="auto">
            <a:xfrm>
              <a:off x="290513" y="1478023"/>
              <a:ext cx="6502400" cy="5226050"/>
            </a:xfrm>
            <a:custGeom>
              <a:avLst/>
              <a:gdLst>
                <a:gd name="T0" fmla="*/ 0 w 4096"/>
                <a:gd name="T1" fmla="*/ 0 h 3292"/>
                <a:gd name="T2" fmla="*/ 73025 w 4096"/>
                <a:gd name="T3" fmla="*/ 14288 h 3292"/>
                <a:gd name="T4" fmla="*/ 6473825 w 4096"/>
                <a:gd name="T5" fmla="*/ 44450 h 3292"/>
                <a:gd name="T6" fmla="*/ 6502400 w 4096"/>
                <a:gd name="T7" fmla="*/ 115888 h 3292"/>
                <a:gd name="T8" fmla="*/ 6386513 w 4096"/>
                <a:gd name="T9" fmla="*/ 1654175 h 3292"/>
                <a:gd name="T10" fmla="*/ 6211888 w 4096"/>
                <a:gd name="T11" fmla="*/ 3832225 h 3292"/>
                <a:gd name="T12" fmla="*/ 6110288 w 4096"/>
                <a:gd name="T13" fmla="*/ 5226050 h 3292"/>
                <a:gd name="T14" fmla="*/ 5732463 w 4096"/>
                <a:gd name="T15" fmla="*/ 4122738 h 3292"/>
                <a:gd name="T16" fmla="*/ 5514975 w 4096"/>
                <a:gd name="T17" fmla="*/ 3338513 h 3292"/>
                <a:gd name="T18" fmla="*/ 5283200 w 4096"/>
                <a:gd name="T19" fmla="*/ 3265488 h 3292"/>
                <a:gd name="T20" fmla="*/ 4629150 w 4096"/>
                <a:gd name="T21" fmla="*/ 3482975 h 3292"/>
                <a:gd name="T22" fmla="*/ 4324350 w 4096"/>
                <a:gd name="T23" fmla="*/ 3482975 h 3292"/>
                <a:gd name="T24" fmla="*/ 3846513 w 4096"/>
                <a:gd name="T25" fmla="*/ 3033713 h 3292"/>
                <a:gd name="T26" fmla="*/ 3570288 w 4096"/>
                <a:gd name="T27" fmla="*/ 2540000 h 3292"/>
                <a:gd name="T28" fmla="*/ 3454400 w 4096"/>
                <a:gd name="T29" fmla="*/ 2511425 h 3292"/>
                <a:gd name="T30" fmla="*/ 3222625 w 4096"/>
                <a:gd name="T31" fmla="*/ 2627313 h 3292"/>
                <a:gd name="T32" fmla="*/ 2887663 w 4096"/>
                <a:gd name="T33" fmla="*/ 3106738 h 3292"/>
                <a:gd name="T34" fmla="*/ 2613025 w 4096"/>
                <a:gd name="T35" fmla="*/ 3194050 h 3292"/>
                <a:gd name="T36" fmla="*/ 1987550 w 4096"/>
                <a:gd name="T37" fmla="*/ 3121025 h 3292"/>
                <a:gd name="T38" fmla="*/ 1524000 w 4096"/>
                <a:gd name="T39" fmla="*/ 2801938 h 3292"/>
                <a:gd name="T40" fmla="*/ 798513 w 4096"/>
                <a:gd name="T41" fmla="*/ 696913 h 3292"/>
                <a:gd name="T42" fmla="*/ 203200 w 4096"/>
                <a:gd name="T43" fmla="*/ 623888 h 3292"/>
                <a:gd name="T44" fmla="*/ 0 w 4096"/>
                <a:gd name="T45" fmla="*/ 0 h 329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96" h="3292">
                  <a:moveTo>
                    <a:pt x="0" y="0"/>
                  </a:moveTo>
                  <a:lnTo>
                    <a:pt x="46" y="9"/>
                  </a:lnTo>
                  <a:lnTo>
                    <a:pt x="4078" y="28"/>
                  </a:lnTo>
                  <a:lnTo>
                    <a:pt x="4096" y="73"/>
                  </a:lnTo>
                  <a:lnTo>
                    <a:pt x="4023" y="1042"/>
                  </a:lnTo>
                  <a:lnTo>
                    <a:pt x="3913" y="2414"/>
                  </a:lnTo>
                  <a:lnTo>
                    <a:pt x="3849" y="3292"/>
                  </a:lnTo>
                  <a:lnTo>
                    <a:pt x="3611" y="2597"/>
                  </a:lnTo>
                  <a:lnTo>
                    <a:pt x="3474" y="2103"/>
                  </a:lnTo>
                  <a:lnTo>
                    <a:pt x="3328" y="2057"/>
                  </a:lnTo>
                  <a:lnTo>
                    <a:pt x="2916" y="2194"/>
                  </a:lnTo>
                  <a:lnTo>
                    <a:pt x="2724" y="2194"/>
                  </a:lnTo>
                  <a:cubicBezTo>
                    <a:pt x="2632" y="2102"/>
                    <a:pt x="2512" y="1998"/>
                    <a:pt x="2423" y="1911"/>
                  </a:cubicBezTo>
                  <a:lnTo>
                    <a:pt x="2249" y="1600"/>
                  </a:lnTo>
                  <a:lnTo>
                    <a:pt x="2176" y="1582"/>
                  </a:lnTo>
                  <a:lnTo>
                    <a:pt x="2030" y="1655"/>
                  </a:lnTo>
                  <a:lnTo>
                    <a:pt x="1819" y="1957"/>
                  </a:lnTo>
                  <a:lnTo>
                    <a:pt x="1646" y="2012"/>
                  </a:lnTo>
                  <a:lnTo>
                    <a:pt x="1252" y="1966"/>
                  </a:lnTo>
                  <a:lnTo>
                    <a:pt x="960" y="1765"/>
                  </a:lnTo>
                  <a:lnTo>
                    <a:pt x="503" y="439"/>
                  </a:lnTo>
                  <a:lnTo>
                    <a:pt x="128" y="3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0" name="Freeform 4"/>
            <p:cNvSpPr>
              <a:spLocks/>
            </p:cNvSpPr>
            <p:nvPr/>
          </p:nvSpPr>
          <p:spPr bwMode="auto">
            <a:xfrm>
              <a:off x="7170738" y="1450975"/>
              <a:ext cx="1625600" cy="798513"/>
            </a:xfrm>
            <a:custGeom>
              <a:avLst/>
              <a:gdLst>
                <a:gd name="T0" fmla="*/ 0 w 1024"/>
                <a:gd name="T1" fmla="*/ 44450 h 503"/>
                <a:gd name="T2" fmla="*/ 0 w 1024"/>
                <a:gd name="T3" fmla="*/ 0 h 503"/>
                <a:gd name="T4" fmla="*/ 1625600 w 1024"/>
                <a:gd name="T5" fmla="*/ 0 h 503"/>
                <a:gd name="T6" fmla="*/ 1422400 w 1024"/>
                <a:gd name="T7" fmla="*/ 87313 h 503"/>
                <a:gd name="T8" fmla="*/ 1160463 w 1024"/>
                <a:gd name="T9" fmla="*/ 131763 h 503"/>
                <a:gd name="T10" fmla="*/ 1073150 w 1024"/>
                <a:gd name="T11" fmla="*/ 479425 h 503"/>
                <a:gd name="T12" fmla="*/ 928688 w 1024"/>
                <a:gd name="T13" fmla="*/ 798513 h 503"/>
                <a:gd name="T14" fmla="*/ 425450 w 1024"/>
                <a:gd name="T15" fmla="*/ 754063 h 503"/>
                <a:gd name="T16" fmla="*/ 57150 w 1024"/>
                <a:gd name="T17" fmla="*/ 420688 h 503"/>
                <a:gd name="T18" fmla="*/ 0 w 1024"/>
                <a:gd name="T19" fmla="*/ 44450 h 50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024" h="503">
                  <a:moveTo>
                    <a:pt x="0" y="28"/>
                  </a:moveTo>
                  <a:lnTo>
                    <a:pt x="0" y="0"/>
                  </a:lnTo>
                  <a:lnTo>
                    <a:pt x="1024" y="0"/>
                  </a:lnTo>
                  <a:lnTo>
                    <a:pt x="896" y="55"/>
                  </a:lnTo>
                  <a:lnTo>
                    <a:pt x="731" y="83"/>
                  </a:lnTo>
                  <a:lnTo>
                    <a:pt x="676" y="302"/>
                  </a:lnTo>
                  <a:lnTo>
                    <a:pt x="585" y="503"/>
                  </a:lnTo>
                  <a:lnTo>
                    <a:pt x="268" y="475"/>
                  </a:lnTo>
                  <a:lnTo>
                    <a:pt x="36" y="265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1" name="Rectangle 7"/>
            <p:cNvSpPr>
              <a:spLocks noChangeArrowheads="1"/>
            </p:cNvSpPr>
            <p:nvPr/>
          </p:nvSpPr>
          <p:spPr bwMode="auto">
            <a:xfrm>
              <a:off x="468313" y="1628775"/>
              <a:ext cx="863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rgbClr val="FF6600"/>
                </a:solidFill>
              </a:endParaRPr>
            </a:p>
          </p:txBody>
        </p:sp>
        <p:sp>
          <p:nvSpPr>
            <p:cNvPr id="12" name="Text Box 12"/>
            <p:cNvSpPr txBox="1">
              <a:spLocks noChangeArrowheads="1"/>
            </p:cNvSpPr>
            <p:nvPr/>
          </p:nvSpPr>
          <p:spPr bwMode="auto">
            <a:xfrm>
              <a:off x="7235825" y="1557338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dirty="0">
                <a:solidFill>
                  <a:schemeClr val="accent2"/>
                </a:solidFill>
              </a:endParaRPr>
            </a:p>
          </p:txBody>
        </p:sp>
        <p:sp>
          <p:nvSpPr>
            <p:cNvPr id="13" name="Text Box 13"/>
            <p:cNvSpPr txBox="1">
              <a:spLocks noChangeArrowheads="1"/>
            </p:cNvSpPr>
            <p:nvPr/>
          </p:nvSpPr>
          <p:spPr bwMode="auto">
            <a:xfrm>
              <a:off x="3041696" y="1557338"/>
              <a:ext cx="184731" cy="7694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4400" dirty="0">
                <a:solidFill>
                  <a:schemeClr val="accent2"/>
                </a:solidFill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-36513" y="1052513"/>
              <a:ext cx="1584326" cy="5832475"/>
            </a:xfrm>
            <a:custGeom>
              <a:avLst/>
              <a:gdLst>
                <a:gd name="T0" fmla="*/ 0 w 998"/>
                <a:gd name="T1" fmla="*/ 73025 h 3674"/>
                <a:gd name="T2" fmla="*/ 71438 w 998"/>
                <a:gd name="T3" fmla="*/ 0 h 3674"/>
                <a:gd name="T4" fmla="*/ 360363 w 998"/>
                <a:gd name="T5" fmla="*/ 431800 h 3674"/>
                <a:gd name="T6" fmla="*/ 504825 w 998"/>
                <a:gd name="T7" fmla="*/ 1008063 h 3674"/>
                <a:gd name="T8" fmla="*/ 1152526 w 998"/>
                <a:gd name="T9" fmla="*/ 1081088 h 3674"/>
                <a:gd name="T10" fmla="*/ 1584326 w 998"/>
                <a:gd name="T11" fmla="*/ 2376488 h 3674"/>
                <a:gd name="T12" fmla="*/ 1584326 w 998"/>
                <a:gd name="T13" fmla="*/ 5832475 h 3674"/>
                <a:gd name="T14" fmla="*/ 0 w 998"/>
                <a:gd name="T15" fmla="*/ 5832475 h 3674"/>
                <a:gd name="T16" fmla="*/ 0 w 998"/>
                <a:gd name="T17" fmla="*/ 73025 h 367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98" h="3674">
                  <a:moveTo>
                    <a:pt x="0" y="46"/>
                  </a:moveTo>
                  <a:lnTo>
                    <a:pt x="45" y="0"/>
                  </a:lnTo>
                  <a:lnTo>
                    <a:pt x="227" y="272"/>
                  </a:lnTo>
                  <a:lnTo>
                    <a:pt x="318" y="635"/>
                  </a:lnTo>
                  <a:lnTo>
                    <a:pt x="726" y="681"/>
                  </a:lnTo>
                  <a:lnTo>
                    <a:pt x="998" y="1497"/>
                  </a:lnTo>
                  <a:lnTo>
                    <a:pt x="998" y="3674"/>
                  </a:lnTo>
                  <a:lnTo>
                    <a:pt x="0" y="3674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FF9933"/>
            </a:solidFill>
            <a:ln w="127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6588125" y="1196975"/>
              <a:ext cx="2657475" cy="5688013"/>
            </a:xfrm>
            <a:custGeom>
              <a:avLst/>
              <a:gdLst>
                <a:gd name="T0" fmla="*/ 2614613 w 1674"/>
                <a:gd name="T1" fmla="*/ 22225 h 3583"/>
                <a:gd name="T2" fmla="*/ 2447925 w 1674"/>
                <a:gd name="T3" fmla="*/ 0 h 3583"/>
                <a:gd name="T4" fmla="*/ 2047875 w 1674"/>
                <a:gd name="T5" fmla="*/ 312738 h 3583"/>
                <a:gd name="T6" fmla="*/ 1743075 w 1674"/>
                <a:gd name="T7" fmla="*/ 369888 h 3583"/>
                <a:gd name="T8" fmla="*/ 1439863 w 1674"/>
                <a:gd name="T9" fmla="*/ 1008063 h 3583"/>
                <a:gd name="T10" fmla="*/ 1008063 w 1674"/>
                <a:gd name="T11" fmla="*/ 1008063 h 3583"/>
                <a:gd name="T12" fmla="*/ 647700 w 1674"/>
                <a:gd name="T13" fmla="*/ 647700 h 3583"/>
                <a:gd name="T14" fmla="*/ 582613 w 1674"/>
                <a:gd name="T15" fmla="*/ 268288 h 3583"/>
                <a:gd name="T16" fmla="*/ 504825 w 1674"/>
                <a:gd name="T17" fmla="*/ 71438 h 3583"/>
                <a:gd name="T18" fmla="*/ 215900 w 1674"/>
                <a:gd name="T19" fmla="*/ 0 h 3583"/>
                <a:gd name="T20" fmla="*/ 44450 w 1674"/>
                <a:gd name="T21" fmla="*/ 2446338 h 3583"/>
                <a:gd name="T22" fmla="*/ 0 w 1674"/>
                <a:gd name="T23" fmla="*/ 5688013 h 3583"/>
                <a:gd name="T24" fmla="*/ 2614613 w 1674"/>
                <a:gd name="T25" fmla="*/ 5668963 h 3583"/>
                <a:gd name="T26" fmla="*/ 2657475 w 1674"/>
                <a:gd name="T27" fmla="*/ 877888 h 3583"/>
                <a:gd name="T28" fmla="*/ 2570163 w 1674"/>
                <a:gd name="T29" fmla="*/ 50800 h 3583"/>
                <a:gd name="T30" fmla="*/ 2614613 w 1674"/>
                <a:gd name="T31" fmla="*/ 22225 h 358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674" h="3583">
                  <a:moveTo>
                    <a:pt x="1647" y="14"/>
                  </a:moveTo>
                  <a:lnTo>
                    <a:pt x="1542" y="0"/>
                  </a:lnTo>
                  <a:lnTo>
                    <a:pt x="1290" y="197"/>
                  </a:lnTo>
                  <a:lnTo>
                    <a:pt x="1098" y="233"/>
                  </a:lnTo>
                  <a:lnTo>
                    <a:pt x="907" y="635"/>
                  </a:lnTo>
                  <a:lnTo>
                    <a:pt x="635" y="635"/>
                  </a:lnTo>
                  <a:lnTo>
                    <a:pt x="408" y="408"/>
                  </a:lnTo>
                  <a:lnTo>
                    <a:pt x="367" y="169"/>
                  </a:lnTo>
                  <a:lnTo>
                    <a:pt x="318" y="45"/>
                  </a:lnTo>
                  <a:lnTo>
                    <a:pt x="136" y="0"/>
                  </a:lnTo>
                  <a:lnTo>
                    <a:pt x="28" y="1541"/>
                  </a:lnTo>
                  <a:lnTo>
                    <a:pt x="0" y="3583"/>
                  </a:lnTo>
                  <a:lnTo>
                    <a:pt x="1647" y="3571"/>
                  </a:lnTo>
                  <a:lnTo>
                    <a:pt x="1674" y="553"/>
                  </a:lnTo>
                  <a:lnTo>
                    <a:pt x="1619" y="32"/>
                  </a:lnTo>
                  <a:lnTo>
                    <a:pt x="1647" y="14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-36513" y="5805488"/>
              <a:ext cx="172720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rgbClr val="800000"/>
                </a:solidFill>
              </a:endParaRPr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7164388" y="5805488"/>
              <a:ext cx="1781175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1400" b="1" dirty="0">
                <a:solidFill>
                  <a:srgbClr val="800000"/>
                </a:solidFill>
              </a:endParaRPr>
            </a:p>
          </p:txBody>
        </p:sp>
        <p:sp>
          <p:nvSpPr>
            <p:cNvPr id="18" name="Text Box 18"/>
            <p:cNvSpPr txBox="1">
              <a:spLocks noChangeArrowheads="1"/>
            </p:cNvSpPr>
            <p:nvPr/>
          </p:nvSpPr>
          <p:spPr bwMode="auto">
            <a:xfrm>
              <a:off x="1816100" y="6303963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-36513" y="1844675"/>
              <a:ext cx="3671888" cy="3121025"/>
            </a:xfrm>
            <a:custGeom>
              <a:avLst/>
              <a:gdLst>
                <a:gd name="T0" fmla="*/ 0 w 2313"/>
                <a:gd name="T1" fmla="*/ 0 h 1966"/>
                <a:gd name="T2" fmla="*/ 360363 w 2313"/>
                <a:gd name="T3" fmla="*/ 504825 h 1966"/>
                <a:gd name="T4" fmla="*/ 1008063 w 2313"/>
                <a:gd name="T5" fmla="*/ 576263 h 1966"/>
                <a:gd name="T6" fmla="*/ 1655763 w 2313"/>
                <a:gd name="T7" fmla="*/ 2663825 h 1966"/>
                <a:gd name="T8" fmla="*/ 3095625 w 2313"/>
                <a:gd name="T9" fmla="*/ 3097213 h 1966"/>
                <a:gd name="T10" fmla="*/ 3671888 w 2313"/>
                <a:gd name="T11" fmla="*/ 2520950 h 196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313" h="1966">
                  <a:moveTo>
                    <a:pt x="0" y="0"/>
                  </a:moveTo>
                  <a:cubicBezTo>
                    <a:pt x="60" y="129"/>
                    <a:pt x="121" y="258"/>
                    <a:pt x="227" y="318"/>
                  </a:cubicBezTo>
                  <a:cubicBezTo>
                    <a:pt x="333" y="378"/>
                    <a:pt x="499" y="136"/>
                    <a:pt x="635" y="363"/>
                  </a:cubicBezTo>
                  <a:cubicBezTo>
                    <a:pt x="771" y="590"/>
                    <a:pt x="824" y="1413"/>
                    <a:pt x="1043" y="1678"/>
                  </a:cubicBezTo>
                  <a:cubicBezTo>
                    <a:pt x="1262" y="1943"/>
                    <a:pt x="1738" y="1966"/>
                    <a:pt x="1950" y="1951"/>
                  </a:cubicBezTo>
                  <a:cubicBezTo>
                    <a:pt x="2162" y="1936"/>
                    <a:pt x="2253" y="1648"/>
                    <a:pt x="2313" y="1588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3779838" y="4365625"/>
              <a:ext cx="2447925" cy="2303463"/>
            </a:xfrm>
            <a:custGeom>
              <a:avLst/>
              <a:gdLst>
                <a:gd name="T0" fmla="*/ 0 w 1542"/>
                <a:gd name="T1" fmla="*/ 0 h 1451"/>
                <a:gd name="T2" fmla="*/ 720725 w 1542"/>
                <a:gd name="T3" fmla="*/ 863600 h 1451"/>
                <a:gd name="T4" fmla="*/ 1728788 w 1542"/>
                <a:gd name="T5" fmla="*/ 647700 h 1451"/>
                <a:gd name="T6" fmla="*/ 2447925 w 1542"/>
                <a:gd name="T7" fmla="*/ 2303463 h 145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2" h="1451">
                  <a:moveTo>
                    <a:pt x="0" y="0"/>
                  </a:moveTo>
                  <a:cubicBezTo>
                    <a:pt x="136" y="238"/>
                    <a:pt x="273" y="476"/>
                    <a:pt x="454" y="544"/>
                  </a:cubicBezTo>
                  <a:cubicBezTo>
                    <a:pt x="635" y="612"/>
                    <a:pt x="908" y="257"/>
                    <a:pt x="1089" y="408"/>
                  </a:cubicBezTo>
                  <a:cubicBezTo>
                    <a:pt x="1270" y="559"/>
                    <a:pt x="1406" y="1005"/>
                    <a:pt x="1542" y="1451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6588125" y="1460500"/>
              <a:ext cx="2520950" cy="5208588"/>
            </a:xfrm>
            <a:custGeom>
              <a:avLst/>
              <a:gdLst>
                <a:gd name="T0" fmla="*/ 2520950 w 1588"/>
                <a:gd name="T1" fmla="*/ 96838 h 3281"/>
                <a:gd name="T2" fmla="*/ 1871663 w 1588"/>
                <a:gd name="T3" fmla="*/ 384175 h 3281"/>
                <a:gd name="T4" fmla="*/ 1439863 w 1588"/>
                <a:gd name="T5" fmla="*/ 1104900 h 3281"/>
                <a:gd name="T6" fmla="*/ 792163 w 1588"/>
                <a:gd name="T7" fmla="*/ 815975 h 3281"/>
                <a:gd name="T8" fmla="*/ 576263 w 1588"/>
                <a:gd name="T9" fmla="*/ 455613 h 3281"/>
                <a:gd name="T10" fmla="*/ 431800 w 1588"/>
                <a:gd name="T11" fmla="*/ 312738 h 3281"/>
                <a:gd name="T12" fmla="*/ 360363 w 1588"/>
                <a:gd name="T13" fmla="*/ 815975 h 3281"/>
                <a:gd name="T14" fmla="*/ 0 w 1588"/>
                <a:gd name="T15" fmla="*/ 5208588 h 328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88" h="3281">
                  <a:moveTo>
                    <a:pt x="1588" y="61"/>
                  </a:moveTo>
                  <a:cubicBezTo>
                    <a:pt x="1440" y="98"/>
                    <a:pt x="1292" y="136"/>
                    <a:pt x="1179" y="242"/>
                  </a:cubicBezTo>
                  <a:cubicBezTo>
                    <a:pt x="1066" y="348"/>
                    <a:pt x="1020" y="651"/>
                    <a:pt x="907" y="696"/>
                  </a:cubicBezTo>
                  <a:cubicBezTo>
                    <a:pt x="794" y="741"/>
                    <a:pt x="590" y="582"/>
                    <a:pt x="499" y="514"/>
                  </a:cubicBezTo>
                  <a:cubicBezTo>
                    <a:pt x="408" y="446"/>
                    <a:pt x="401" y="340"/>
                    <a:pt x="363" y="287"/>
                  </a:cubicBezTo>
                  <a:cubicBezTo>
                    <a:pt x="325" y="234"/>
                    <a:pt x="295" y="159"/>
                    <a:pt x="272" y="197"/>
                  </a:cubicBezTo>
                  <a:cubicBezTo>
                    <a:pt x="249" y="235"/>
                    <a:pt x="272" y="0"/>
                    <a:pt x="227" y="514"/>
                  </a:cubicBezTo>
                  <a:cubicBezTo>
                    <a:pt x="182" y="1028"/>
                    <a:pt x="91" y="2154"/>
                    <a:pt x="0" y="3281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22" name="AutoShape 22"/>
            <p:cNvSpPr>
              <a:spLocks noChangeArrowheads="1"/>
            </p:cNvSpPr>
            <p:nvPr/>
          </p:nvSpPr>
          <p:spPr bwMode="auto">
            <a:xfrm rot="2944975">
              <a:off x="5004595" y="5733256"/>
              <a:ext cx="976312" cy="485775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3" name="AutoShape 23"/>
            <p:cNvSpPr>
              <a:spLocks noChangeArrowheads="1"/>
            </p:cNvSpPr>
            <p:nvPr/>
          </p:nvSpPr>
          <p:spPr bwMode="auto">
            <a:xfrm>
              <a:off x="7019925" y="4365625"/>
              <a:ext cx="485775" cy="976313"/>
            </a:xfrm>
            <a:prstGeom prst="up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4" name="Text Box 24"/>
            <p:cNvSpPr txBox="1">
              <a:spLocks noChangeArrowheads="1"/>
            </p:cNvSpPr>
            <p:nvPr/>
          </p:nvSpPr>
          <p:spPr bwMode="auto">
            <a:xfrm>
              <a:off x="1835150" y="5661025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chemeClr val="tx2"/>
                </a:solidFill>
              </a:endParaRPr>
            </a:p>
          </p:txBody>
        </p:sp>
        <p:sp>
          <p:nvSpPr>
            <p:cNvPr id="25" name="AutoShape 25"/>
            <p:cNvSpPr>
              <a:spLocks noChangeArrowheads="1"/>
            </p:cNvSpPr>
            <p:nvPr/>
          </p:nvSpPr>
          <p:spPr bwMode="auto">
            <a:xfrm>
              <a:off x="2411413" y="5157788"/>
              <a:ext cx="976312" cy="485775"/>
            </a:xfrm>
            <a:prstGeom prst="lef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6" name="AutoShape 26"/>
            <p:cNvSpPr>
              <a:spLocks noChangeArrowheads="1"/>
            </p:cNvSpPr>
            <p:nvPr/>
          </p:nvSpPr>
          <p:spPr bwMode="auto">
            <a:xfrm>
              <a:off x="3492500" y="5157788"/>
              <a:ext cx="976313" cy="485775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7" name="Text Box 30"/>
            <p:cNvSpPr txBox="1">
              <a:spLocks noChangeArrowheads="1"/>
            </p:cNvSpPr>
            <p:nvPr/>
          </p:nvSpPr>
          <p:spPr bwMode="auto">
            <a:xfrm>
              <a:off x="1547812" y="1484313"/>
              <a:ext cx="1493883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cs-CZ" altLang="cs-CZ" b="1" dirty="0"/>
            </a:p>
          </p:txBody>
        </p:sp>
      </p:grpSp>
      <p:cxnSp>
        <p:nvCxnSpPr>
          <p:cNvPr id="28" name="Přímá spojnice se šipkou 27"/>
          <p:cNvCxnSpPr/>
          <p:nvPr/>
        </p:nvCxnSpPr>
        <p:spPr>
          <a:xfrm flipH="1">
            <a:off x="1496348" y="2716470"/>
            <a:ext cx="1482175" cy="14398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448020" y="2852936"/>
            <a:ext cx="844446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50000"/>
              </a:spcBef>
            </a:pPr>
            <a:r>
              <a:rPr lang="cs-CZ" altLang="cs-CZ" sz="2800" dirty="0">
                <a:solidFill>
                  <a:srgbClr val="000000"/>
                </a:solidFill>
              </a:rPr>
              <a:t>V šelfu se nacházejí velká naleziště ropy a zemního plynu.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61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700808"/>
            <a:ext cx="86409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O</a:t>
            </a:r>
            <a:r>
              <a:rPr lang="cs-CZ" sz="2800" dirty="0" smtClean="0"/>
              <a:t>d hloubky </a:t>
            </a:r>
            <a:r>
              <a:rPr lang="cs-CZ" sz="2800" b="1" dirty="0" smtClean="0"/>
              <a:t>200 m </a:t>
            </a:r>
            <a:r>
              <a:rPr lang="cs-CZ" sz="2800" dirty="0" smtClean="0"/>
              <a:t>začíná mořské dno nápadně klesat a přechází do strmého </a:t>
            </a:r>
            <a:r>
              <a:rPr lang="cs-CZ" sz="2800" b="1" dirty="0" smtClean="0"/>
              <a:t>pevninského svahu</a:t>
            </a:r>
            <a:r>
              <a:rPr lang="cs-CZ" sz="2800" dirty="0" smtClean="0"/>
              <a:t>, který může sahat do hloubky 2500 metrů.</a:t>
            </a:r>
            <a:endParaRPr lang="cs-CZ" sz="2800" dirty="0" smtClean="0">
              <a:solidFill>
                <a:srgbClr val="FF6600"/>
              </a:solidFill>
            </a:endParaRPr>
          </a:p>
          <a:p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1594516" y="548680"/>
            <a:ext cx="56669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Pevninský svah 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7452320" y="5576255"/>
            <a:ext cx="1080120" cy="648072"/>
          </a:xfrm>
          <a:prstGeom prst="round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ZPĚT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899592" y="3736915"/>
            <a:ext cx="5913953" cy="3157315"/>
            <a:chOff x="-36513" y="1052513"/>
            <a:chExt cx="9282113" cy="5832475"/>
          </a:xfrm>
        </p:grpSpPr>
        <p:sp>
          <p:nvSpPr>
            <p:cNvPr id="6" name="Freeform 2"/>
            <p:cNvSpPr>
              <a:spLocks/>
            </p:cNvSpPr>
            <p:nvPr/>
          </p:nvSpPr>
          <p:spPr bwMode="auto">
            <a:xfrm>
              <a:off x="0" y="1066800"/>
              <a:ext cx="9186863" cy="5791200"/>
            </a:xfrm>
            <a:custGeom>
              <a:avLst/>
              <a:gdLst>
                <a:gd name="T0" fmla="*/ 311150 w 5787"/>
                <a:gd name="T1" fmla="*/ 392113 h 3648"/>
                <a:gd name="T2" fmla="*/ 519113 w 5787"/>
                <a:gd name="T3" fmla="*/ 987425 h 3648"/>
                <a:gd name="T4" fmla="*/ 1139825 w 5787"/>
                <a:gd name="T5" fmla="*/ 1058863 h 3648"/>
                <a:gd name="T6" fmla="*/ 1873250 w 5787"/>
                <a:gd name="T7" fmla="*/ 3105150 h 3648"/>
                <a:gd name="T8" fmla="*/ 2312988 w 5787"/>
                <a:gd name="T9" fmla="*/ 3465513 h 3648"/>
                <a:gd name="T10" fmla="*/ 2901950 w 5787"/>
                <a:gd name="T11" fmla="*/ 3536950 h 3648"/>
                <a:gd name="T12" fmla="*/ 3192463 w 5787"/>
                <a:gd name="T13" fmla="*/ 3381375 h 3648"/>
                <a:gd name="T14" fmla="*/ 3406775 w 5787"/>
                <a:gd name="T15" fmla="*/ 3076575 h 3648"/>
                <a:gd name="T16" fmla="*/ 3562350 w 5787"/>
                <a:gd name="T17" fmla="*/ 2960688 h 3648"/>
                <a:gd name="T18" fmla="*/ 3709988 w 5787"/>
                <a:gd name="T19" fmla="*/ 2816225 h 3648"/>
                <a:gd name="T20" fmla="*/ 3806825 w 5787"/>
                <a:gd name="T21" fmla="*/ 2873375 h 3648"/>
                <a:gd name="T22" fmla="*/ 3930650 w 5787"/>
                <a:gd name="T23" fmla="*/ 2816225 h 3648"/>
                <a:gd name="T24" fmla="*/ 4297363 w 5787"/>
                <a:gd name="T25" fmla="*/ 3465513 h 3648"/>
                <a:gd name="T26" fmla="*/ 4873625 w 5787"/>
                <a:gd name="T27" fmla="*/ 3832225 h 3648"/>
                <a:gd name="T28" fmla="*/ 5229225 w 5787"/>
                <a:gd name="T29" fmla="*/ 3730625 h 3648"/>
                <a:gd name="T30" fmla="*/ 5486400 w 5787"/>
                <a:gd name="T31" fmla="*/ 3584575 h 3648"/>
                <a:gd name="T32" fmla="*/ 5694363 w 5787"/>
                <a:gd name="T33" fmla="*/ 3608388 h 3648"/>
                <a:gd name="T34" fmla="*/ 5915025 w 5787"/>
                <a:gd name="T35" fmla="*/ 3681413 h 3648"/>
                <a:gd name="T36" fmla="*/ 6135688 w 5787"/>
                <a:gd name="T37" fmla="*/ 4329113 h 3648"/>
                <a:gd name="T38" fmla="*/ 6427788 w 5787"/>
                <a:gd name="T39" fmla="*/ 5337175 h 3648"/>
                <a:gd name="T40" fmla="*/ 6827838 w 5787"/>
                <a:gd name="T41" fmla="*/ 144463 h 3648"/>
                <a:gd name="T42" fmla="*/ 7124700 w 5787"/>
                <a:gd name="T43" fmla="*/ 231775 h 3648"/>
                <a:gd name="T44" fmla="*/ 7243763 w 5787"/>
                <a:gd name="T45" fmla="*/ 812800 h 3648"/>
                <a:gd name="T46" fmla="*/ 7361238 w 5787"/>
                <a:gd name="T47" fmla="*/ 900113 h 3648"/>
                <a:gd name="T48" fmla="*/ 7643813 w 5787"/>
                <a:gd name="T49" fmla="*/ 1103313 h 3648"/>
                <a:gd name="T50" fmla="*/ 7761288 w 5787"/>
                <a:gd name="T51" fmla="*/ 1073150 h 3648"/>
                <a:gd name="T52" fmla="*/ 7896225 w 5787"/>
                <a:gd name="T53" fmla="*/ 1131888 h 3648"/>
                <a:gd name="T54" fmla="*/ 8104188 w 5787"/>
                <a:gd name="T55" fmla="*/ 1103313 h 3648"/>
                <a:gd name="T56" fmla="*/ 8207375 w 5787"/>
                <a:gd name="T57" fmla="*/ 900113 h 3648"/>
                <a:gd name="T58" fmla="*/ 8355013 w 5787"/>
                <a:gd name="T59" fmla="*/ 522288 h 3648"/>
                <a:gd name="T60" fmla="*/ 8636000 w 5787"/>
                <a:gd name="T61" fmla="*/ 479425 h 3648"/>
                <a:gd name="T62" fmla="*/ 8829675 w 5787"/>
                <a:gd name="T63" fmla="*/ 319088 h 3648"/>
                <a:gd name="T64" fmla="*/ 9144000 w 5787"/>
                <a:gd name="T65" fmla="*/ 173038 h 3648"/>
                <a:gd name="T66" fmla="*/ 9158288 w 5787"/>
                <a:gd name="T67" fmla="*/ 1219200 h 3648"/>
                <a:gd name="T68" fmla="*/ 9186863 w 5787"/>
                <a:gd name="T69" fmla="*/ 5776913 h 3648"/>
                <a:gd name="T70" fmla="*/ 0 w 5787"/>
                <a:gd name="T71" fmla="*/ 5791200 h 3648"/>
                <a:gd name="T72" fmla="*/ 0 w 5787"/>
                <a:gd name="T73" fmla="*/ 0 h 3648"/>
                <a:gd name="T74" fmla="*/ 311150 w 5787"/>
                <a:gd name="T75" fmla="*/ 392113 h 364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5787" h="3648">
                  <a:moveTo>
                    <a:pt x="196" y="247"/>
                  </a:moveTo>
                  <a:lnTo>
                    <a:pt x="327" y="622"/>
                  </a:lnTo>
                  <a:lnTo>
                    <a:pt x="718" y="667"/>
                  </a:lnTo>
                  <a:lnTo>
                    <a:pt x="1180" y="1956"/>
                  </a:lnTo>
                  <a:lnTo>
                    <a:pt x="1457" y="2183"/>
                  </a:lnTo>
                  <a:lnTo>
                    <a:pt x="1828" y="2228"/>
                  </a:lnTo>
                  <a:lnTo>
                    <a:pt x="2011" y="2130"/>
                  </a:lnTo>
                  <a:lnTo>
                    <a:pt x="2146" y="1938"/>
                  </a:lnTo>
                  <a:lnTo>
                    <a:pt x="2244" y="1865"/>
                  </a:lnTo>
                  <a:lnTo>
                    <a:pt x="2337" y="1774"/>
                  </a:lnTo>
                  <a:cubicBezTo>
                    <a:pt x="2387" y="1824"/>
                    <a:pt x="2365" y="1832"/>
                    <a:pt x="2398" y="1810"/>
                  </a:cubicBezTo>
                  <a:lnTo>
                    <a:pt x="2476" y="1774"/>
                  </a:lnTo>
                  <a:lnTo>
                    <a:pt x="2707" y="2183"/>
                  </a:lnTo>
                  <a:cubicBezTo>
                    <a:pt x="2995" y="2417"/>
                    <a:pt x="2880" y="2414"/>
                    <a:pt x="3070" y="2414"/>
                  </a:cubicBezTo>
                  <a:lnTo>
                    <a:pt x="3294" y="2350"/>
                  </a:lnTo>
                  <a:lnTo>
                    <a:pt x="3456" y="2258"/>
                  </a:lnTo>
                  <a:lnTo>
                    <a:pt x="3587" y="2273"/>
                  </a:lnTo>
                  <a:lnTo>
                    <a:pt x="3726" y="2319"/>
                  </a:lnTo>
                  <a:lnTo>
                    <a:pt x="3865" y="2727"/>
                  </a:lnTo>
                  <a:lnTo>
                    <a:pt x="4049" y="3362"/>
                  </a:lnTo>
                  <a:lnTo>
                    <a:pt x="4301" y="91"/>
                  </a:lnTo>
                  <a:lnTo>
                    <a:pt x="4488" y="146"/>
                  </a:lnTo>
                  <a:lnTo>
                    <a:pt x="4563" y="512"/>
                  </a:lnTo>
                  <a:lnTo>
                    <a:pt x="4637" y="567"/>
                  </a:lnTo>
                  <a:lnTo>
                    <a:pt x="4815" y="695"/>
                  </a:lnTo>
                  <a:cubicBezTo>
                    <a:pt x="4923" y="665"/>
                    <a:pt x="4780" y="702"/>
                    <a:pt x="4889" y="676"/>
                  </a:cubicBezTo>
                  <a:cubicBezTo>
                    <a:pt x="4902" y="673"/>
                    <a:pt x="4967" y="724"/>
                    <a:pt x="4974" y="713"/>
                  </a:cubicBezTo>
                  <a:cubicBezTo>
                    <a:pt x="4985" y="695"/>
                    <a:pt x="5112" y="748"/>
                    <a:pt x="5105" y="695"/>
                  </a:cubicBezTo>
                  <a:lnTo>
                    <a:pt x="5170" y="567"/>
                  </a:lnTo>
                  <a:cubicBezTo>
                    <a:pt x="5217" y="576"/>
                    <a:pt x="5218" y="373"/>
                    <a:pt x="5263" y="329"/>
                  </a:cubicBezTo>
                  <a:cubicBezTo>
                    <a:pt x="5308" y="285"/>
                    <a:pt x="5390" y="323"/>
                    <a:pt x="5440" y="302"/>
                  </a:cubicBezTo>
                  <a:cubicBezTo>
                    <a:pt x="5450" y="299"/>
                    <a:pt x="5563" y="211"/>
                    <a:pt x="5562" y="201"/>
                  </a:cubicBezTo>
                  <a:cubicBezTo>
                    <a:pt x="5561" y="192"/>
                    <a:pt x="5742" y="13"/>
                    <a:pt x="5760" y="109"/>
                  </a:cubicBezTo>
                  <a:lnTo>
                    <a:pt x="5769" y="768"/>
                  </a:lnTo>
                  <a:lnTo>
                    <a:pt x="5787" y="3639"/>
                  </a:lnTo>
                  <a:lnTo>
                    <a:pt x="0" y="3648"/>
                  </a:lnTo>
                  <a:lnTo>
                    <a:pt x="0" y="0"/>
                  </a:lnTo>
                  <a:lnTo>
                    <a:pt x="196" y="247"/>
                  </a:lnTo>
                  <a:close/>
                </a:path>
              </a:pathLst>
            </a:custGeom>
            <a:solidFill>
              <a:srgbClr val="CCFF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7" name="Freeform 3"/>
            <p:cNvSpPr>
              <a:spLocks/>
            </p:cNvSpPr>
            <p:nvPr/>
          </p:nvSpPr>
          <p:spPr bwMode="auto">
            <a:xfrm>
              <a:off x="290513" y="1478023"/>
              <a:ext cx="6502400" cy="5226050"/>
            </a:xfrm>
            <a:custGeom>
              <a:avLst/>
              <a:gdLst>
                <a:gd name="T0" fmla="*/ 0 w 4096"/>
                <a:gd name="T1" fmla="*/ 0 h 3292"/>
                <a:gd name="T2" fmla="*/ 73025 w 4096"/>
                <a:gd name="T3" fmla="*/ 14288 h 3292"/>
                <a:gd name="T4" fmla="*/ 6473825 w 4096"/>
                <a:gd name="T5" fmla="*/ 44450 h 3292"/>
                <a:gd name="T6" fmla="*/ 6502400 w 4096"/>
                <a:gd name="T7" fmla="*/ 115888 h 3292"/>
                <a:gd name="T8" fmla="*/ 6386513 w 4096"/>
                <a:gd name="T9" fmla="*/ 1654175 h 3292"/>
                <a:gd name="T10" fmla="*/ 6211888 w 4096"/>
                <a:gd name="T11" fmla="*/ 3832225 h 3292"/>
                <a:gd name="T12" fmla="*/ 6110288 w 4096"/>
                <a:gd name="T13" fmla="*/ 5226050 h 3292"/>
                <a:gd name="T14" fmla="*/ 5732463 w 4096"/>
                <a:gd name="T15" fmla="*/ 4122738 h 3292"/>
                <a:gd name="T16" fmla="*/ 5514975 w 4096"/>
                <a:gd name="T17" fmla="*/ 3338513 h 3292"/>
                <a:gd name="T18" fmla="*/ 5283200 w 4096"/>
                <a:gd name="T19" fmla="*/ 3265488 h 3292"/>
                <a:gd name="T20" fmla="*/ 4629150 w 4096"/>
                <a:gd name="T21" fmla="*/ 3482975 h 3292"/>
                <a:gd name="T22" fmla="*/ 4324350 w 4096"/>
                <a:gd name="T23" fmla="*/ 3482975 h 3292"/>
                <a:gd name="T24" fmla="*/ 3846513 w 4096"/>
                <a:gd name="T25" fmla="*/ 3033713 h 3292"/>
                <a:gd name="T26" fmla="*/ 3570288 w 4096"/>
                <a:gd name="T27" fmla="*/ 2540000 h 3292"/>
                <a:gd name="T28" fmla="*/ 3454400 w 4096"/>
                <a:gd name="T29" fmla="*/ 2511425 h 3292"/>
                <a:gd name="T30" fmla="*/ 3222625 w 4096"/>
                <a:gd name="T31" fmla="*/ 2627313 h 3292"/>
                <a:gd name="T32" fmla="*/ 2887663 w 4096"/>
                <a:gd name="T33" fmla="*/ 3106738 h 3292"/>
                <a:gd name="T34" fmla="*/ 2613025 w 4096"/>
                <a:gd name="T35" fmla="*/ 3194050 h 3292"/>
                <a:gd name="T36" fmla="*/ 1987550 w 4096"/>
                <a:gd name="T37" fmla="*/ 3121025 h 3292"/>
                <a:gd name="T38" fmla="*/ 1524000 w 4096"/>
                <a:gd name="T39" fmla="*/ 2801938 h 3292"/>
                <a:gd name="T40" fmla="*/ 798513 w 4096"/>
                <a:gd name="T41" fmla="*/ 696913 h 3292"/>
                <a:gd name="T42" fmla="*/ 203200 w 4096"/>
                <a:gd name="T43" fmla="*/ 623888 h 3292"/>
                <a:gd name="T44" fmla="*/ 0 w 4096"/>
                <a:gd name="T45" fmla="*/ 0 h 329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96" h="3292">
                  <a:moveTo>
                    <a:pt x="0" y="0"/>
                  </a:moveTo>
                  <a:lnTo>
                    <a:pt x="46" y="9"/>
                  </a:lnTo>
                  <a:lnTo>
                    <a:pt x="4078" y="28"/>
                  </a:lnTo>
                  <a:lnTo>
                    <a:pt x="4096" y="73"/>
                  </a:lnTo>
                  <a:lnTo>
                    <a:pt x="4023" y="1042"/>
                  </a:lnTo>
                  <a:lnTo>
                    <a:pt x="3913" y="2414"/>
                  </a:lnTo>
                  <a:lnTo>
                    <a:pt x="3849" y="3292"/>
                  </a:lnTo>
                  <a:lnTo>
                    <a:pt x="3611" y="2597"/>
                  </a:lnTo>
                  <a:lnTo>
                    <a:pt x="3474" y="2103"/>
                  </a:lnTo>
                  <a:lnTo>
                    <a:pt x="3328" y="2057"/>
                  </a:lnTo>
                  <a:lnTo>
                    <a:pt x="2916" y="2194"/>
                  </a:lnTo>
                  <a:lnTo>
                    <a:pt x="2724" y="2194"/>
                  </a:lnTo>
                  <a:cubicBezTo>
                    <a:pt x="2632" y="2102"/>
                    <a:pt x="2512" y="1998"/>
                    <a:pt x="2423" y="1911"/>
                  </a:cubicBezTo>
                  <a:lnTo>
                    <a:pt x="2249" y="1600"/>
                  </a:lnTo>
                  <a:lnTo>
                    <a:pt x="2176" y="1582"/>
                  </a:lnTo>
                  <a:lnTo>
                    <a:pt x="2030" y="1655"/>
                  </a:lnTo>
                  <a:lnTo>
                    <a:pt x="1819" y="1957"/>
                  </a:lnTo>
                  <a:lnTo>
                    <a:pt x="1646" y="2012"/>
                  </a:lnTo>
                  <a:lnTo>
                    <a:pt x="1252" y="1966"/>
                  </a:lnTo>
                  <a:lnTo>
                    <a:pt x="960" y="1765"/>
                  </a:lnTo>
                  <a:lnTo>
                    <a:pt x="503" y="439"/>
                  </a:lnTo>
                  <a:lnTo>
                    <a:pt x="128" y="3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8" name="Freeform 4"/>
            <p:cNvSpPr>
              <a:spLocks/>
            </p:cNvSpPr>
            <p:nvPr/>
          </p:nvSpPr>
          <p:spPr bwMode="auto">
            <a:xfrm>
              <a:off x="7170738" y="1450975"/>
              <a:ext cx="1625600" cy="798513"/>
            </a:xfrm>
            <a:custGeom>
              <a:avLst/>
              <a:gdLst>
                <a:gd name="T0" fmla="*/ 0 w 1024"/>
                <a:gd name="T1" fmla="*/ 44450 h 503"/>
                <a:gd name="T2" fmla="*/ 0 w 1024"/>
                <a:gd name="T3" fmla="*/ 0 h 503"/>
                <a:gd name="T4" fmla="*/ 1625600 w 1024"/>
                <a:gd name="T5" fmla="*/ 0 h 503"/>
                <a:gd name="T6" fmla="*/ 1422400 w 1024"/>
                <a:gd name="T7" fmla="*/ 87313 h 503"/>
                <a:gd name="T8" fmla="*/ 1160463 w 1024"/>
                <a:gd name="T9" fmla="*/ 131763 h 503"/>
                <a:gd name="T10" fmla="*/ 1073150 w 1024"/>
                <a:gd name="T11" fmla="*/ 479425 h 503"/>
                <a:gd name="T12" fmla="*/ 928688 w 1024"/>
                <a:gd name="T13" fmla="*/ 798513 h 503"/>
                <a:gd name="T14" fmla="*/ 425450 w 1024"/>
                <a:gd name="T15" fmla="*/ 754063 h 503"/>
                <a:gd name="T16" fmla="*/ 57150 w 1024"/>
                <a:gd name="T17" fmla="*/ 420688 h 503"/>
                <a:gd name="T18" fmla="*/ 0 w 1024"/>
                <a:gd name="T19" fmla="*/ 44450 h 50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024" h="503">
                  <a:moveTo>
                    <a:pt x="0" y="28"/>
                  </a:moveTo>
                  <a:lnTo>
                    <a:pt x="0" y="0"/>
                  </a:lnTo>
                  <a:lnTo>
                    <a:pt x="1024" y="0"/>
                  </a:lnTo>
                  <a:lnTo>
                    <a:pt x="896" y="55"/>
                  </a:lnTo>
                  <a:lnTo>
                    <a:pt x="731" y="83"/>
                  </a:lnTo>
                  <a:lnTo>
                    <a:pt x="676" y="302"/>
                  </a:lnTo>
                  <a:lnTo>
                    <a:pt x="585" y="503"/>
                  </a:lnTo>
                  <a:lnTo>
                    <a:pt x="268" y="475"/>
                  </a:lnTo>
                  <a:lnTo>
                    <a:pt x="36" y="265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468313" y="1628775"/>
              <a:ext cx="863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rgbClr val="FF6600"/>
                </a:solidFill>
              </a:endParaRPr>
            </a:p>
          </p:txBody>
        </p:sp>
        <p:sp>
          <p:nvSpPr>
            <p:cNvPr id="10" name="Text Box 12"/>
            <p:cNvSpPr txBox="1">
              <a:spLocks noChangeArrowheads="1"/>
            </p:cNvSpPr>
            <p:nvPr/>
          </p:nvSpPr>
          <p:spPr bwMode="auto">
            <a:xfrm>
              <a:off x="7235825" y="1557338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dirty="0">
                <a:solidFill>
                  <a:schemeClr val="accent2"/>
                </a:solidFill>
              </a:endParaRPr>
            </a:p>
          </p:txBody>
        </p:sp>
        <p:sp>
          <p:nvSpPr>
            <p:cNvPr id="11" name="Text Box 13"/>
            <p:cNvSpPr txBox="1">
              <a:spLocks noChangeArrowheads="1"/>
            </p:cNvSpPr>
            <p:nvPr/>
          </p:nvSpPr>
          <p:spPr bwMode="auto">
            <a:xfrm>
              <a:off x="3041696" y="1557338"/>
              <a:ext cx="184731" cy="7694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4400" dirty="0">
                <a:solidFill>
                  <a:schemeClr val="accent2"/>
                </a:solidFill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-36513" y="1052513"/>
              <a:ext cx="1584326" cy="5832475"/>
            </a:xfrm>
            <a:custGeom>
              <a:avLst/>
              <a:gdLst>
                <a:gd name="T0" fmla="*/ 0 w 998"/>
                <a:gd name="T1" fmla="*/ 73025 h 3674"/>
                <a:gd name="T2" fmla="*/ 71438 w 998"/>
                <a:gd name="T3" fmla="*/ 0 h 3674"/>
                <a:gd name="T4" fmla="*/ 360363 w 998"/>
                <a:gd name="T5" fmla="*/ 431800 h 3674"/>
                <a:gd name="T6" fmla="*/ 504825 w 998"/>
                <a:gd name="T7" fmla="*/ 1008063 h 3674"/>
                <a:gd name="T8" fmla="*/ 1152526 w 998"/>
                <a:gd name="T9" fmla="*/ 1081088 h 3674"/>
                <a:gd name="T10" fmla="*/ 1584326 w 998"/>
                <a:gd name="T11" fmla="*/ 2376488 h 3674"/>
                <a:gd name="T12" fmla="*/ 1584326 w 998"/>
                <a:gd name="T13" fmla="*/ 5832475 h 3674"/>
                <a:gd name="T14" fmla="*/ 0 w 998"/>
                <a:gd name="T15" fmla="*/ 5832475 h 3674"/>
                <a:gd name="T16" fmla="*/ 0 w 998"/>
                <a:gd name="T17" fmla="*/ 73025 h 367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98" h="3674">
                  <a:moveTo>
                    <a:pt x="0" y="46"/>
                  </a:moveTo>
                  <a:lnTo>
                    <a:pt x="45" y="0"/>
                  </a:lnTo>
                  <a:lnTo>
                    <a:pt x="227" y="272"/>
                  </a:lnTo>
                  <a:lnTo>
                    <a:pt x="318" y="635"/>
                  </a:lnTo>
                  <a:lnTo>
                    <a:pt x="726" y="681"/>
                  </a:lnTo>
                  <a:lnTo>
                    <a:pt x="998" y="1497"/>
                  </a:lnTo>
                  <a:lnTo>
                    <a:pt x="998" y="3674"/>
                  </a:lnTo>
                  <a:lnTo>
                    <a:pt x="0" y="3674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FF9933"/>
            </a:solidFill>
            <a:ln w="127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6588125" y="1196975"/>
              <a:ext cx="2657475" cy="5688013"/>
            </a:xfrm>
            <a:custGeom>
              <a:avLst/>
              <a:gdLst>
                <a:gd name="T0" fmla="*/ 2614613 w 1674"/>
                <a:gd name="T1" fmla="*/ 22225 h 3583"/>
                <a:gd name="T2" fmla="*/ 2447925 w 1674"/>
                <a:gd name="T3" fmla="*/ 0 h 3583"/>
                <a:gd name="T4" fmla="*/ 2047875 w 1674"/>
                <a:gd name="T5" fmla="*/ 312738 h 3583"/>
                <a:gd name="T6" fmla="*/ 1743075 w 1674"/>
                <a:gd name="T7" fmla="*/ 369888 h 3583"/>
                <a:gd name="T8" fmla="*/ 1439863 w 1674"/>
                <a:gd name="T9" fmla="*/ 1008063 h 3583"/>
                <a:gd name="T10" fmla="*/ 1008063 w 1674"/>
                <a:gd name="T11" fmla="*/ 1008063 h 3583"/>
                <a:gd name="T12" fmla="*/ 647700 w 1674"/>
                <a:gd name="T13" fmla="*/ 647700 h 3583"/>
                <a:gd name="T14" fmla="*/ 582613 w 1674"/>
                <a:gd name="T15" fmla="*/ 268288 h 3583"/>
                <a:gd name="T16" fmla="*/ 504825 w 1674"/>
                <a:gd name="T17" fmla="*/ 71438 h 3583"/>
                <a:gd name="T18" fmla="*/ 215900 w 1674"/>
                <a:gd name="T19" fmla="*/ 0 h 3583"/>
                <a:gd name="T20" fmla="*/ 44450 w 1674"/>
                <a:gd name="T21" fmla="*/ 2446338 h 3583"/>
                <a:gd name="T22" fmla="*/ 0 w 1674"/>
                <a:gd name="T23" fmla="*/ 5688013 h 3583"/>
                <a:gd name="T24" fmla="*/ 2614613 w 1674"/>
                <a:gd name="T25" fmla="*/ 5668963 h 3583"/>
                <a:gd name="T26" fmla="*/ 2657475 w 1674"/>
                <a:gd name="T27" fmla="*/ 877888 h 3583"/>
                <a:gd name="T28" fmla="*/ 2570163 w 1674"/>
                <a:gd name="T29" fmla="*/ 50800 h 3583"/>
                <a:gd name="T30" fmla="*/ 2614613 w 1674"/>
                <a:gd name="T31" fmla="*/ 22225 h 358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674" h="3583">
                  <a:moveTo>
                    <a:pt x="1647" y="14"/>
                  </a:moveTo>
                  <a:lnTo>
                    <a:pt x="1542" y="0"/>
                  </a:lnTo>
                  <a:lnTo>
                    <a:pt x="1290" y="197"/>
                  </a:lnTo>
                  <a:lnTo>
                    <a:pt x="1098" y="233"/>
                  </a:lnTo>
                  <a:lnTo>
                    <a:pt x="907" y="635"/>
                  </a:lnTo>
                  <a:lnTo>
                    <a:pt x="635" y="635"/>
                  </a:lnTo>
                  <a:lnTo>
                    <a:pt x="408" y="408"/>
                  </a:lnTo>
                  <a:lnTo>
                    <a:pt x="367" y="169"/>
                  </a:lnTo>
                  <a:lnTo>
                    <a:pt x="318" y="45"/>
                  </a:lnTo>
                  <a:lnTo>
                    <a:pt x="136" y="0"/>
                  </a:lnTo>
                  <a:lnTo>
                    <a:pt x="28" y="1541"/>
                  </a:lnTo>
                  <a:lnTo>
                    <a:pt x="0" y="3583"/>
                  </a:lnTo>
                  <a:lnTo>
                    <a:pt x="1647" y="3571"/>
                  </a:lnTo>
                  <a:lnTo>
                    <a:pt x="1674" y="553"/>
                  </a:lnTo>
                  <a:lnTo>
                    <a:pt x="1619" y="32"/>
                  </a:lnTo>
                  <a:lnTo>
                    <a:pt x="1647" y="14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>
              <a:off x="-36513" y="5805488"/>
              <a:ext cx="172720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rgbClr val="800000"/>
                </a:solidFill>
              </a:endParaRPr>
            </a:p>
          </p:txBody>
        </p:sp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7164388" y="5805488"/>
              <a:ext cx="1781175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1400" b="1" dirty="0">
                <a:solidFill>
                  <a:srgbClr val="800000"/>
                </a:solidFill>
              </a:endParaRPr>
            </a:p>
          </p:txBody>
        </p:sp>
        <p:sp>
          <p:nvSpPr>
            <p:cNvPr id="16" name="Text Box 18"/>
            <p:cNvSpPr txBox="1">
              <a:spLocks noChangeArrowheads="1"/>
            </p:cNvSpPr>
            <p:nvPr/>
          </p:nvSpPr>
          <p:spPr bwMode="auto">
            <a:xfrm>
              <a:off x="1816100" y="6303963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-36513" y="1844675"/>
              <a:ext cx="3671888" cy="3121025"/>
            </a:xfrm>
            <a:custGeom>
              <a:avLst/>
              <a:gdLst>
                <a:gd name="T0" fmla="*/ 0 w 2313"/>
                <a:gd name="T1" fmla="*/ 0 h 1966"/>
                <a:gd name="T2" fmla="*/ 360363 w 2313"/>
                <a:gd name="T3" fmla="*/ 504825 h 1966"/>
                <a:gd name="T4" fmla="*/ 1008063 w 2313"/>
                <a:gd name="T5" fmla="*/ 576263 h 1966"/>
                <a:gd name="T6" fmla="*/ 1655763 w 2313"/>
                <a:gd name="T7" fmla="*/ 2663825 h 1966"/>
                <a:gd name="T8" fmla="*/ 3095625 w 2313"/>
                <a:gd name="T9" fmla="*/ 3097213 h 1966"/>
                <a:gd name="T10" fmla="*/ 3671888 w 2313"/>
                <a:gd name="T11" fmla="*/ 2520950 h 196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313" h="1966">
                  <a:moveTo>
                    <a:pt x="0" y="0"/>
                  </a:moveTo>
                  <a:cubicBezTo>
                    <a:pt x="60" y="129"/>
                    <a:pt x="121" y="258"/>
                    <a:pt x="227" y="318"/>
                  </a:cubicBezTo>
                  <a:cubicBezTo>
                    <a:pt x="333" y="378"/>
                    <a:pt x="499" y="136"/>
                    <a:pt x="635" y="363"/>
                  </a:cubicBezTo>
                  <a:cubicBezTo>
                    <a:pt x="771" y="590"/>
                    <a:pt x="824" y="1413"/>
                    <a:pt x="1043" y="1678"/>
                  </a:cubicBezTo>
                  <a:cubicBezTo>
                    <a:pt x="1262" y="1943"/>
                    <a:pt x="1738" y="1966"/>
                    <a:pt x="1950" y="1951"/>
                  </a:cubicBezTo>
                  <a:cubicBezTo>
                    <a:pt x="2162" y="1936"/>
                    <a:pt x="2253" y="1648"/>
                    <a:pt x="2313" y="1588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3779838" y="4365625"/>
              <a:ext cx="2447925" cy="2303463"/>
            </a:xfrm>
            <a:custGeom>
              <a:avLst/>
              <a:gdLst>
                <a:gd name="T0" fmla="*/ 0 w 1542"/>
                <a:gd name="T1" fmla="*/ 0 h 1451"/>
                <a:gd name="T2" fmla="*/ 720725 w 1542"/>
                <a:gd name="T3" fmla="*/ 863600 h 1451"/>
                <a:gd name="T4" fmla="*/ 1728788 w 1542"/>
                <a:gd name="T5" fmla="*/ 647700 h 1451"/>
                <a:gd name="T6" fmla="*/ 2447925 w 1542"/>
                <a:gd name="T7" fmla="*/ 2303463 h 145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2" h="1451">
                  <a:moveTo>
                    <a:pt x="0" y="0"/>
                  </a:moveTo>
                  <a:cubicBezTo>
                    <a:pt x="136" y="238"/>
                    <a:pt x="273" y="476"/>
                    <a:pt x="454" y="544"/>
                  </a:cubicBezTo>
                  <a:cubicBezTo>
                    <a:pt x="635" y="612"/>
                    <a:pt x="908" y="257"/>
                    <a:pt x="1089" y="408"/>
                  </a:cubicBezTo>
                  <a:cubicBezTo>
                    <a:pt x="1270" y="559"/>
                    <a:pt x="1406" y="1005"/>
                    <a:pt x="1542" y="1451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588125" y="1460500"/>
              <a:ext cx="2520950" cy="5208588"/>
            </a:xfrm>
            <a:custGeom>
              <a:avLst/>
              <a:gdLst>
                <a:gd name="T0" fmla="*/ 2520950 w 1588"/>
                <a:gd name="T1" fmla="*/ 96838 h 3281"/>
                <a:gd name="T2" fmla="*/ 1871663 w 1588"/>
                <a:gd name="T3" fmla="*/ 384175 h 3281"/>
                <a:gd name="T4" fmla="*/ 1439863 w 1588"/>
                <a:gd name="T5" fmla="*/ 1104900 h 3281"/>
                <a:gd name="T6" fmla="*/ 792163 w 1588"/>
                <a:gd name="T7" fmla="*/ 815975 h 3281"/>
                <a:gd name="T8" fmla="*/ 576263 w 1588"/>
                <a:gd name="T9" fmla="*/ 455613 h 3281"/>
                <a:gd name="T10" fmla="*/ 431800 w 1588"/>
                <a:gd name="T11" fmla="*/ 312738 h 3281"/>
                <a:gd name="T12" fmla="*/ 360363 w 1588"/>
                <a:gd name="T13" fmla="*/ 815975 h 3281"/>
                <a:gd name="T14" fmla="*/ 0 w 1588"/>
                <a:gd name="T15" fmla="*/ 5208588 h 328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88" h="3281">
                  <a:moveTo>
                    <a:pt x="1588" y="61"/>
                  </a:moveTo>
                  <a:cubicBezTo>
                    <a:pt x="1440" y="98"/>
                    <a:pt x="1292" y="136"/>
                    <a:pt x="1179" y="242"/>
                  </a:cubicBezTo>
                  <a:cubicBezTo>
                    <a:pt x="1066" y="348"/>
                    <a:pt x="1020" y="651"/>
                    <a:pt x="907" y="696"/>
                  </a:cubicBezTo>
                  <a:cubicBezTo>
                    <a:pt x="794" y="741"/>
                    <a:pt x="590" y="582"/>
                    <a:pt x="499" y="514"/>
                  </a:cubicBezTo>
                  <a:cubicBezTo>
                    <a:pt x="408" y="446"/>
                    <a:pt x="401" y="340"/>
                    <a:pt x="363" y="287"/>
                  </a:cubicBezTo>
                  <a:cubicBezTo>
                    <a:pt x="325" y="234"/>
                    <a:pt x="295" y="159"/>
                    <a:pt x="272" y="197"/>
                  </a:cubicBezTo>
                  <a:cubicBezTo>
                    <a:pt x="249" y="235"/>
                    <a:pt x="272" y="0"/>
                    <a:pt x="227" y="514"/>
                  </a:cubicBezTo>
                  <a:cubicBezTo>
                    <a:pt x="182" y="1028"/>
                    <a:pt x="91" y="2154"/>
                    <a:pt x="0" y="3281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20" name="AutoShape 22"/>
            <p:cNvSpPr>
              <a:spLocks noChangeArrowheads="1"/>
            </p:cNvSpPr>
            <p:nvPr/>
          </p:nvSpPr>
          <p:spPr bwMode="auto">
            <a:xfrm rot="2944975">
              <a:off x="5004595" y="5733256"/>
              <a:ext cx="976312" cy="485775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1" name="AutoShape 23"/>
            <p:cNvSpPr>
              <a:spLocks noChangeArrowheads="1"/>
            </p:cNvSpPr>
            <p:nvPr/>
          </p:nvSpPr>
          <p:spPr bwMode="auto">
            <a:xfrm>
              <a:off x="7019925" y="4365625"/>
              <a:ext cx="485775" cy="976313"/>
            </a:xfrm>
            <a:prstGeom prst="up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2" name="Text Box 24"/>
            <p:cNvSpPr txBox="1">
              <a:spLocks noChangeArrowheads="1"/>
            </p:cNvSpPr>
            <p:nvPr/>
          </p:nvSpPr>
          <p:spPr bwMode="auto">
            <a:xfrm>
              <a:off x="1835150" y="5661025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chemeClr val="tx2"/>
                </a:solidFill>
              </a:endParaRPr>
            </a:p>
          </p:txBody>
        </p:sp>
        <p:sp>
          <p:nvSpPr>
            <p:cNvPr id="23" name="AutoShape 25"/>
            <p:cNvSpPr>
              <a:spLocks noChangeArrowheads="1"/>
            </p:cNvSpPr>
            <p:nvPr/>
          </p:nvSpPr>
          <p:spPr bwMode="auto">
            <a:xfrm>
              <a:off x="2411413" y="5157788"/>
              <a:ext cx="976312" cy="485775"/>
            </a:xfrm>
            <a:prstGeom prst="lef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4" name="AutoShape 26"/>
            <p:cNvSpPr>
              <a:spLocks noChangeArrowheads="1"/>
            </p:cNvSpPr>
            <p:nvPr/>
          </p:nvSpPr>
          <p:spPr bwMode="auto">
            <a:xfrm>
              <a:off x="3492500" y="5157788"/>
              <a:ext cx="976313" cy="485775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5" name="Text Box 30"/>
            <p:cNvSpPr txBox="1">
              <a:spLocks noChangeArrowheads="1"/>
            </p:cNvSpPr>
            <p:nvPr/>
          </p:nvSpPr>
          <p:spPr bwMode="auto">
            <a:xfrm>
              <a:off x="1547812" y="1484313"/>
              <a:ext cx="1493883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cs-CZ" altLang="cs-CZ" b="1" dirty="0"/>
            </a:p>
          </p:txBody>
        </p:sp>
      </p:grpSp>
      <p:cxnSp>
        <p:nvCxnSpPr>
          <p:cNvPr id="27" name="Přímá spojnice se šipkou 26"/>
          <p:cNvCxnSpPr/>
          <p:nvPr/>
        </p:nvCxnSpPr>
        <p:spPr>
          <a:xfrm flipH="1">
            <a:off x="2000052" y="3429000"/>
            <a:ext cx="978471" cy="13681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940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5028" y="2132856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jsou  </a:t>
            </a:r>
            <a:r>
              <a:rPr lang="cs-CZ" sz="2800" b="1" dirty="0" smtClean="0"/>
              <a:t>nejdelší pohoří </a:t>
            </a:r>
            <a:r>
              <a:rPr lang="cs-CZ" sz="2800" dirty="0" smtClean="0"/>
              <a:t>planety, která se ze dna oceánů zvedají do výše kolem 3000 m.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458954" y="620688"/>
            <a:ext cx="81740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Středooceánské hřbety 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7452320" y="5576255"/>
            <a:ext cx="1080120" cy="648072"/>
          </a:xfrm>
          <a:prstGeom prst="round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ZPĚT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899592" y="3736915"/>
            <a:ext cx="5913953" cy="3157315"/>
            <a:chOff x="-36513" y="1052513"/>
            <a:chExt cx="9282113" cy="5832475"/>
          </a:xfrm>
        </p:grpSpPr>
        <p:sp>
          <p:nvSpPr>
            <p:cNvPr id="6" name="Freeform 2"/>
            <p:cNvSpPr>
              <a:spLocks/>
            </p:cNvSpPr>
            <p:nvPr/>
          </p:nvSpPr>
          <p:spPr bwMode="auto">
            <a:xfrm>
              <a:off x="0" y="1066800"/>
              <a:ext cx="9186863" cy="5791200"/>
            </a:xfrm>
            <a:custGeom>
              <a:avLst/>
              <a:gdLst>
                <a:gd name="T0" fmla="*/ 311150 w 5787"/>
                <a:gd name="T1" fmla="*/ 392113 h 3648"/>
                <a:gd name="T2" fmla="*/ 519113 w 5787"/>
                <a:gd name="T3" fmla="*/ 987425 h 3648"/>
                <a:gd name="T4" fmla="*/ 1139825 w 5787"/>
                <a:gd name="T5" fmla="*/ 1058863 h 3648"/>
                <a:gd name="T6" fmla="*/ 1873250 w 5787"/>
                <a:gd name="T7" fmla="*/ 3105150 h 3648"/>
                <a:gd name="T8" fmla="*/ 2312988 w 5787"/>
                <a:gd name="T9" fmla="*/ 3465513 h 3648"/>
                <a:gd name="T10" fmla="*/ 2901950 w 5787"/>
                <a:gd name="T11" fmla="*/ 3536950 h 3648"/>
                <a:gd name="T12" fmla="*/ 3192463 w 5787"/>
                <a:gd name="T13" fmla="*/ 3381375 h 3648"/>
                <a:gd name="T14" fmla="*/ 3406775 w 5787"/>
                <a:gd name="T15" fmla="*/ 3076575 h 3648"/>
                <a:gd name="T16" fmla="*/ 3562350 w 5787"/>
                <a:gd name="T17" fmla="*/ 2960688 h 3648"/>
                <a:gd name="T18" fmla="*/ 3709988 w 5787"/>
                <a:gd name="T19" fmla="*/ 2816225 h 3648"/>
                <a:gd name="T20" fmla="*/ 3806825 w 5787"/>
                <a:gd name="T21" fmla="*/ 2873375 h 3648"/>
                <a:gd name="T22" fmla="*/ 3930650 w 5787"/>
                <a:gd name="T23" fmla="*/ 2816225 h 3648"/>
                <a:gd name="T24" fmla="*/ 4297363 w 5787"/>
                <a:gd name="T25" fmla="*/ 3465513 h 3648"/>
                <a:gd name="T26" fmla="*/ 4873625 w 5787"/>
                <a:gd name="T27" fmla="*/ 3832225 h 3648"/>
                <a:gd name="T28" fmla="*/ 5229225 w 5787"/>
                <a:gd name="T29" fmla="*/ 3730625 h 3648"/>
                <a:gd name="T30" fmla="*/ 5486400 w 5787"/>
                <a:gd name="T31" fmla="*/ 3584575 h 3648"/>
                <a:gd name="T32" fmla="*/ 5694363 w 5787"/>
                <a:gd name="T33" fmla="*/ 3608388 h 3648"/>
                <a:gd name="T34" fmla="*/ 5915025 w 5787"/>
                <a:gd name="T35" fmla="*/ 3681413 h 3648"/>
                <a:gd name="T36" fmla="*/ 6135688 w 5787"/>
                <a:gd name="T37" fmla="*/ 4329113 h 3648"/>
                <a:gd name="T38" fmla="*/ 6427788 w 5787"/>
                <a:gd name="T39" fmla="*/ 5337175 h 3648"/>
                <a:gd name="T40" fmla="*/ 6827838 w 5787"/>
                <a:gd name="T41" fmla="*/ 144463 h 3648"/>
                <a:gd name="T42" fmla="*/ 7124700 w 5787"/>
                <a:gd name="T43" fmla="*/ 231775 h 3648"/>
                <a:gd name="T44" fmla="*/ 7243763 w 5787"/>
                <a:gd name="T45" fmla="*/ 812800 h 3648"/>
                <a:gd name="T46" fmla="*/ 7361238 w 5787"/>
                <a:gd name="T47" fmla="*/ 900113 h 3648"/>
                <a:gd name="T48" fmla="*/ 7643813 w 5787"/>
                <a:gd name="T49" fmla="*/ 1103313 h 3648"/>
                <a:gd name="T50" fmla="*/ 7761288 w 5787"/>
                <a:gd name="T51" fmla="*/ 1073150 h 3648"/>
                <a:gd name="T52" fmla="*/ 7896225 w 5787"/>
                <a:gd name="T53" fmla="*/ 1131888 h 3648"/>
                <a:gd name="T54" fmla="*/ 8104188 w 5787"/>
                <a:gd name="T55" fmla="*/ 1103313 h 3648"/>
                <a:gd name="T56" fmla="*/ 8207375 w 5787"/>
                <a:gd name="T57" fmla="*/ 900113 h 3648"/>
                <a:gd name="T58" fmla="*/ 8355013 w 5787"/>
                <a:gd name="T59" fmla="*/ 522288 h 3648"/>
                <a:gd name="T60" fmla="*/ 8636000 w 5787"/>
                <a:gd name="T61" fmla="*/ 479425 h 3648"/>
                <a:gd name="T62" fmla="*/ 8829675 w 5787"/>
                <a:gd name="T63" fmla="*/ 319088 h 3648"/>
                <a:gd name="T64" fmla="*/ 9144000 w 5787"/>
                <a:gd name="T65" fmla="*/ 173038 h 3648"/>
                <a:gd name="T66" fmla="*/ 9158288 w 5787"/>
                <a:gd name="T67" fmla="*/ 1219200 h 3648"/>
                <a:gd name="T68" fmla="*/ 9186863 w 5787"/>
                <a:gd name="T69" fmla="*/ 5776913 h 3648"/>
                <a:gd name="T70" fmla="*/ 0 w 5787"/>
                <a:gd name="T71" fmla="*/ 5791200 h 3648"/>
                <a:gd name="T72" fmla="*/ 0 w 5787"/>
                <a:gd name="T73" fmla="*/ 0 h 3648"/>
                <a:gd name="T74" fmla="*/ 311150 w 5787"/>
                <a:gd name="T75" fmla="*/ 392113 h 364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5787" h="3648">
                  <a:moveTo>
                    <a:pt x="196" y="247"/>
                  </a:moveTo>
                  <a:lnTo>
                    <a:pt x="327" y="622"/>
                  </a:lnTo>
                  <a:lnTo>
                    <a:pt x="718" y="667"/>
                  </a:lnTo>
                  <a:lnTo>
                    <a:pt x="1180" y="1956"/>
                  </a:lnTo>
                  <a:lnTo>
                    <a:pt x="1457" y="2183"/>
                  </a:lnTo>
                  <a:lnTo>
                    <a:pt x="1828" y="2228"/>
                  </a:lnTo>
                  <a:lnTo>
                    <a:pt x="2011" y="2130"/>
                  </a:lnTo>
                  <a:lnTo>
                    <a:pt x="2146" y="1938"/>
                  </a:lnTo>
                  <a:lnTo>
                    <a:pt x="2244" y="1865"/>
                  </a:lnTo>
                  <a:lnTo>
                    <a:pt x="2337" y="1774"/>
                  </a:lnTo>
                  <a:cubicBezTo>
                    <a:pt x="2387" y="1824"/>
                    <a:pt x="2365" y="1832"/>
                    <a:pt x="2398" y="1810"/>
                  </a:cubicBezTo>
                  <a:lnTo>
                    <a:pt x="2476" y="1774"/>
                  </a:lnTo>
                  <a:lnTo>
                    <a:pt x="2707" y="2183"/>
                  </a:lnTo>
                  <a:cubicBezTo>
                    <a:pt x="2995" y="2417"/>
                    <a:pt x="2880" y="2414"/>
                    <a:pt x="3070" y="2414"/>
                  </a:cubicBezTo>
                  <a:lnTo>
                    <a:pt x="3294" y="2350"/>
                  </a:lnTo>
                  <a:lnTo>
                    <a:pt x="3456" y="2258"/>
                  </a:lnTo>
                  <a:lnTo>
                    <a:pt x="3587" y="2273"/>
                  </a:lnTo>
                  <a:lnTo>
                    <a:pt x="3726" y="2319"/>
                  </a:lnTo>
                  <a:lnTo>
                    <a:pt x="3865" y="2727"/>
                  </a:lnTo>
                  <a:lnTo>
                    <a:pt x="4049" y="3362"/>
                  </a:lnTo>
                  <a:lnTo>
                    <a:pt x="4301" y="91"/>
                  </a:lnTo>
                  <a:lnTo>
                    <a:pt x="4488" y="146"/>
                  </a:lnTo>
                  <a:lnTo>
                    <a:pt x="4563" y="512"/>
                  </a:lnTo>
                  <a:lnTo>
                    <a:pt x="4637" y="567"/>
                  </a:lnTo>
                  <a:lnTo>
                    <a:pt x="4815" y="695"/>
                  </a:lnTo>
                  <a:cubicBezTo>
                    <a:pt x="4923" y="665"/>
                    <a:pt x="4780" y="702"/>
                    <a:pt x="4889" y="676"/>
                  </a:cubicBezTo>
                  <a:cubicBezTo>
                    <a:pt x="4902" y="673"/>
                    <a:pt x="4967" y="724"/>
                    <a:pt x="4974" y="713"/>
                  </a:cubicBezTo>
                  <a:cubicBezTo>
                    <a:pt x="4985" y="695"/>
                    <a:pt x="5112" y="748"/>
                    <a:pt x="5105" y="695"/>
                  </a:cubicBezTo>
                  <a:lnTo>
                    <a:pt x="5170" y="567"/>
                  </a:lnTo>
                  <a:cubicBezTo>
                    <a:pt x="5217" y="576"/>
                    <a:pt x="5218" y="373"/>
                    <a:pt x="5263" y="329"/>
                  </a:cubicBezTo>
                  <a:cubicBezTo>
                    <a:pt x="5308" y="285"/>
                    <a:pt x="5390" y="323"/>
                    <a:pt x="5440" y="302"/>
                  </a:cubicBezTo>
                  <a:cubicBezTo>
                    <a:pt x="5450" y="299"/>
                    <a:pt x="5563" y="211"/>
                    <a:pt x="5562" y="201"/>
                  </a:cubicBezTo>
                  <a:cubicBezTo>
                    <a:pt x="5561" y="192"/>
                    <a:pt x="5742" y="13"/>
                    <a:pt x="5760" y="109"/>
                  </a:cubicBezTo>
                  <a:lnTo>
                    <a:pt x="5769" y="768"/>
                  </a:lnTo>
                  <a:lnTo>
                    <a:pt x="5787" y="3639"/>
                  </a:lnTo>
                  <a:lnTo>
                    <a:pt x="0" y="3648"/>
                  </a:lnTo>
                  <a:lnTo>
                    <a:pt x="0" y="0"/>
                  </a:lnTo>
                  <a:lnTo>
                    <a:pt x="196" y="247"/>
                  </a:lnTo>
                  <a:close/>
                </a:path>
              </a:pathLst>
            </a:custGeom>
            <a:solidFill>
              <a:srgbClr val="CCFF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7" name="Freeform 3"/>
            <p:cNvSpPr>
              <a:spLocks/>
            </p:cNvSpPr>
            <p:nvPr/>
          </p:nvSpPr>
          <p:spPr bwMode="auto">
            <a:xfrm>
              <a:off x="290513" y="1478023"/>
              <a:ext cx="6502400" cy="5226050"/>
            </a:xfrm>
            <a:custGeom>
              <a:avLst/>
              <a:gdLst>
                <a:gd name="T0" fmla="*/ 0 w 4096"/>
                <a:gd name="T1" fmla="*/ 0 h 3292"/>
                <a:gd name="T2" fmla="*/ 73025 w 4096"/>
                <a:gd name="T3" fmla="*/ 14288 h 3292"/>
                <a:gd name="T4" fmla="*/ 6473825 w 4096"/>
                <a:gd name="T5" fmla="*/ 44450 h 3292"/>
                <a:gd name="T6" fmla="*/ 6502400 w 4096"/>
                <a:gd name="T7" fmla="*/ 115888 h 3292"/>
                <a:gd name="T8" fmla="*/ 6386513 w 4096"/>
                <a:gd name="T9" fmla="*/ 1654175 h 3292"/>
                <a:gd name="T10" fmla="*/ 6211888 w 4096"/>
                <a:gd name="T11" fmla="*/ 3832225 h 3292"/>
                <a:gd name="T12" fmla="*/ 6110288 w 4096"/>
                <a:gd name="T13" fmla="*/ 5226050 h 3292"/>
                <a:gd name="T14" fmla="*/ 5732463 w 4096"/>
                <a:gd name="T15" fmla="*/ 4122738 h 3292"/>
                <a:gd name="T16" fmla="*/ 5514975 w 4096"/>
                <a:gd name="T17" fmla="*/ 3338513 h 3292"/>
                <a:gd name="T18" fmla="*/ 5283200 w 4096"/>
                <a:gd name="T19" fmla="*/ 3265488 h 3292"/>
                <a:gd name="T20" fmla="*/ 4629150 w 4096"/>
                <a:gd name="T21" fmla="*/ 3482975 h 3292"/>
                <a:gd name="T22" fmla="*/ 4324350 w 4096"/>
                <a:gd name="T23" fmla="*/ 3482975 h 3292"/>
                <a:gd name="T24" fmla="*/ 3846513 w 4096"/>
                <a:gd name="T25" fmla="*/ 3033713 h 3292"/>
                <a:gd name="T26" fmla="*/ 3570288 w 4096"/>
                <a:gd name="T27" fmla="*/ 2540000 h 3292"/>
                <a:gd name="T28" fmla="*/ 3454400 w 4096"/>
                <a:gd name="T29" fmla="*/ 2511425 h 3292"/>
                <a:gd name="T30" fmla="*/ 3222625 w 4096"/>
                <a:gd name="T31" fmla="*/ 2627313 h 3292"/>
                <a:gd name="T32" fmla="*/ 2887663 w 4096"/>
                <a:gd name="T33" fmla="*/ 3106738 h 3292"/>
                <a:gd name="T34" fmla="*/ 2613025 w 4096"/>
                <a:gd name="T35" fmla="*/ 3194050 h 3292"/>
                <a:gd name="T36" fmla="*/ 1987550 w 4096"/>
                <a:gd name="T37" fmla="*/ 3121025 h 3292"/>
                <a:gd name="T38" fmla="*/ 1524000 w 4096"/>
                <a:gd name="T39" fmla="*/ 2801938 h 3292"/>
                <a:gd name="T40" fmla="*/ 798513 w 4096"/>
                <a:gd name="T41" fmla="*/ 696913 h 3292"/>
                <a:gd name="T42" fmla="*/ 203200 w 4096"/>
                <a:gd name="T43" fmla="*/ 623888 h 3292"/>
                <a:gd name="T44" fmla="*/ 0 w 4096"/>
                <a:gd name="T45" fmla="*/ 0 h 329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96" h="3292">
                  <a:moveTo>
                    <a:pt x="0" y="0"/>
                  </a:moveTo>
                  <a:lnTo>
                    <a:pt x="46" y="9"/>
                  </a:lnTo>
                  <a:lnTo>
                    <a:pt x="4078" y="28"/>
                  </a:lnTo>
                  <a:lnTo>
                    <a:pt x="4096" y="73"/>
                  </a:lnTo>
                  <a:lnTo>
                    <a:pt x="4023" y="1042"/>
                  </a:lnTo>
                  <a:lnTo>
                    <a:pt x="3913" y="2414"/>
                  </a:lnTo>
                  <a:lnTo>
                    <a:pt x="3849" y="3292"/>
                  </a:lnTo>
                  <a:lnTo>
                    <a:pt x="3611" y="2597"/>
                  </a:lnTo>
                  <a:lnTo>
                    <a:pt x="3474" y="2103"/>
                  </a:lnTo>
                  <a:lnTo>
                    <a:pt x="3328" y="2057"/>
                  </a:lnTo>
                  <a:lnTo>
                    <a:pt x="2916" y="2194"/>
                  </a:lnTo>
                  <a:lnTo>
                    <a:pt x="2724" y="2194"/>
                  </a:lnTo>
                  <a:cubicBezTo>
                    <a:pt x="2632" y="2102"/>
                    <a:pt x="2512" y="1998"/>
                    <a:pt x="2423" y="1911"/>
                  </a:cubicBezTo>
                  <a:lnTo>
                    <a:pt x="2249" y="1600"/>
                  </a:lnTo>
                  <a:lnTo>
                    <a:pt x="2176" y="1582"/>
                  </a:lnTo>
                  <a:lnTo>
                    <a:pt x="2030" y="1655"/>
                  </a:lnTo>
                  <a:lnTo>
                    <a:pt x="1819" y="1957"/>
                  </a:lnTo>
                  <a:lnTo>
                    <a:pt x="1646" y="2012"/>
                  </a:lnTo>
                  <a:lnTo>
                    <a:pt x="1252" y="1966"/>
                  </a:lnTo>
                  <a:lnTo>
                    <a:pt x="960" y="1765"/>
                  </a:lnTo>
                  <a:lnTo>
                    <a:pt x="503" y="439"/>
                  </a:lnTo>
                  <a:lnTo>
                    <a:pt x="128" y="3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8" name="Freeform 4"/>
            <p:cNvSpPr>
              <a:spLocks/>
            </p:cNvSpPr>
            <p:nvPr/>
          </p:nvSpPr>
          <p:spPr bwMode="auto">
            <a:xfrm>
              <a:off x="7170738" y="1450975"/>
              <a:ext cx="1625600" cy="798513"/>
            </a:xfrm>
            <a:custGeom>
              <a:avLst/>
              <a:gdLst>
                <a:gd name="T0" fmla="*/ 0 w 1024"/>
                <a:gd name="T1" fmla="*/ 44450 h 503"/>
                <a:gd name="T2" fmla="*/ 0 w 1024"/>
                <a:gd name="T3" fmla="*/ 0 h 503"/>
                <a:gd name="T4" fmla="*/ 1625600 w 1024"/>
                <a:gd name="T5" fmla="*/ 0 h 503"/>
                <a:gd name="T6" fmla="*/ 1422400 w 1024"/>
                <a:gd name="T7" fmla="*/ 87313 h 503"/>
                <a:gd name="T8" fmla="*/ 1160463 w 1024"/>
                <a:gd name="T9" fmla="*/ 131763 h 503"/>
                <a:gd name="T10" fmla="*/ 1073150 w 1024"/>
                <a:gd name="T11" fmla="*/ 479425 h 503"/>
                <a:gd name="T12" fmla="*/ 928688 w 1024"/>
                <a:gd name="T13" fmla="*/ 798513 h 503"/>
                <a:gd name="T14" fmla="*/ 425450 w 1024"/>
                <a:gd name="T15" fmla="*/ 754063 h 503"/>
                <a:gd name="T16" fmla="*/ 57150 w 1024"/>
                <a:gd name="T17" fmla="*/ 420688 h 503"/>
                <a:gd name="T18" fmla="*/ 0 w 1024"/>
                <a:gd name="T19" fmla="*/ 44450 h 50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024" h="503">
                  <a:moveTo>
                    <a:pt x="0" y="28"/>
                  </a:moveTo>
                  <a:lnTo>
                    <a:pt x="0" y="0"/>
                  </a:lnTo>
                  <a:lnTo>
                    <a:pt x="1024" y="0"/>
                  </a:lnTo>
                  <a:lnTo>
                    <a:pt x="896" y="55"/>
                  </a:lnTo>
                  <a:lnTo>
                    <a:pt x="731" y="83"/>
                  </a:lnTo>
                  <a:lnTo>
                    <a:pt x="676" y="302"/>
                  </a:lnTo>
                  <a:lnTo>
                    <a:pt x="585" y="503"/>
                  </a:lnTo>
                  <a:lnTo>
                    <a:pt x="268" y="475"/>
                  </a:lnTo>
                  <a:lnTo>
                    <a:pt x="36" y="265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468313" y="1628775"/>
              <a:ext cx="863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rgbClr val="FF6600"/>
                </a:solidFill>
              </a:endParaRPr>
            </a:p>
          </p:txBody>
        </p:sp>
        <p:sp>
          <p:nvSpPr>
            <p:cNvPr id="10" name="Text Box 12"/>
            <p:cNvSpPr txBox="1">
              <a:spLocks noChangeArrowheads="1"/>
            </p:cNvSpPr>
            <p:nvPr/>
          </p:nvSpPr>
          <p:spPr bwMode="auto">
            <a:xfrm>
              <a:off x="7235825" y="1557338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dirty="0">
                <a:solidFill>
                  <a:schemeClr val="accent2"/>
                </a:solidFill>
              </a:endParaRPr>
            </a:p>
          </p:txBody>
        </p:sp>
        <p:sp>
          <p:nvSpPr>
            <p:cNvPr id="11" name="Text Box 13"/>
            <p:cNvSpPr txBox="1">
              <a:spLocks noChangeArrowheads="1"/>
            </p:cNvSpPr>
            <p:nvPr/>
          </p:nvSpPr>
          <p:spPr bwMode="auto">
            <a:xfrm>
              <a:off x="3041696" y="1557338"/>
              <a:ext cx="184731" cy="7694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4400" dirty="0">
                <a:solidFill>
                  <a:schemeClr val="accent2"/>
                </a:solidFill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-36513" y="1052513"/>
              <a:ext cx="1584326" cy="5832475"/>
            </a:xfrm>
            <a:custGeom>
              <a:avLst/>
              <a:gdLst>
                <a:gd name="T0" fmla="*/ 0 w 998"/>
                <a:gd name="T1" fmla="*/ 73025 h 3674"/>
                <a:gd name="T2" fmla="*/ 71438 w 998"/>
                <a:gd name="T3" fmla="*/ 0 h 3674"/>
                <a:gd name="T4" fmla="*/ 360363 w 998"/>
                <a:gd name="T5" fmla="*/ 431800 h 3674"/>
                <a:gd name="T6" fmla="*/ 504825 w 998"/>
                <a:gd name="T7" fmla="*/ 1008063 h 3674"/>
                <a:gd name="T8" fmla="*/ 1152526 w 998"/>
                <a:gd name="T9" fmla="*/ 1081088 h 3674"/>
                <a:gd name="T10" fmla="*/ 1584326 w 998"/>
                <a:gd name="T11" fmla="*/ 2376488 h 3674"/>
                <a:gd name="T12" fmla="*/ 1584326 w 998"/>
                <a:gd name="T13" fmla="*/ 5832475 h 3674"/>
                <a:gd name="T14" fmla="*/ 0 w 998"/>
                <a:gd name="T15" fmla="*/ 5832475 h 3674"/>
                <a:gd name="T16" fmla="*/ 0 w 998"/>
                <a:gd name="T17" fmla="*/ 73025 h 367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98" h="3674">
                  <a:moveTo>
                    <a:pt x="0" y="46"/>
                  </a:moveTo>
                  <a:lnTo>
                    <a:pt x="45" y="0"/>
                  </a:lnTo>
                  <a:lnTo>
                    <a:pt x="227" y="272"/>
                  </a:lnTo>
                  <a:lnTo>
                    <a:pt x="318" y="635"/>
                  </a:lnTo>
                  <a:lnTo>
                    <a:pt x="726" y="681"/>
                  </a:lnTo>
                  <a:lnTo>
                    <a:pt x="998" y="1497"/>
                  </a:lnTo>
                  <a:lnTo>
                    <a:pt x="998" y="3674"/>
                  </a:lnTo>
                  <a:lnTo>
                    <a:pt x="0" y="3674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FF9933"/>
            </a:solidFill>
            <a:ln w="127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6588125" y="1196975"/>
              <a:ext cx="2657475" cy="5688013"/>
            </a:xfrm>
            <a:custGeom>
              <a:avLst/>
              <a:gdLst>
                <a:gd name="T0" fmla="*/ 2614613 w 1674"/>
                <a:gd name="T1" fmla="*/ 22225 h 3583"/>
                <a:gd name="T2" fmla="*/ 2447925 w 1674"/>
                <a:gd name="T3" fmla="*/ 0 h 3583"/>
                <a:gd name="T4" fmla="*/ 2047875 w 1674"/>
                <a:gd name="T5" fmla="*/ 312738 h 3583"/>
                <a:gd name="T6" fmla="*/ 1743075 w 1674"/>
                <a:gd name="T7" fmla="*/ 369888 h 3583"/>
                <a:gd name="T8" fmla="*/ 1439863 w 1674"/>
                <a:gd name="T9" fmla="*/ 1008063 h 3583"/>
                <a:gd name="T10" fmla="*/ 1008063 w 1674"/>
                <a:gd name="T11" fmla="*/ 1008063 h 3583"/>
                <a:gd name="T12" fmla="*/ 647700 w 1674"/>
                <a:gd name="T13" fmla="*/ 647700 h 3583"/>
                <a:gd name="T14" fmla="*/ 582613 w 1674"/>
                <a:gd name="T15" fmla="*/ 268288 h 3583"/>
                <a:gd name="T16" fmla="*/ 504825 w 1674"/>
                <a:gd name="T17" fmla="*/ 71438 h 3583"/>
                <a:gd name="T18" fmla="*/ 215900 w 1674"/>
                <a:gd name="T19" fmla="*/ 0 h 3583"/>
                <a:gd name="T20" fmla="*/ 44450 w 1674"/>
                <a:gd name="T21" fmla="*/ 2446338 h 3583"/>
                <a:gd name="T22" fmla="*/ 0 w 1674"/>
                <a:gd name="T23" fmla="*/ 5688013 h 3583"/>
                <a:gd name="T24" fmla="*/ 2614613 w 1674"/>
                <a:gd name="T25" fmla="*/ 5668963 h 3583"/>
                <a:gd name="T26" fmla="*/ 2657475 w 1674"/>
                <a:gd name="T27" fmla="*/ 877888 h 3583"/>
                <a:gd name="T28" fmla="*/ 2570163 w 1674"/>
                <a:gd name="T29" fmla="*/ 50800 h 3583"/>
                <a:gd name="T30" fmla="*/ 2614613 w 1674"/>
                <a:gd name="T31" fmla="*/ 22225 h 358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674" h="3583">
                  <a:moveTo>
                    <a:pt x="1647" y="14"/>
                  </a:moveTo>
                  <a:lnTo>
                    <a:pt x="1542" y="0"/>
                  </a:lnTo>
                  <a:lnTo>
                    <a:pt x="1290" y="197"/>
                  </a:lnTo>
                  <a:lnTo>
                    <a:pt x="1098" y="233"/>
                  </a:lnTo>
                  <a:lnTo>
                    <a:pt x="907" y="635"/>
                  </a:lnTo>
                  <a:lnTo>
                    <a:pt x="635" y="635"/>
                  </a:lnTo>
                  <a:lnTo>
                    <a:pt x="408" y="408"/>
                  </a:lnTo>
                  <a:lnTo>
                    <a:pt x="367" y="169"/>
                  </a:lnTo>
                  <a:lnTo>
                    <a:pt x="318" y="45"/>
                  </a:lnTo>
                  <a:lnTo>
                    <a:pt x="136" y="0"/>
                  </a:lnTo>
                  <a:lnTo>
                    <a:pt x="28" y="1541"/>
                  </a:lnTo>
                  <a:lnTo>
                    <a:pt x="0" y="3583"/>
                  </a:lnTo>
                  <a:lnTo>
                    <a:pt x="1647" y="3571"/>
                  </a:lnTo>
                  <a:lnTo>
                    <a:pt x="1674" y="553"/>
                  </a:lnTo>
                  <a:lnTo>
                    <a:pt x="1619" y="32"/>
                  </a:lnTo>
                  <a:lnTo>
                    <a:pt x="1647" y="14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>
              <a:off x="-36513" y="5805488"/>
              <a:ext cx="172720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rgbClr val="800000"/>
                </a:solidFill>
              </a:endParaRPr>
            </a:p>
          </p:txBody>
        </p:sp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7164388" y="5805488"/>
              <a:ext cx="1781175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1400" b="1" dirty="0">
                <a:solidFill>
                  <a:srgbClr val="800000"/>
                </a:solidFill>
              </a:endParaRPr>
            </a:p>
          </p:txBody>
        </p:sp>
        <p:sp>
          <p:nvSpPr>
            <p:cNvPr id="16" name="Text Box 18"/>
            <p:cNvSpPr txBox="1">
              <a:spLocks noChangeArrowheads="1"/>
            </p:cNvSpPr>
            <p:nvPr/>
          </p:nvSpPr>
          <p:spPr bwMode="auto">
            <a:xfrm>
              <a:off x="1816100" y="6303963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-36513" y="1844675"/>
              <a:ext cx="3671888" cy="3121025"/>
            </a:xfrm>
            <a:custGeom>
              <a:avLst/>
              <a:gdLst>
                <a:gd name="T0" fmla="*/ 0 w 2313"/>
                <a:gd name="T1" fmla="*/ 0 h 1966"/>
                <a:gd name="T2" fmla="*/ 360363 w 2313"/>
                <a:gd name="T3" fmla="*/ 504825 h 1966"/>
                <a:gd name="T4" fmla="*/ 1008063 w 2313"/>
                <a:gd name="T5" fmla="*/ 576263 h 1966"/>
                <a:gd name="T6" fmla="*/ 1655763 w 2313"/>
                <a:gd name="T7" fmla="*/ 2663825 h 1966"/>
                <a:gd name="T8" fmla="*/ 3095625 w 2313"/>
                <a:gd name="T9" fmla="*/ 3097213 h 1966"/>
                <a:gd name="T10" fmla="*/ 3671888 w 2313"/>
                <a:gd name="T11" fmla="*/ 2520950 h 196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313" h="1966">
                  <a:moveTo>
                    <a:pt x="0" y="0"/>
                  </a:moveTo>
                  <a:cubicBezTo>
                    <a:pt x="60" y="129"/>
                    <a:pt x="121" y="258"/>
                    <a:pt x="227" y="318"/>
                  </a:cubicBezTo>
                  <a:cubicBezTo>
                    <a:pt x="333" y="378"/>
                    <a:pt x="499" y="136"/>
                    <a:pt x="635" y="363"/>
                  </a:cubicBezTo>
                  <a:cubicBezTo>
                    <a:pt x="771" y="590"/>
                    <a:pt x="824" y="1413"/>
                    <a:pt x="1043" y="1678"/>
                  </a:cubicBezTo>
                  <a:cubicBezTo>
                    <a:pt x="1262" y="1943"/>
                    <a:pt x="1738" y="1966"/>
                    <a:pt x="1950" y="1951"/>
                  </a:cubicBezTo>
                  <a:cubicBezTo>
                    <a:pt x="2162" y="1936"/>
                    <a:pt x="2253" y="1648"/>
                    <a:pt x="2313" y="1588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3779838" y="4365625"/>
              <a:ext cx="2447925" cy="2303463"/>
            </a:xfrm>
            <a:custGeom>
              <a:avLst/>
              <a:gdLst>
                <a:gd name="T0" fmla="*/ 0 w 1542"/>
                <a:gd name="T1" fmla="*/ 0 h 1451"/>
                <a:gd name="T2" fmla="*/ 720725 w 1542"/>
                <a:gd name="T3" fmla="*/ 863600 h 1451"/>
                <a:gd name="T4" fmla="*/ 1728788 w 1542"/>
                <a:gd name="T5" fmla="*/ 647700 h 1451"/>
                <a:gd name="T6" fmla="*/ 2447925 w 1542"/>
                <a:gd name="T7" fmla="*/ 2303463 h 145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2" h="1451">
                  <a:moveTo>
                    <a:pt x="0" y="0"/>
                  </a:moveTo>
                  <a:cubicBezTo>
                    <a:pt x="136" y="238"/>
                    <a:pt x="273" y="476"/>
                    <a:pt x="454" y="544"/>
                  </a:cubicBezTo>
                  <a:cubicBezTo>
                    <a:pt x="635" y="612"/>
                    <a:pt x="908" y="257"/>
                    <a:pt x="1089" y="408"/>
                  </a:cubicBezTo>
                  <a:cubicBezTo>
                    <a:pt x="1270" y="559"/>
                    <a:pt x="1406" y="1005"/>
                    <a:pt x="1542" y="1451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588125" y="1460500"/>
              <a:ext cx="2520950" cy="5208588"/>
            </a:xfrm>
            <a:custGeom>
              <a:avLst/>
              <a:gdLst>
                <a:gd name="T0" fmla="*/ 2520950 w 1588"/>
                <a:gd name="T1" fmla="*/ 96838 h 3281"/>
                <a:gd name="T2" fmla="*/ 1871663 w 1588"/>
                <a:gd name="T3" fmla="*/ 384175 h 3281"/>
                <a:gd name="T4" fmla="*/ 1439863 w 1588"/>
                <a:gd name="T5" fmla="*/ 1104900 h 3281"/>
                <a:gd name="T6" fmla="*/ 792163 w 1588"/>
                <a:gd name="T7" fmla="*/ 815975 h 3281"/>
                <a:gd name="T8" fmla="*/ 576263 w 1588"/>
                <a:gd name="T9" fmla="*/ 455613 h 3281"/>
                <a:gd name="T10" fmla="*/ 431800 w 1588"/>
                <a:gd name="T11" fmla="*/ 312738 h 3281"/>
                <a:gd name="T12" fmla="*/ 360363 w 1588"/>
                <a:gd name="T13" fmla="*/ 815975 h 3281"/>
                <a:gd name="T14" fmla="*/ 0 w 1588"/>
                <a:gd name="T15" fmla="*/ 5208588 h 328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88" h="3281">
                  <a:moveTo>
                    <a:pt x="1588" y="61"/>
                  </a:moveTo>
                  <a:cubicBezTo>
                    <a:pt x="1440" y="98"/>
                    <a:pt x="1292" y="136"/>
                    <a:pt x="1179" y="242"/>
                  </a:cubicBezTo>
                  <a:cubicBezTo>
                    <a:pt x="1066" y="348"/>
                    <a:pt x="1020" y="651"/>
                    <a:pt x="907" y="696"/>
                  </a:cubicBezTo>
                  <a:cubicBezTo>
                    <a:pt x="794" y="741"/>
                    <a:pt x="590" y="582"/>
                    <a:pt x="499" y="514"/>
                  </a:cubicBezTo>
                  <a:cubicBezTo>
                    <a:pt x="408" y="446"/>
                    <a:pt x="401" y="340"/>
                    <a:pt x="363" y="287"/>
                  </a:cubicBezTo>
                  <a:cubicBezTo>
                    <a:pt x="325" y="234"/>
                    <a:pt x="295" y="159"/>
                    <a:pt x="272" y="197"/>
                  </a:cubicBezTo>
                  <a:cubicBezTo>
                    <a:pt x="249" y="235"/>
                    <a:pt x="272" y="0"/>
                    <a:pt x="227" y="514"/>
                  </a:cubicBezTo>
                  <a:cubicBezTo>
                    <a:pt x="182" y="1028"/>
                    <a:pt x="91" y="2154"/>
                    <a:pt x="0" y="3281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20" name="AutoShape 22"/>
            <p:cNvSpPr>
              <a:spLocks noChangeArrowheads="1"/>
            </p:cNvSpPr>
            <p:nvPr/>
          </p:nvSpPr>
          <p:spPr bwMode="auto">
            <a:xfrm rot="2944975">
              <a:off x="5004595" y="5733256"/>
              <a:ext cx="976312" cy="485775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1" name="AutoShape 23"/>
            <p:cNvSpPr>
              <a:spLocks noChangeArrowheads="1"/>
            </p:cNvSpPr>
            <p:nvPr/>
          </p:nvSpPr>
          <p:spPr bwMode="auto">
            <a:xfrm>
              <a:off x="7019925" y="4365625"/>
              <a:ext cx="485775" cy="976313"/>
            </a:xfrm>
            <a:prstGeom prst="up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2" name="Text Box 24"/>
            <p:cNvSpPr txBox="1">
              <a:spLocks noChangeArrowheads="1"/>
            </p:cNvSpPr>
            <p:nvPr/>
          </p:nvSpPr>
          <p:spPr bwMode="auto">
            <a:xfrm>
              <a:off x="1835150" y="5661025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chemeClr val="tx2"/>
                </a:solidFill>
              </a:endParaRPr>
            </a:p>
          </p:txBody>
        </p:sp>
        <p:sp>
          <p:nvSpPr>
            <p:cNvPr id="23" name="AutoShape 25"/>
            <p:cNvSpPr>
              <a:spLocks noChangeArrowheads="1"/>
            </p:cNvSpPr>
            <p:nvPr/>
          </p:nvSpPr>
          <p:spPr bwMode="auto">
            <a:xfrm>
              <a:off x="2411413" y="5157788"/>
              <a:ext cx="976312" cy="485775"/>
            </a:xfrm>
            <a:prstGeom prst="lef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4" name="AutoShape 26"/>
            <p:cNvSpPr>
              <a:spLocks noChangeArrowheads="1"/>
            </p:cNvSpPr>
            <p:nvPr/>
          </p:nvSpPr>
          <p:spPr bwMode="auto">
            <a:xfrm>
              <a:off x="3492500" y="5157788"/>
              <a:ext cx="976313" cy="485775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5" name="Text Box 30"/>
            <p:cNvSpPr txBox="1">
              <a:spLocks noChangeArrowheads="1"/>
            </p:cNvSpPr>
            <p:nvPr/>
          </p:nvSpPr>
          <p:spPr bwMode="auto">
            <a:xfrm>
              <a:off x="1547812" y="1484313"/>
              <a:ext cx="1493883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cs-CZ" altLang="cs-CZ" b="1" dirty="0"/>
            </a:p>
          </p:txBody>
        </p:sp>
      </p:grpSp>
      <p:cxnSp>
        <p:nvCxnSpPr>
          <p:cNvPr id="27" name="Přímá spojnice se šipkou 26"/>
          <p:cNvCxnSpPr/>
          <p:nvPr/>
        </p:nvCxnSpPr>
        <p:spPr>
          <a:xfrm>
            <a:off x="3239078" y="3429000"/>
            <a:ext cx="92042" cy="17281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106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988840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zabírají </a:t>
            </a:r>
            <a:r>
              <a:rPr lang="cs-CZ" sz="2800" b="1" dirty="0" smtClean="0"/>
              <a:t>největší</a:t>
            </a:r>
            <a:r>
              <a:rPr lang="cs-CZ" sz="2800" dirty="0" smtClean="0"/>
              <a:t> plochy oceánských hlubin. Mají ploché dno a dosahují hloubky kolem</a:t>
            </a:r>
            <a:r>
              <a:rPr lang="cs-CZ" sz="2800" b="1" dirty="0" smtClean="0"/>
              <a:t> 5000 </a:t>
            </a:r>
            <a:r>
              <a:rPr lang="cs-CZ" sz="2800" dirty="0" smtClean="0"/>
              <a:t>m.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1331640" y="620688"/>
            <a:ext cx="59362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Oceánské pánve 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7452320" y="5576255"/>
            <a:ext cx="1080120" cy="648072"/>
          </a:xfrm>
          <a:prstGeom prst="round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ZPĚT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899592" y="3736915"/>
            <a:ext cx="5913953" cy="3157315"/>
            <a:chOff x="-36513" y="1052513"/>
            <a:chExt cx="9282113" cy="5832475"/>
          </a:xfrm>
        </p:grpSpPr>
        <p:sp>
          <p:nvSpPr>
            <p:cNvPr id="6" name="Freeform 2"/>
            <p:cNvSpPr>
              <a:spLocks/>
            </p:cNvSpPr>
            <p:nvPr/>
          </p:nvSpPr>
          <p:spPr bwMode="auto">
            <a:xfrm>
              <a:off x="0" y="1066800"/>
              <a:ext cx="9186863" cy="5791200"/>
            </a:xfrm>
            <a:custGeom>
              <a:avLst/>
              <a:gdLst>
                <a:gd name="T0" fmla="*/ 311150 w 5787"/>
                <a:gd name="T1" fmla="*/ 392113 h 3648"/>
                <a:gd name="T2" fmla="*/ 519113 w 5787"/>
                <a:gd name="T3" fmla="*/ 987425 h 3648"/>
                <a:gd name="T4" fmla="*/ 1139825 w 5787"/>
                <a:gd name="T5" fmla="*/ 1058863 h 3648"/>
                <a:gd name="T6" fmla="*/ 1873250 w 5787"/>
                <a:gd name="T7" fmla="*/ 3105150 h 3648"/>
                <a:gd name="T8" fmla="*/ 2312988 w 5787"/>
                <a:gd name="T9" fmla="*/ 3465513 h 3648"/>
                <a:gd name="T10" fmla="*/ 2901950 w 5787"/>
                <a:gd name="T11" fmla="*/ 3536950 h 3648"/>
                <a:gd name="T12" fmla="*/ 3192463 w 5787"/>
                <a:gd name="T13" fmla="*/ 3381375 h 3648"/>
                <a:gd name="T14" fmla="*/ 3406775 w 5787"/>
                <a:gd name="T15" fmla="*/ 3076575 h 3648"/>
                <a:gd name="T16" fmla="*/ 3562350 w 5787"/>
                <a:gd name="T17" fmla="*/ 2960688 h 3648"/>
                <a:gd name="T18" fmla="*/ 3709988 w 5787"/>
                <a:gd name="T19" fmla="*/ 2816225 h 3648"/>
                <a:gd name="T20" fmla="*/ 3806825 w 5787"/>
                <a:gd name="T21" fmla="*/ 2873375 h 3648"/>
                <a:gd name="T22" fmla="*/ 3930650 w 5787"/>
                <a:gd name="T23" fmla="*/ 2816225 h 3648"/>
                <a:gd name="T24" fmla="*/ 4297363 w 5787"/>
                <a:gd name="T25" fmla="*/ 3465513 h 3648"/>
                <a:gd name="T26" fmla="*/ 4873625 w 5787"/>
                <a:gd name="T27" fmla="*/ 3832225 h 3648"/>
                <a:gd name="T28" fmla="*/ 5229225 w 5787"/>
                <a:gd name="T29" fmla="*/ 3730625 h 3648"/>
                <a:gd name="T30" fmla="*/ 5486400 w 5787"/>
                <a:gd name="T31" fmla="*/ 3584575 h 3648"/>
                <a:gd name="T32" fmla="*/ 5694363 w 5787"/>
                <a:gd name="T33" fmla="*/ 3608388 h 3648"/>
                <a:gd name="T34" fmla="*/ 5915025 w 5787"/>
                <a:gd name="T35" fmla="*/ 3681413 h 3648"/>
                <a:gd name="T36" fmla="*/ 6135688 w 5787"/>
                <a:gd name="T37" fmla="*/ 4329113 h 3648"/>
                <a:gd name="T38" fmla="*/ 6427788 w 5787"/>
                <a:gd name="T39" fmla="*/ 5337175 h 3648"/>
                <a:gd name="T40" fmla="*/ 6827838 w 5787"/>
                <a:gd name="T41" fmla="*/ 144463 h 3648"/>
                <a:gd name="T42" fmla="*/ 7124700 w 5787"/>
                <a:gd name="T43" fmla="*/ 231775 h 3648"/>
                <a:gd name="T44" fmla="*/ 7243763 w 5787"/>
                <a:gd name="T45" fmla="*/ 812800 h 3648"/>
                <a:gd name="T46" fmla="*/ 7361238 w 5787"/>
                <a:gd name="T47" fmla="*/ 900113 h 3648"/>
                <a:gd name="T48" fmla="*/ 7643813 w 5787"/>
                <a:gd name="T49" fmla="*/ 1103313 h 3648"/>
                <a:gd name="T50" fmla="*/ 7761288 w 5787"/>
                <a:gd name="T51" fmla="*/ 1073150 h 3648"/>
                <a:gd name="T52" fmla="*/ 7896225 w 5787"/>
                <a:gd name="T53" fmla="*/ 1131888 h 3648"/>
                <a:gd name="T54" fmla="*/ 8104188 w 5787"/>
                <a:gd name="T55" fmla="*/ 1103313 h 3648"/>
                <a:gd name="T56" fmla="*/ 8207375 w 5787"/>
                <a:gd name="T57" fmla="*/ 900113 h 3648"/>
                <a:gd name="T58" fmla="*/ 8355013 w 5787"/>
                <a:gd name="T59" fmla="*/ 522288 h 3648"/>
                <a:gd name="T60" fmla="*/ 8636000 w 5787"/>
                <a:gd name="T61" fmla="*/ 479425 h 3648"/>
                <a:gd name="T62" fmla="*/ 8829675 w 5787"/>
                <a:gd name="T63" fmla="*/ 319088 h 3648"/>
                <a:gd name="T64" fmla="*/ 9144000 w 5787"/>
                <a:gd name="T65" fmla="*/ 173038 h 3648"/>
                <a:gd name="T66" fmla="*/ 9158288 w 5787"/>
                <a:gd name="T67" fmla="*/ 1219200 h 3648"/>
                <a:gd name="T68" fmla="*/ 9186863 w 5787"/>
                <a:gd name="T69" fmla="*/ 5776913 h 3648"/>
                <a:gd name="T70" fmla="*/ 0 w 5787"/>
                <a:gd name="T71" fmla="*/ 5791200 h 3648"/>
                <a:gd name="T72" fmla="*/ 0 w 5787"/>
                <a:gd name="T73" fmla="*/ 0 h 3648"/>
                <a:gd name="T74" fmla="*/ 311150 w 5787"/>
                <a:gd name="T75" fmla="*/ 392113 h 364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5787" h="3648">
                  <a:moveTo>
                    <a:pt x="196" y="247"/>
                  </a:moveTo>
                  <a:lnTo>
                    <a:pt x="327" y="622"/>
                  </a:lnTo>
                  <a:lnTo>
                    <a:pt x="718" y="667"/>
                  </a:lnTo>
                  <a:lnTo>
                    <a:pt x="1180" y="1956"/>
                  </a:lnTo>
                  <a:lnTo>
                    <a:pt x="1457" y="2183"/>
                  </a:lnTo>
                  <a:lnTo>
                    <a:pt x="1828" y="2228"/>
                  </a:lnTo>
                  <a:lnTo>
                    <a:pt x="2011" y="2130"/>
                  </a:lnTo>
                  <a:lnTo>
                    <a:pt x="2146" y="1938"/>
                  </a:lnTo>
                  <a:lnTo>
                    <a:pt x="2244" y="1865"/>
                  </a:lnTo>
                  <a:lnTo>
                    <a:pt x="2337" y="1774"/>
                  </a:lnTo>
                  <a:cubicBezTo>
                    <a:pt x="2387" y="1824"/>
                    <a:pt x="2365" y="1832"/>
                    <a:pt x="2398" y="1810"/>
                  </a:cubicBezTo>
                  <a:lnTo>
                    <a:pt x="2476" y="1774"/>
                  </a:lnTo>
                  <a:lnTo>
                    <a:pt x="2707" y="2183"/>
                  </a:lnTo>
                  <a:cubicBezTo>
                    <a:pt x="2995" y="2417"/>
                    <a:pt x="2880" y="2414"/>
                    <a:pt x="3070" y="2414"/>
                  </a:cubicBezTo>
                  <a:lnTo>
                    <a:pt x="3294" y="2350"/>
                  </a:lnTo>
                  <a:lnTo>
                    <a:pt x="3456" y="2258"/>
                  </a:lnTo>
                  <a:lnTo>
                    <a:pt x="3587" y="2273"/>
                  </a:lnTo>
                  <a:lnTo>
                    <a:pt x="3726" y="2319"/>
                  </a:lnTo>
                  <a:lnTo>
                    <a:pt x="3865" y="2727"/>
                  </a:lnTo>
                  <a:lnTo>
                    <a:pt x="4049" y="3362"/>
                  </a:lnTo>
                  <a:lnTo>
                    <a:pt x="4301" y="91"/>
                  </a:lnTo>
                  <a:lnTo>
                    <a:pt x="4488" y="146"/>
                  </a:lnTo>
                  <a:lnTo>
                    <a:pt x="4563" y="512"/>
                  </a:lnTo>
                  <a:lnTo>
                    <a:pt x="4637" y="567"/>
                  </a:lnTo>
                  <a:lnTo>
                    <a:pt x="4815" y="695"/>
                  </a:lnTo>
                  <a:cubicBezTo>
                    <a:pt x="4923" y="665"/>
                    <a:pt x="4780" y="702"/>
                    <a:pt x="4889" y="676"/>
                  </a:cubicBezTo>
                  <a:cubicBezTo>
                    <a:pt x="4902" y="673"/>
                    <a:pt x="4967" y="724"/>
                    <a:pt x="4974" y="713"/>
                  </a:cubicBezTo>
                  <a:cubicBezTo>
                    <a:pt x="4985" y="695"/>
                    <a:pt x="5112" y="748"/>
                    <a:pt x="5105" y="695"/>
                  </a:cubicBezTo>
                  <a:lnTo>
                    <a:pt x="5170" y="567"/>
                  </a:lnTo>
                  <a:cubicBezTo>
                    <a:pt x="5217" y="576"/>
                    <a:pt x="5218" y="373"/>
                    <a:pt x="5263" y="329"/>
                  </a:cubicBezTo>
                  <a:cubicBezTo>
                    <a:pt x="5308" y="285"/>
                    <a:pt x="5390" y="323"/>
                    <a:pt x="5440" y="302"/>
                  </a:cubicBezTo>
                  <a:cubicBezTo>
                    <a:pt x="5450" y="299"/>
                    <a:pt x="5563" y="211"/>
                    <a:pt x="5562" y="201"/>
                  </a:cubicBezTo>
                  <a:cubicBezTo>
                    <a:pt x="5561" y="192"/>
                    <a:pt x="5742" y="13"/>
                    <a:pt x="5760" y="109"/>
                  </a:cubicBezTo>
                  <a:lnTo>
                    <a:pt x="5769" y="768"/>
                  </a:lnTo>
                  <a:lnTo>
                    <a:pt x="5787" y="3639"/>
                  </a:lnTo>
                  <a:lnTo>
                    <a:pt x="0" y="3648"/>
                  </a:lnTo>
                  <a:lnTo>
                    <a:pt x="0" y="0"/>
                  </a:lnTo>
                  <a:lnTo>
                    <a:pt x="196" y="247"/>
                  </a:lnTo>
                  <a:close/>
                </a:path>
              </a:pathLst>
            </a:custGeom>
            <a:solidFill>
              <a:srgbClr val="CCFF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7" name="Freeform 3"/>
            <p:cNvSpPr>
              <a:spLocks/>
            </p:cNvSpPr>
            <p:nvPr/>
          </p:nvSpPr>
          <p:spPr bwMode="auto">
            <a:xfrm>
              <a:off x="290513" y="1478023"/>
              <a:ext cx="6502400" cy="5226050"/>
            </a:xfrm>
            <a:custGeom>
              <a:avLst/>
              <a:gdLst>
                <a:gd name="T0" fmla="*/ 0 w 4096"/>
                <a:gd name="T1" fmla="*/ 0 h 3292"/>
                <a:gd name="T2" fmla="*/ 73025 w 4096"/>
                <a:gd name="T3" fmla="*/ 14288 h 3292"/>
                <a:gd name="T4" fmla="*/ 6473825 w 4096"/>
                <a:gd name="T5" fmla="*/ 44450 h 3292"/>
                <a:gd name="T6" fmla="*/ 6502400 w 4096"/>
                <a:gd name="T7" fmla="*/ 115888 h 3292"/>
                <a:gd name="T8" fmla="*/ 6386513 w 4096"/>
                <a:gd name="T9" fmla="*/ 1654175 h 3292"/>
                <a:gd name="T10" fmla="*/ 6211888 w 4096"/>
                <a:gd name="T11" fmla="*/ 3832225 h 3292"/>
                <a:gd name="T12" fmla="*/ 6110288 w 4096"/>
                <a:gd name="T13" fmla="*/ 5226050 h 3292"/>
                <a:gd name="T14" fmla="*/ 5732463 w 4096"/>
                <a:gd name="T15" fmla="*/ 4122738 h 3292"/>
                <a:gd name="T16" fmla="*/ 5514975 w 4096"/>
                <a:gd name="T17" fmla="*/ 3338513 h 3292"/>
                <a:gd name="T18" fmla="*/ 5283200 w 4096"/>
                <a:gd name="T19" fmla="*/ 3265488 h 3292"/>
                <a:gd name="T20" fmla="*/ 4629150 w 4096"/>
                <a:gd name="T21" fmla="*/ 3482975 h 3292"/>
                <a:gd name="T22" fmla="*/ 4324350 w 4096"/>
                <a:gd name="T23" fmla="*/ 3482975 h 3292"/>
                <a:gd name="T24" fmla="*/ 3846513 w 4096"/>
                <a:gd name="T25" fmla="*/ 3033713 h 3292"/>
                <a:gd name="T26" fmla="*/ 3570288 w 4096"/>
                <a:gd name="T27" fmla="*/ 2540000 h 3292"/>
                <a:gd name="T28" fmla="*/ 3454400 w 4096"/>
                <a:gd name="T29" fmla="*/ 2511425 h 3292"/>
                <a:gd name="T30" fmla="*/ 3222625 w 4096"/>
                <a:gd name="T31" fmla="*/ 2627313 h 3292"/>
                <a:gd name="T32" fmla="*/ 2887663 w 4096"/>
                <a:gd name="T33" fmla="*/ 3106738 h 3292"/>
                <a:gd name="T34" fmla="*/ 2613025 w 4096"/>
                <a:gd name="T35" fmla="*/ 3194050 h 3292"/>
                <a:gd name="T36" fmla="*/ 1987550 w 4096"/>
                <a:gd name="T37" fmla="*/ 3121025 h 3292"/>
                <a:gd name="T38" fmla="*/ 1524000 w 4096"/>
                <a:gd name="T39" fmla="*/ 2801938 h 3292"/>
                <a:gd name="T40" fmla="*/ 798513 w 4096"/>
                <a:gd name="T41" fmla="*/ 696913 h 3292"/>
                <a:gd name="T42" fmla="*/ 203200 w 4096"/>
                <a:gd name="T43" fmla="*/ 623888 h 3292"/>
                <a:gd name="T44" fmla="*/ 0 w 4096"/>
                <a:gd name="T45" fmla="*/ 0 h 329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96" h="3292">
                  <a:moveTo>
                    <a:pt x="0" y="0"/>
                  </a:moveTo>
                  <a:lnTo>
                    <a:pt x="46" y="9"/>
                  </a:lnTo>
                  <a:lnTo>
                    <a:pt x="4078" y="28"/>
                  </a:lnTo>
                  <a:lnTo>
                    <a:pt x="4096" y="73"/>
                  </a:lnTo>
                  <a:lnTo>
                    <a:pt x="4023" y="1042"/>
                  </a:lnTo>
                  <a:lnTo>
                    <a:pt x="3913" y="2414"/>
                  </a:lnTo>
                  <a:lnTo>
                    <a:pt x="3849" y="3292"/>
                  </a:lnTo>
                  <a:lnTo>
                    <a:pt x="3611" y="2597"/>
                  </a:lnTo>
                  <a:lnTo>
                    <a:pt x="3474" y="2103"/>
                  </a:lnTo>
                  <a:lnTo>
                    <a:pt x="3328" y="2057"/>
                  </a:lnTo>
                  <a:lnTo>
                    <a:pt x="2916" y="2194"/>
                  </a:lnTo>
                  <a:lnTo>
                    <a:pt x="2724" y="2194"/>
                  </a:lnTo>
                  <a:cubicBezTo>
                    <a:pt x="2632" y="2102"/>
                    <a:pt x="2512" y="1998"/>
                    <a:pt x="2423" y="1911"/>
                  </a:cubicBezTo>
                  <a:lnTo>
                    <a:pt x="2249" y="1600"/>
                  </a:lnTo>
                  <a:lnTo>
                    <a:pt x="2176" y="1582"/>
                  </a:lnTo>
                  <a:lnTo>
                    <a:pt x="2030" y="1655"/>
                  </a:lnTo>
                  <a:lnTo>
                    <a:pt x="1819" y="1957"/>
                  </a:lnTo>
                  <a:lnTo>
                    <a:pt x="1646" y="2012"/>
                  </a:lnTo>
                  <a:lnTo>
                    <a:pt x="1252" y="1966"/>
                  </a:lnTo>
                  <a:lnTo>
                    <a:pt x="960" y="1765"/>
                  </a:lnTo>
                  <a:lnTo>
                    <a:pt x="503" y="439"/>
                  </a:lnTo>
                  <a:lnTo>
                    <a:pt x="128" y="3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8" name="Freeform 4"/>
            <p:cNvSpPr>
              <a:spLocks/>
            </p:cNvSpPr>
            <p:nvPr/>
          </p:nvSpPr>
          <p:spPr bwMode="auto">
            <a:xfrm>
              <a:off x="7170738" y="1450975"/>
              <a:ext cx="1625600" cy="798513"/>
            </a:xfrm>
            <a:custGeom>
              <a:avLst/>
              <a:gdLst>
                <a:gd name="T0" fmla="*/ 0 w 1024"/>
                <a:gd name="T1" fmla="*/ 44450 h 503"/>
                <a:gd name="T2" fmla="*/ 0 w 1024"/>
                <a:gd name="T3" fmla="*/ 0 h 503"/>
                <a:gd name="T4" fmla="*/ 1625600 w 1024"/>
                <a:gd name="T5" fmla="*/ 0 h 503"/>
                <a:gd name="T6" fmla="*/ 1422400 w 1024"/>
                <a:gd name="T7" fmla="*/ 87313 h 503"/>
                <a:gd name="T8" fmla="*/ 1160463 w 1024"/>
                <a:gd name="T9" fmla="*/ 131763 h 503"/>
                <a:gd name="T10" fmla="*/ 1073150 w 1024"/>
                <a:gd name="T11" fmla="*/ 479425 h 503"/>
                <a:gd name="T12" fmla="*/ 928688 w 1024"/>
                <a:gd name="T13" fmla="*/ 798513 h 503"/>
                <a:gd name="T14" fmla="*/ 425450 w 1024"/>
                <a:gd name="T15" fmla="*/ 754063 h 503"/>
                <a:gd name="T16" fmla="*/ 57150 w 1024"/>
                <a:gd name="T17" fmla="*/ 420688 h 503"/>
                <a:gd name="T18" fmla="*/ 0 w 1024"/>
                <a:gd name="T19" fmla="*/ 44450 h 50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024" h="503">
                  <a:moveTo>
                    <a:pt x="0" y="28"/>
                  </a:moveTo>
                  <a:lnTo>
                    <a:pt x="0" y="0"/>
                  </a:lnTo>
                  <a:lnTo>
                    <a:pt x="1024" y="0"/>
                  </a:lnTo>
                  <a:lnTo>
                    <a:pt x="896" y="55"/>
                  </a:lnTo>
                  <a:lnTo>
                    <a:pt x="731" y="83"/>
                  </a:lnTo>
                  <a:lnTo>
                    <a:pt x="676" y="302"/>
                  </a:lnTo>
                  <a:lnTo>
                    <a:pt x="585" y="503"/>
                  </a:lnTo>
                  <a:lnTo>
                    <a:pt x="268" y="475"/>
                  </a:lnTo>
                  <a:lnTo>
                    <a:pt x="36" y="265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468313" y="1628775"/>
              <a:ext cx="863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rgbClr val="FF6600"/>
                </a:solidFill>
              </a:endParaRPr>
            </a:p>
          </p:txBody>
        </p:sp>
        <p:sp>
          <p:nvSpPr>
            <p:cNvPr id="10" name="Text Box 12"/>
            <p:cNvSpPr txBox="1">
              <a:spLocks noChangeArrowheads="1"/>
            </p:cNvSpPr>
            <p:nvPr/>
          </p:nvSpPr>
          <p:spPr bwMode="auto">
            <a:xfrm>
              <a:off x="7235825" y="1557338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dirty="0">
                <a:solidFill>
                  <a:schemeClr val="accent2"/>
                </a:solidFill>
              </a:endParaRPr>
            </a:p>
          </p:txBody>
        </p:sp>
        <p:sp>
          <p:nvSpPr>
            <p:cNvPr id="11" name="Text Box 13"/>
            <p:cNvSpPr txBox="1">
              <a:spLocks noChangeArrowheads="1"/>
            </p:cNvSpPr>
            <p:nvPr/>
          </p:nvSpPr>
          <p:spPr bwMode="auto">
            <a:xfrm>
              <a:off x="3041696" y="1557338"/>
              <a:ext cx="184731" cy="7694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4400" dirty="0">
                <a:solidFill>
                  <a:schemeClr val="accent2"/>
                </a:solidFill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-36513" y="1052513"/>
              <a:ext cx="1584326" cy="5832475"/>
            </a:xfrm>
            <a:custGeom>
              <a:avLst/>
              <a:gdLst>
                <a:gd name="T0" fmla="*/ 0 w 998"/>
                <a:gd name="T1" fmla="*/ 73025 h 3674"/>
                <a:gd name="T2" fmla="*/ 71438 w 998"/>
                <a:gd name="T3" fmla="*/ 0 h 3674"/>
                <a:gd name="T4" fmla="*/ 360363 w 998"/>
                <a:gd name="T5" fmla="*/ 431800 h 3674"/>
                <a:gd name="T6" fmla="*/ 504825 w 998"/>
                <a:gd name="T7" fmla="*/ 1008063 h 3674"/>
                <a:gd name="T8" fmla="*/ 1152526 w 998"/>
                <a:gd name="T9" fmla="*/ 1081088 h 3674"/>
                <a:gd name="T10" fmla="*/ 1584326 w 998"/>
                <a:gd name="T11" fmla="*/ 2376488 h 3674"/>
                <a:gd name="T12" fmla="*/ 1584326 w 998"/>
                <a:gd name="T13" fmla="*/ 5832475 h 3674"/>
                <a:gd name="T14" fmla="*/ 0 w 998"/>
                <a:gd name="T15" fmla="*/ 5832475 h 3674"/>
                <a:gd name="T16" fmla="*/ 0 w 998"/>
                <a:gd name="T17" fmla="*/ 73025 h 367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98" h="3674">
                  <a:moveTo>
                    <a:pt x="0" y="46"/>
                  </a:moveTo>
                  <a:lnTo>
                    <a:pt x="45" y="0"/>
                  </a:lnTo>
                  <a:lnTo>
                    <a:pt x="227" y="272"/>
                  </a:lnTo>
                  <a:lnTo>
                    <a:pt x="318" y="635"/>
                  </a:lnTo>
                  <a:lnTo>
                    <a:pt x="726" y="681"/>
                  </a:lnTo>
                  <a:lnTo>
                    <a:pt x="998" y="1497"/>
                  </a:lnTo>
                  <a:lnTo>
                    <a:pt x="998" y="3674"/>
                  </a:lnTo>
                  <a:lnTo>
                    <a:pt x="0" y="3674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FF9933"/>
            </a:solidFill>
            <a:ln w="127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6588125" y="1196975"/>
              <a:ext cx="2657475" cy="5688013"/>
            </a:xfrm>
            <a:custGeom>
              <a:avLst/>
              <a:gdLst>
                <a:gd name="T0" fmla="*/ 2614613 w 1674"/>
                <a:gd name="T1" fmla="*/ 22225 h 3583"/>
                <a:gd name="T2" fmla="*/ 2447925 w 1674"/>
                <a:gd name="T3" fmla="*/ 0 h 3583"/>
                <a:gd name="T4" fmla="*/ 2047875 w 1674"/>
                <a:gd name="T5" fmla="*/ 312738 h 3583"/>
                <a:gd name="T6" fmla="*/ 1743075 w 1674"/>
                <a:gd name="T7" fmla="*/ 369888 h 3583"/>
                <a:gd name="T8" fmla="*/ 1439863 w 1674"/>
                <a:gd name="T9" fmla="*/ 1008063 h 3583"/>
                <a:gd name="T10" fmla="*/ 1008063 w 1674"/>
                <a:gd name="T11" fmla="*/ 1008063 h 3583"/>
                <a:gd name="T12" fmla="*/ 647700 w 1674"/>
                <a:gd name="T13" fmla="*/ 647700 h 3583"/>
                <a:gd name="T14" fmla="*/ 582613 w 1674"/>
                <a:gd name="T15" fmla="*/ 268288 h 3583"/>
                <a:gd name="T16" fmla="*/ 504825 w 1674"/>
                <a:gd name="T17" fmla="*/ 71438 h 3583"/>
                <a:gd name="T18" fmla="*/ 215900 w 1674"/>
                <a:gd name="T19" fmla="*/ 0 h 3583"/>
                <a:gd name="T20" fmla="*/ 44450 w 1674"/>
                <a:gd name="T21" fmla="*/ 2446338 h 3583"/>
                <a:gd name="T22" fmla="*/ 0 w 1674"/>
                <a:gd name="T23" fmla="*/ 5688013 h 3583"/>
                <a:gd name="T24" fmla="*/ 2614613 w 1674"/>
                <a:gd name="T25" fmla="*/ 5668963 h 3583"/>
                <a:gd name="T26" fmla="*/ 2657475 w 1674"/>
                <a:gd name="T27" fmla="*/ 877888 h 3583"/>
                <a:gd name="T28" fmla="*/ 2570163 w 1674"/>
                <a:gd name="T29" fmla="*/ 50800 h 3583"/>
                <a:gd name="T30" fmla="*/ 2614613 w 1674"/>
                <a:gd name="T31" fmla="*/ 22225 h 358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674" h="3583">
                  <a:moveTo>
                    <a:pt x="1647" y="14"/>
                  </a:moveTo>
                  <a:lnTo>
                    <a:pt x="1542" y="0"/>
                  </a:lnTo>
                  <a:lnTo>
                    <a:pt x="1290" y="197"/>
                  </a:lnTo>
                  <a:lnTo>
                    <a:pt x="1098" y="233"/>
                  </a:lnTo>
                  <a:lnTo>
                    <a:pt x="907" y="635"/>
                  </a:lnTo>
                  <a:lnTo>
                    <a:pt x="635" y="635"/>
                  </a:lnTo>
                  <a:lnTo>
                    <a:pt x="408" y="408"/>
                  </a:lnTo>
                  <a:lnTo>
                    <a:pt x="367" y="169"/>
                  </a:lnTo>
                  <a:lnTo>
                    <a:pt x="318" y="45"/>
                  </a:lnTo>
                  <a:lnTo>
                    <a:pt x="136" y="0"/>
                  </a:lnTo>
                  <a:lnTo>
                    <a:pt x="28" y="1541"/>
                  </a:lnTo>
                  <a:lnTo>
                    <a:pt x="0" y="3583"/>
                  </a:lnTo>
                  <a:lnTo>
                    <a:pt x="1647" y="3571"/>
                  </a:lnTo>
                  <a:lnTo>
                    <a:pt x="1674" y="553"/>
                  </a:lnTo>
                  <a:lnTo>
                    <a:pt x="1619" y="32"/>
                  </a:lnTo>
                  <a:lnTo>
                    <a:pt x="1647" y="14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>
              <a:off x="-36513" y="5805488"/>
              <a:ext cx="172720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rgbClr val="800000"/>
                </a:solidFill>
              </a:endParaRPr>
            </a:p>
          </p:txBody>
        </p:sp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7164388" y="5805488"/>
              <a:ext cx="1781175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1400" b="1" dirty="0">
                <a:solidFill>
                  <a:srgbClr val="800000"/>
                </a:solidFill>
              </a:endParaRPr>
            </a:p>
          </p:txBody>
        </p:sp>
        <p:sp>
          <p:nvSpPr>
            <p:cNvPr id="16" name="Text Box 18"/>
            <p:cNvSpPr txBox="1">
              <a:spLocks noChangeArrowheads="1"/>
            </p:cNvSpPr>
            <p:nvPr/>
          </p:nvSpPr>
          <p:spPr bwMode="auto">
            <a:xfrm>
              <a:off x="1816100" y="6303963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-36513" y="1844675"/>
              <a:ext cx="3671888" cy="3121025"/>
            </a:xfrm>
            <a:custGeom>
              <a:avLst/>
              <a:gdLst>
                <a:gd name="T0" fmla="*/ 0 w 2313"/>
                <a:gd name="T1" fmla="*/ 0 h 1966"/>
                <a:gd name="T2" fmla="*/ 360363 w 2313"/>
                <a:gd name="T3" fmla="*/ 504825 h 1966"/>
                <a:gd name="T4" fmla="*/ 1008063 w 2313"/>
                <a:gd name="T5" fmla="*/ 576263 h 1966"/>
                <a:gd name="T6" fmla="*/ 1655763 w 2313"/>
                <a:gd name="T7" fmla="*/ 2663825 h 1966"/>
                <a:gd name="T8" fmla="*/ 3095625 w 2313"/>
                <a:gd name="T9" fmla="*/ 3097213 h 1966"/>
                <a:gd name="T10" fmla="*/ 3671888 w 2313"/>
                <a:gd name="T11" fmla="*/ 2520950 h 196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313" h="1966">
                  <a:moveTo>
                    <a:pt x="0" y="0"/>
                  </a:moveTo>
                  <a:cubicBezTo>
                    <a:pt x="60" y="129"/>
                    <a:pt x="121" y="258"/>
                    <a:pt x="227" y="318"/>
                  </a:cubicBezTo>
                  <a:cubicBezTo>
                    <a:pt x="333" y="378"/>
                    <a:pt x="499" y="136"/>
                    <a:pt x="635" y="363"/>
                  </a:cubicBezTo>
                  <a:cubicBezTo>
                    <a:pt x="771" y="590"/>
                    <a:pt x="824" y="1413"/>
                    <a:pt x="1043" y="1678"/>
                  </a:cubicBezTo>
                  <a:cubicBezTo>
                    <a:pt x="1262" y="1943"/>
                    <a:pt x="1738" y="1966"/>
                    <a:pt x="1950" y="1951"/>
                  </a:cubicBezTo>
                  <a:cubicBezTo>
                    <a:pt x="2162" y="1936"/>
                    <a:pt x="2253" y="1648"/>
                    <a:pt x="2313" y="1588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3779838" y="4365625"/>
              <a:ext cx="2447925" cy="2303463"/>
            </a:xfrm>
            <a:custGeom>
              <a:avLst/>
              <a:gdLst>
                <a:gd name="T0" fmla="*/ 0 w 1542"/>
                <a:gd name="T1" fmla="*/ 0 h 1451"/>
                <a:gd name="T2" fmla="*/ 720725 w 1542"/>
                <a:gd name="T3" fmla="*/ 863600 h 1451"/>
                <a:gd name="T4" fmla="*/ 1728788 w 1542"/>
                <a:gd name="T5" fmla="*/ 647700 h 1451"/>
                <a:gd name="T6" fmla="*/ 2447925 w 1542"/>
                <a:gd name="T7" fmla="*/ 2303463 h 145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2" h="1451">
                  <a:moveTo>
                    <a:pt x="0" y="0"/>
                  </a:moveTo>
                  <a:cubicBezTo>
                    <a:pt x="136" y="238"/>
                    <a:pt x="273" y="476"/>
                    <a:pt x="454" y="544"/>
                  </a:cubicBezTo>
                  <a:cubicBezTo>
                    <a:pt x="635" y="612"/>
                    <a:pt x="908" y="257"/>
                    <a:pt x="1089" y="408"/>
                  </a:cubicBezTo>
                  <a:cubicBezTo>
                    <a:pt x="1270" y="559"/>
                    <a:pt x="1406" y="1005"/>
                    <a:pt x="1542" y="1451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588125" y="1460500"/>
              <a:ext cx="2520950" cy="5208588"/>
            </a:xfrm>
            <a:custGeom>
              <a:avLst/>
              <a:gdLst>
                <a:gd name="T0" fmla="*/ 2520950 w 1588"/>
                <a:gd name="T1" fmla="*/ 96838 h 3281"/>
                <a:gd name="T2" fmla="*/ 1871663 w 1588"/>
                <a:gd name="T3" fmla="*/ 384175 h 3281"/>
                <a:gd name="T4" fmla="*/ 1439863 w 1588"/>
                <a:gd name="T5" fmla="*/ 1104900 h 3281"/>
                <a:gd name="T6" fmla="*/ 792163 w 1588"/>
                <a:gd name="T7" fmla="*/ 815975 h 3281"/>
                <a:gd name="T8" fmla="*/ 576263 w 1588"/>
                <a:gd name="T9" fmla="*/ 455613 h 3281"/>
                <a:gd name="T10" fmla="*/ 431800 w 1588"/>
                <a:gd name="T11" fmla="*/ 312738 h 3281"/>
                <a:gd name="T12" fmla="*/ 360363 w 1588"/>
                <a:gd name="T13" fmla="*/ 815975 h 3281"/>
                <a:gd name="T14" fmla="*/ 0 w 1588"/>
                <a:gd name="T15" fmla="*/ 5208588 h 328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88" h="3281">
                  <a:moveTo>
                    <a:pt x="1588" y="61"/>
                  </a:moveTo>
                  <a:cubicBezTo>
                    <a:pt x="1440" y="98"/>
                    <a:pt x="1292" y="136"/>
                    <a:pt x="1179" y="242"/>
                  </a:cubicBezTo>
                  <a:cubicBezTo>
                    <a:pt x="1066" y="348"/>
                    <a:pt x="1020" y="651"/>
                    <a:pt x="907" y="696"/>
                  </a:cubicBezTo>
                  <a:cubicBezTo>
                    <a:pt x="794" y="741"/>
                    <a:pt x="590" y="582"/>
                    <a:pt x="499" y="514"/>
                  </a:cubicBezTo>
                  <a:cubicBezTo>
                    <a:pt x="408" y="446"/>
                    <a:pt x="401" y="340"/>
                    <a:pt x="363" y="287"/>
                  </a:cubicBezTo>
                  <a:cubicBezTo>
                    <a:pt x="325" y="234"/>
                    <a:pt x="295" y="159"/>
                    <a:pt x="272" y="197"/>
                  </a:cubicBezTo>
                  <a:cubicBezTo>
                    <a:pt x="249" y="235"/>
                    <a:pt x="272" y="0"/>
                    <a:pt x="227" y="514"/>
                  </a:cubicBezTo>
                  <a:cubicBezTo>
                    <a:pt x="182" y="1028"/>
                    <a:pt x="91" y="2154"/>
                    <a:pt x="0" y="3281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20" name="AutoShape 22"/>
            <p:cNvSpPr>
              <a:spLocks noChangeArrowheads="1"/>
            </p:cNvSpPr>
            <p:nvPr/>
          </p:nvSpPr>
          <p:spPr bwMode="auto">
            <a:xfrm rot="2944975">
              <a:off x="5004595" y="5733256"/>
              <a:ext cx="976312" cy="485775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1" name="AutoShape 23"/>
            <p:cNvSpPr>
              <a:spLocks noChangeArrowheads="1"/>
            </p:cNvSpPr>
            <p:nvPr/>
          </p:nvSpPr>
          <p:spPr bwMode="auto">
            <a:xfrm>
              <a:off x="7019925" y="4365625"/>
              <a:ext cx="485775" cy="976313"/>
            </a:xfrm>
            <a:prstGeom prst="up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2" name="Text Box 24"/>
            <p:cNvSpPr txBox="1">
              <a:spLocks noChangeArrowheads="1"/>
            </p:cNvSpPr>
            <p:nvPr/>
          </p:nvSpPr>
          <p:spPr bwMode="auto">
            <a:xfrm>
              <a:off x="1835150" y="5661025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chemeClr val="tx2"/>
                </a:solidFill>
              </a:endParaRPr>
            </a:p>
          </p:txBody>
        </p:sp>
        <p:sp>
          <p:nvSpPr>
            <p:cNvPr id="23" name="AutoShape 25"/>
            <p:cNvSpPr>
              <a:spLocks noChangeArrowheads="1"/>
            </p:cNvSpPr>
            <p:nvPr/>
          </p:nvSpPr>
          <p:spPr bwMode="auto">
            <a:xfrm>
              <a:off x="2411413" y="5157788"/>
              <a:ext cx="976312" cy="485775"/>
            </a:xfrm>
            <a:prstGeom prst="lef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4" name="AutoShape 26"/>
            <p:cNvSpPr>
              <a:spLocks noChangeArrowheads="1"/>
            </p:cNvSpPr>
            <p:nvPr/>
          </p:nvSpPr>
          <p:spPr bwMode="auto">
            <a:xfrm>
              <a:off x="3492500" y="5157788"/>
              <a:ext cx="976313" cy="485775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5" name="Text Box 30"/>
            <p:cNvSpPr txBox="1">
              <a:spLocks noChangeArrowheads="1"/>
            </p:cNvSpPr>
            <p:nvPr/>
          </p:nvSpPr>
          <p:spPr bwMode="auto">
            <a:xfrm>
              <a:off x="1547812" y="1484313"/>
              <a:ext cx="1493883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cs-CZ" altLang="cs-CZ" b="1" dirty="0"/>
            </a:p>
          </p:txBody>
        </p:sp>
      </p:grpSp>
      <p:cxnSp>
        <p:nvCxnSpPr>
          <p:cNvPr id="27" name="Přímá spojnice se šipkou 26"/>
          <p:cNvCxnSpPr/>
          <p:nvPr/>
        </p:nvCxnSpPr>
        <p:spPr>
          <a:xfrm flipH="1">
            <a:off x="2627784" y="3212976"/>
            <a:ext cx="142487" cy="236327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904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18664" y="2048577"/>
            <a:ext cx="64216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jsou to nejhlubší části dna.</a:t>
            </a:r>
          </a:p>
          <a:p>
            <a:endParaRPr lang="cs-CZ" sz="2800" dirty="0" smtClean="0"/>
          </a:p>
          <a:p>
            <a:r>
              <a:rPr lang="cs-CZ" sz="2800" dirty="0" smtClean="0"/>
              <a:t>Nejhlubší je </a:t>
            </a:r>
            <a:r>
              <a:rPr lang="cs-CZ" sz="2800" b="1" dirty="0" smtClean="0">
                <a:solidFill>
                  <a:srgbClr val="FF6600"/>
                </a:solidFill>
              </a:rPr>
              <a:t>Mariánský příkop.</a:t>
            </a:r>
            <a:endParaRPr lang="cs-CZ" sz="2800" b="1" dirty="0">
              <a:solidFill>
                <a:srgbClr val="FF66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-4658" y="836712"/>
            <a:ext cx="91486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Hlubokooceánské příkopy 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7452320" y="5576255"/>
            <a:ext cx="1080120" cy="648072"/>
          </a:xfrm>
          <a:prstGeom prst="round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ZPĚT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Šrafovaná šipka doprava 4">
            <a:hlinkClick r:id="rId3" action="ppaction://hlinksldjump"/>
          </p:cNvPr>
          <p:cNvSpPr/>
          <p:nvPr/>
        </p:nvSpPr>
        <p:spPr>
          <a:xfrm>
            <a:off x="6804248" y="2780928"/>
            <a:ext cx="1368152" cy="792088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2"/>
                </a:solidFill>
                <a:hlinkClick r:id="rId4" action="ppaction://hlinksldjump"/>
              </a:rPr>
              <a:t>více</a:t>
            </a:r>
            <a:endParaRPr lang="cs-CZ" sz="20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899592" y="3736915"/>
            <a:ext cx="5913953" cy="3157315"/>
            <a:chOff x="-36513" y="1052513"/>
            <a:chExt cx="9282113" cy="5832475"/>
          </a:xfrm>
        </p:grpSpPr>
        <p:sp>
          <p:nvSpPr>
            <p:cNvPr id="7" name="Freeform 2"/>
            <p:cNvSpPr>
              <a:spLocks/>
            </p:cNvSpPr>
            <p:nvPr/>
          </p:nvSpPr>
          <p:spPr bwMode="auto">
            <a:xfrm>
              <a:off x="0" y="1066800"/>
              <a:ext cx="9186863" cy="5791200"/>
            </a:xfrm>
            <a:custGeom>
              <a:avLst/>
              <a:gdLst>
                <a:gd name="T0" fmla="*/ 311150 w 5787"/>
                <a:gd name="T1" fmla="*/ 392113 h 3648"/>
                <a:gd name="T2" fmla="*/ 519113 w 5787"/>
                <a:gd name="T3" fmla="*/ 987425 h 3648"/>
                <a:gd name="T4" fmla="*/ 1139825 w 5787"/>
                <a:gd name="T5" fmla="*/ 1058863 h 3648"/>
                <a:gd name="T6" fmla="*/ 1873250 w 5787"/>
                <a:gd name="T7" fmla="*/ 3105150 h 3648"/>
                <a:gd name="T8" fmla="*/ 2312988 w 5787"/>
                <a:gd name="T9" fmla="*/ 3465513 h 3648"/>
                <a:gd name="T10" fmla="*/ 2901950 w 5787"/>
                <a:gd name="T11" fmla="*/ 3536950 h 3648"/>
                <a:gd name="T12" fmla="*/ 3192463 w 5787"/>
                <a:gd name="T13" fmla="*/ 3381375 h 3648"/>
                <a:gd name="T14" fmla="*/ 3406775 w 5787"/>
                <a:gd name="T15" fmla="*/ 3076575 h 3648"/>
                <a:gd name="T16" fmla="*/ 3562350 w 5787"/>
                <a:gd name="T17" fmla="*/ 2960688 h 3648"/>
                <a:gd name="T18" fmla="*/ 3709988 w 5787"/>
                <a:gd name="T19" fmla="*/ 2816225 h 3648"/>
                <a:gd name="T20" fmla="*/ 3806825 w 5787"/>
                <a:gd name="T21" fmla="*/ 2873375 h 3648"/>
                <a:gd name="T22" fmla="*/ 3930650 w 5787"/>
                <a:gd name="T23" fmla="*/ 2816225 h 3648"/>
                <a:gd name="T24" fmla="*/ 4297363 w 5787"/>
                <a:gd name="T25" fmla="*/ 3465513 h 3648"/>
                <a:gd name="T26" fmla="*/ 4873625 w 5787"/>
                <a:gd name="T27" fmla="*/ 3832225 h 3648"/>
                <a:gd name="T28" fmla="*/ 5229225 w 5787"/>
                <a:gd name="T29" fmla="*/ 3730625 h 3648"/>
                <a:gd name="T30" fmla="*/ 5486400 w 5787"/>
                <a:gd name="T31" fmla="*/ 3584575 h 3648"/>
                <a:gd name="T32" fmla="*/ 5694363 w 5787"/>
                <a:gd name="T33" fmla="*/ 3608388 h 3648"/>
                <a:gd name="T34" fmla="*/ 5915025 w 5787"/>
                <a:gd name="T35" fmla="*/ 3681413 h 3648"/>
                <a:gd name="T36" fmla="*/ 6135688 w 5787"/>
                <a:gd name="T37" fmla="*/ 4329113 h 3648"/>
                <a:gd name="T38" fmla="*/ 6427788 w 5787"/>
                <a:gd name="T39" fmla="*/ 5337175 h 3648"/>
                <a:gd name="T40" fmla="*/ 6827838 w 5787"/>
                <a:gd name="T41" fmla="*/ 144463 h 3648"/>
                <a:gd name="T42" fmla="*/ 7124700 w 5787"/>
                <a:gd name="T43" fmla="*/ 231775 h 3648"/>
                <a:gd name="T44" fmla="*/ 7243763 w 5787"/>
                <a:gd name="T45" fmla="*/ 812800 h 3648"/>
                <a:gd name="T46" fmla="*/ 7361238 w 5787"/>
                <a:gd name="T47" fmla="*/ 900113 h 3648"/>
                <a:gd name="T48" fmla="*/ 7643813 w 5787"/>
                <a:gd name="T49" fmla="*/ 1103313 h 3648"/>
                <a:gd name="T50" fmla="*/ 7761288 w 5787"/>
                <a:gd name="T51" fmla="*/ 1073150 h 3648"/>
                <a:gd name="T52" fmla="*/ 7896225 w 5787"/>
                <a:gd name="T53" fmla="*/ 1131888 h 3648"/>
                <a:gd name="T54" fmla="*/ 8104188 w 5787"/>
                <a:gd name="T55" fmla="*/ 1103313 h 3648"/>
                <a:gd name="T56" fmla="*/ 8207375 w 5787"/>
                <a:gd name="T57" fmla="*/ 900113 h 3648"/>
                <a:gd name="T58" fmla="*/ 8355013 w 5787"/>
                <a:gd name="T59" fmla="*/ 522288 h 3648"/>
                <a:gd name="T60" fmla="*/ 8636000 w 5787"/>
                <a:gd name="T61" fmla="*/ 479425 h 3648"/>
                <a:gd name="T62" fmla="*/ 8829675 w 5787"/>
                <a:gd name="T63" fmla="*/ 319088 h 3648"/>
                <a:gd name="T64" fmla="*/ 9144000 w 5787"/>
                <a:gd name="T65" fmla="*/ 173038 h 3648"/>
                <a:gd name="T66" fmla="*/ 9158288 w 5787"/>
                <a:gd name="T67" fmla="*/ 1219200 h 3648"/>
                <a:gd name="T68" fmla="*/ 9186863 w 5787"/>
                <a:gd name="T69" fmla="*/ 5776913 h 3648"/>
                <a:gd name="T70" fmla="*/ 0 w 5787"/>
                <a:gd name="T71" fmla="*/ 5791200 h 3648"/>
                <a:gd name="T72" fmla="*/ 0 w 5787"/>
                <a:gd name="T73" fmla="*/ 0 h 3648"/>
                <a:gd name="T74" fmla="*/ 311150 w 5787"/>
                <a:gd name="T75" fmla="*/ 392113 h 364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5787" h="3648">
                  <a:moveTo>
                    <a:pt x="196" y="247"/>
                  </a:moveTo>
                  <a:lnTo>
                    <a:pt x="327" y="622"/>
                  </a:lnTo>
                  <a:lnTo>
                    <a:pt x="718" y="667"/>
                  </a:lnTo>
                  <a:lnTo>
                    <a:pt x="1180" y="1956"/>
                  </a:lnTo>
                  <a:lnTo>
                    <a:pt x="1457" y="2183"/>
                  </a:lnTo>
                  <a:lnTo>
                    <a:pt x="1828" y="2228"/>
                  </a:lnTo>
                  <a:lnTo>
                    <a:pt x="2011" y="2130"/>
                  </a:lnTo>
                  <a:lnTo>
                    <a:pt x="2146" y="1938"/>
                  </a:lnTo>
                  <a:lnTo>
                    <a:pt x="2244" y="1865"/>
                  </a:lnTo>
                  <a:lnTo>
                    <a:pt x="2337" y="1774"/>
                  </a:lnTo>
                  <a:cubicBezTo>
                    <a:pt x="2387" y="1824"/>
                    <a:pt x="2365" y="1832"/>
                    <a:pt x="2398" y="1810"/>
                  </a:cubicBezTo>
                  <a:lnTo>
                    <a:pt x="2476" y="1774"/>
                  </a:lnTo>
                  <a:lnTo>
                    <a:pt x="2707" y="2183"/>
                  </a:lnTo>
                  <a:cubicBezTo>
                    <a:pt x="2995" y="2417"/>
                    <a:pt x="2880" y="2414"/>
                    <a:pt x="3070" y="2414"/>
                  </a:cubicBezTo>
                  <a:lnTo>
                    <a:pt x="3294" y="2350"/>
                  </a:lnTo>
                  <a:lnTo>
                    <a:pt x="3456" y="2258"/>
                  </a:lnTo>
                  <a:lnTo>
                    <a:pt x="3587" y="2273"/>
                  </a:lnTo>
                  <a:lnTo>
                    <a:pt x="3726" y="2319"/>
                  </a:lnTo>
                  <a:lnTo>
                    <a:pt x="3865" y="2727"/>
                  </a:lnTo>
                  <a:lnTo>
                    <a:pt x="4049" y="3362"/>
                  </a:lnTo>
                  <a:lnTo>
                    <a:pt x="4301" y="91"/>
                  </a:lnTo>
                  <a:lnTo>
                    <a:pt x="4488" y="146"/>
                  </a:lnTo>
                  <a:lnTo>
                    <a:pt x="4563" y="512"/>
                  </a:lnTo>
                  <a:lnTo>
                    <a:pt x="4637" y="567"/>
                  </a:lnTo>
                  <a:lnTo>
                    <a:pt x="4815" y="695"/>
                  </a:lnTo>
                  <a:cubicBezTo>
                    <a:pt x="4923" y="665"/>
                    <a:pt x="4780" y="702"/>
                    <a:pt x="4889" y="676"/>
                  </a:cubicBezTo>
                  <a:cubicBezTo>
                    <a:pt x="4902" y="673"/>
                    <a:pt x="4967" y="724"/>
                    <a:pt x="4974" y="713"/>
                  </a:cubicBezTo>
                  <a:cubicBezTo>
                    <a:pt x="4985" y="695"/>
                    <a:pt x="5112" y="748"/>
                    <a:pt x="5105" y="695"/>
                  </a:cubicBezTo>
                  <a:lnTo>
                    <a:pt x="5170" y="567"/>
                  </a:lnTo>
                  <a:cubicBezTo>
                    <a:pt x="5217" y="576"/>
                    <a:pt x="5218" y="373"/>
                    <a:pt x="5263" y="329"/>
                  </a:cubicBezTo>
                  <a:cubicBezTo>
                    <a:pt x="5308" y="285"/>
                    <a:pt x="5390" y="323"/>
                    <a:pt x="5440" y="302"/>
                  </a:cubicBezTo>
                  <a:cubicBezTo>
                    <a:pt x="5450" y="299"/>
                    <a:pt x="5563" y="211"/>
                    <a:pt x="5562" y="201"/>
                  </a:cubicBezTo>
                  <a:cubicBezTo>
                    <a:pt x="5561" y="192"/>
                    <a:pt x="5742" y="13"/>
                    <a:pt x="5760" y="109"/>
                  </a:cubicBezTo>
                  <a:lnTo>
                    <a:pt x="5769" y="768"/>
                  </a:lnTo>
                  <a:lnTo>
                    <a:pt x="5787" y="3639"/>
                  </a:lnTo>
                  <a:lnTo>
                    <a:pt x="0" y="3648"/>
                  </a:lnTo>
                  <a:lnTo>
                    <a:pt x="0" y="0"/>
                  </a:lnTo>
                  <a:lnTo>
                    <a:pt x="196" y="247"/>
                  </a:lnTo>
                  <a:close/>
                </a:path>
              </a:pathLst>
            </a:custGeom>
            <a:solidFill>
              <a:srgbClr val="CCFF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8" name="Freeform 3"/>
            <p:cNvSpPr>
              <a:spLocks/>
            </p:cNvSpPr>
            <p:nvPr/>
          </p:nvSpPr>
          <p:spPr bwMode="auto">
            <a:xfrm>
              <a:off x="290513" y="1478023"/>
              <a:ext cx="6502400" cy="5226050"/>
            </a:xfrm>
            <a:custGeom>
              <a:avLst/>
              <a:gdLst>
                <a:gd name="T0" fmla="*/ 0 w 4096"/>
                <a:gd name="T1" fmla="*/ 0 h 3292"/>
                <a:gd name="T2" fmla="*/ 73025 w 4096"/>
                <a:gd name="T3" fmla="*/ 14288 h 3292"/>
                <a:gd name="T4" fmla="*/ 6473825 w 4096"/>
                <a:gd name="T5" fmla="*/ 44450 h 3292"/>
                <a:gd name="T6" fmla="*/ 6502400 w 4096"/>
                <a:gd name="T7" fmla="*/ 115888 h 3292"/>
                <a:gd name="T8" fmla="*/ 6386513 w 4096"/>
                <a:gd name="T9" fmla="*/ 1654175 h 3292"/>
                <a:gd name="T10" fmla="*/ 6211888 w 4096"/>
                <a:gd name="T11" fmla="*/ 3832225 h 3292"/>
                <a:gd name="T12" fmla="*/ 6110288 w 4096"/>
                <a:gd name="T13" fmla="*/ 5226050 h 3292"/>
                <a:gd name="T14" fmla="*/ 5732463 w 4096"/>
                <a:gd name="T15" fmla="*/ 4122738 h 3292"/>
                <a:gd name="T16" fmla="*/ 5514975 w 4096"/>
                <a:gd name="T17" fmla="*/ 3338513 h 3292"/>
                <a:gd name="T18" fmla="*/ 5283200 w 4096"/>
                <a:gd name="T19" fmla="*/ 3265488 h 3292"/>
                <a:gd name="T20" fmla="*/ 4629150 w 4096"/>
                <a:gd name="T21" fmla="*/ 3482975 h 3292"/>
                <a:gd name="T22" fmla="*/ 4324350 w 4096"/>
                <a:gd name="T23" fmla="*/ 3482975 h 3292"/>
                <a:gd name="T24" fmla="*/ 3846513 w 4096"/>
                <a:gd name="T25" fmla="*/ 3033713 h 3292"/>
                <a:gd name="T26" fmla="*/ 3570288 w 4096"/>
                <a:gd name="T27" fmla="*/ 2540000 h 3292"/>
                <a:gd name="T28" fmla="*/ 3454400 w 4096"/>
                <a:gd name="T29" fmla="*/ 2511425 h 3292"/>
                <a:gd name="T30" fmla="*/ 3222625 w 4096"/>
                <a:gd name="T31" fmla="*/ 2627313 h 3292"/>
                <a:gd name="T32" fmla="*/ 2887663 w 4096"/>
                <a:gd name="T33" fmla="*/ 3106738 h 3292"/>
                <a:gd name="T34" fmla="*/ 2613025 w 4096"/>
                <a:gd name="T35" fmla="*/ 3194050 h 3292"/>
                <a:gd name="T36" fmla="*/ 1987550 w 4096"/>
                <a:gd name="T37" fmla="*/ 3121025 h 3292"/>
                <a:gd name="T38" fmla="*/ 1524000 w 4096"/>
                <a:gd name="T39" fmla="*/ 2801938 h 3292"/>
                <a:gd name="T40" fmla="*/ 798513 w 4096"/>
                <a:gd name="T41" fmla="*/ 696913 h 3292"/>
                <a:gd name="T42" fmla="*/ 203200 w 4096"/>
                <a:gd name="T43" fmla="*/ 623888 h 3292"/>
                <a:gd name="T44" fmla="*/ 0 w 4096"/>
                <a:gd name="T45" fmla="*/ 0 h 329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96" h="3292">
                  <a:moveTo>
                    <a:pt x="0" y="0"/>
                  </a:moveTo>
                  <a:lnTo>
                    <a:pt x="46" y="9"/>
                  </a:lnTo>
                  <a:lnTo>
                    <a:pt x="4078" y="28"/>
                  </a:lnTo>
                  <a:lnTo>
                    <a:pt x="4096" y="73"/>
                  </a:lnTo>
                  <a:lnTo>
                    <a:pt x="4023" y="1042"/>
                  </a:lnTo>
                  <a:lnTo>
                    <a:pt x="3913" y="2414"/>
                  </a:lnTo>
                  <a:lnTo>
                    <a:pt x="3849" y="3292"/>
                  </a:lnTo>
                  <a:lnTo>
                    <a:pt x="3611" y="2597"/>
                  </a:lnTo>
                  <a:lnTo>
                    <a:pt x="3474" y="2103"/>
                  </a:lnTo>
                  <a:lnTo>
                    <a:pt x="3328" y="2057"/>
                  </a:lnTo>
                  <a:lnTo>
                    <a:pt x="2916" y="2194"/>
                  </a:lnTo>
                  <a:lnTo>
                    <a:pt x="2724" y="2194"/>
                  </a:lnTo>
                  <a:cubicBezTo>
                    <a:pt x="2632" y="2102"/>
                    <a:pt x="2512" y="1998"/>
                    <a:pt x="2423" y="1911"/>
                  </a:cubicBezTo>
                  <a:lnTo>
                    <a:pt x="2249" y="1600"/>
                  </a:lnTo>
                  <a:lnTo>
                    <a:pt x="2176" y="1582"/>
                  </a:lnTo>
                  <a:lnTo>
                    <a:pt x="2030" y="1655"/>
                  </a:lnTo>
                  <a:lnTo>
                    <a:pt x="1819" y="1957"/>
                  </a:lnTo>
                  <a:lnTo>
                    <a:pt x="1646" y="2012"/>
                  </a:lnTo>
                  <a:lnTo>
                    <a:pt x="1252" y="1966"/>
                  </a:lnTo>
                  <a:lnTo>
                    <a:pt x="960" y="1765"/>
                  </a:lnTo>
                  <a:lnTo>
                    <a:pt x="503" y="439"/>
                  </a:lnTo>
                  <a:lnTo>
                    <a:pt x="128" y="3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9" name="Freeform 4"/>
            <p:cNvSpPr>
              <a:spLocks/>
            </p:cNvSpPr>
            <p:nvPr/>
          </p:nvSpPr>
          <p:spPr bwMode="auto">
            <a:xfrm>
              <a:off x="7170738" y="1450975"/>
              <a:ext cx="1625600" cy="798513"/>
            </a:xfrm>
            <a:custGeom>
              <a:avLst/>
              <a:gdLst>
                <a:gd name="T0" fmla="*/ 0 w 1024"/>
                <a:gd name="T1" fmla="*/ 44450 h 503"/>
                <a:gd name="T2" fmla="*/ 0 w 1024"/>
                <a:gd name="T3" fmla="*/ 0 h 503"/>
                <a:gd name="T4" fmla="*/ 1625600 w 1024"/>
                <a:gd name="T5" fmla="*/ 0 h 503"/>
                <a:gd name="T6" fmla="*/ 1422400 w 1024"/>
                <a:gd name="T7" fmla="*/ 87313 h 503"/>
                <a:gd name="T8" fmla="*/ 1160463 w 1024"/>
                <a:gd name="T9" fmla="*/ 131763 h 503"/>
                <a:gd name="T10" fmla="*/ 1073150 w 1024"/>
                <a:gd name="T11" fmla="*/ 479425 h 503"/>
                <a:gd name="T12" fmla="*/ 928688 w 1024"/>
                <a:gd name="T13" fmla="*/ 798513 h 503"/>
                <a:gd name="T14" fmla="*/ 425450 w 1024"/>
                <a:gd name="T15" fmla="*/ 754063 h 503"/>
                <a:gd name="T16" fmla="*/ 57150 w 1024"/>
                <a:gd name="T17" fmla="*/ 420688 h 503"/>
                <a:gd name="T18" fmla="*/ 0 w 1024"/>
                <a:gd name="T19" fmla="*/ 44450 h 50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024" h="503">
                  <a:moveTo>
                    <a:pt x="0" y="28"/>
                  </a:moveTo>
                  <a:lnTo>
                    <a:pt x="0" y="0"/>
                  </a:lnTo>
                  <a:lnTo>
                    <a:pt x="1024" y="0"/>
                  </a:lnTo>
                  <a:lnTo>
                    <a:pt x="896" y="55"/>
                  </a:lnTo>
                  <a:lnTo>
                    <a:pt x="731" y="83"/>
                  </a:lnTo>
                  <a:lnTo>
                    <a:pt x="676" y="302"/>
                  </a:lnTo>
                  <a:lnTo>
                    <a:pt x="585" y="503"/>
                  </a:lnTo>
                  <a:lnTo>
                    <a:pt x="268" y="475"/>
                  </a:lnTo>
                  <a:lnTo>
                    <a:pt x="36" y="265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468313" y="1628775"/>
              <a:ext cx="863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rgbClr val="FF6600"/>
                </a:solidFill>
              </a:endParaRPr>
            </a:p>
          </p:txBody>
        </p:sp>
        <p:sp>
          <p:nvSpPr>
            <p:cNvPr id="11" name="Text Box 12"/>
            <p:cNvSpPr txBox="1">
              <a:spLocks noChangeArrowheads="1"/>
            </p:cNvSpPr>
            <p:nvPr/>
          </p:nvSpPr>
          <p:spPr bwMode="auto">
            <a:xfrm>
              <a:off x="7235825" y="1557338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dirty="0">
                <a:solidFill>
                  <a:schemeClr val="accent2"/>
                </a:solidFill>
              </a:endParaRPr>
            </a:p>
          </p:txBody>
        </p:sp>
        <p:sp>
          <p:nvSpPr>
            <p:cNvPr id="12" name="Text Box 13"/>
            <p:cNvSpPr txBox="1">
              <a:spLocks noChangeArrowheads="1"/>
            </p:cNvSpPr>
            <p:nvPr/>
          </p:nvSpPr>
          <p:spPr bwMode="auto">
            <a:xfrm>
              <a:off x="3041696" y="1557338"/>
              <a:ext cx="184731" cy="7694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4400" dirty="0">
                <a:solidFill>
                  <a:schemeClr val="accent2"/>
                </a:solidFill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-36513" y="1052513"/>
              <a:ext cx="1584326" cy="5832475"/>
            </a:xfrm>
            <a:custGeom>
              <a:avLst/>
              <a:gdLst>
                <a:gd name="T0" fmla="*/ 0 w 998"/>
                <a:gd name="T1" fmla="*/ 73025 h 3674"/>
                <a:gd name="T2" fmla="*/ 71438 w 998"/>
                <a:gd name="T3" fmla="*/ 0 h 3674"/>
                <a:gd name="T4" fmla="*/ 360363 w 998"/>
                <a:gd name="T5" fmla="*/ 431800 h 3674"/>
                <a:gd name="T6" fmla="*/ 504825 w 998"/>
                <a:gd name="T7" fmla="*/ 1008063 h 3674"/>
                <a:gd name="T8" fmla="*/ 1152526 w 998"/>
                <a:gd name="T9" fmla="*/ 1081088 h 3674"/>
                <a:gd name="T10" fmla="*/ 1584326 w 998"/>
                <a:gd name="T11" fmla="*/ 2376488 h 3674"/>
                <a:gd name="T12" fmla="*/ 1584326 w 998"/>
                <a:gd name="T13" fmla="*/ 5832475 h 3674"/>
                <a:gd name="T14" fmla="*/ 0 w 998"/>
                <a:gd name="T15" fmla="*/ 5832475 h 3674"/>
                <a:gd name="T16" fmla="*/ 0 w 998"/>
                <a:gd name="T17" fmla="*/ 73025 h 367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98" h="3674">
                  <a:moveTo>
                    <a:pt x="0" y="46"/>
                  </a:moveTo>
                  <a:lnTo>
                    <a:pt x="45" y="0"/>
                  </a:lnTo>
                  <a:lnTo>
                    <a:pt x="227" y="272"/>
                  </a:lnTo>
                  <a:lnTo>
                    <a:pt x="318" y="635"/>
                  </a:lnTo>
                  <a:lnTo>
                    <a:pt x="726" y="681"/>
                  </a:lnTo>
                  <a:lnTo>
                    <a:pt x="998" y="1497"/>
                  </a:lnTo>
                  <a:lnTo>
                    <a:pt x="998" y="3674"/>
                  </a:lnTo>
                  <a:lnTo>
                    <a:pt x="0" y="3674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FF9933"/>
            </a:solidFill>
            <a:ln w="127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6588125" y="1196975"/>
              <a:ext cx="2657475" cy="5688013"/>
            </a:xfrm>
            <a:custGeom>
              <a:avLst/>
              <a:gdLst>
                <a:gd name="T0" fmla="*/ 2614613 w 1674"/>
                <a:gd name="T1" fmla="*/ 22225 h 3583"/>
                <a:gd name="T2" fmla="*/ 2447925 w 1674"/>
                <a:gd name="T3" fmla="*/ 0 h 3583"/>
                <a:gd name="T4" fmla="*/ 2047875 w 1674"/>
                <a:gd name="T5" fmla="*/ 312738 h 3583"/>
                <a:gd name="T6" fmla="*/ 1743075 w 1674"/>
                <a:gd name="T7" fmla="*/ 369888 h 3583"/>
                <a:gd name="T8" fmla="*/ 1439863 w 1674"/>
                <a:gd name="T9" fmla="*/ 1008063 h 3583"/>
                <a:gd name="T10" fmla="*/ 1008063 w 1674"/>
                <a:gd name="T11" fmla="*/ 1008063 h 3583"/>
                <a:gd name="T12" fmla="*/ 647700 w 1674"/>
                <a:gd name="T13" fmla="*/ 647700 h 3583"/>
                <a:gd name="T14" fmla="*/ 582613 w 1674"/>
                <a:gd name="T15" fmla="*/ 268288 h 3583"/>
                <a:gd name="T16" fmla="*/ 504825 w 1674"/>
                <a:gd name="T17" fmla="*/ 71438 h 3583"/>
                <a:gd name="T18" fmla="*/ 215900 w 1674"/>
                <a:gd name="T19" fmla="*/ 0 h 3583"/>
                <a:gd name="T20" fmla="*/ 44450 w 1674"/>
                <a:gd name="T21" fmla="*/ 2446338 h 3583"/>
                <a:gd name="T22" fmla="*/ 0 w 1674"/>
                <a:gd name="T23" fmla="*/ 5688013 h 3583"/>
                <a:gd name="T24" fmla="*/ 2614613 w 1674"/>
                <a:gd name="T25" fmla="*/ 5668963 h 3583"/>
                <a:gd name="T26" fmla="*/ 2657475 w 1674"/>
                <a:gd name="T27" fmla="*/ 877888 h 3583"/>
                <a:gd name="T28" fmla="*/ 2570163 w 1674"/>
                <a:gd name="T29" fmla="*/ 50800 h 3583"/>
                <a:gd name="T30" fmla="*/ 2614613 w 1674"/>
                <a:gd name="T31" fmla="*/ 22225 h 358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674" h="3583">
                  <a:moveTo>
                    <a:pt x="1647" y="14"/>
                  </a:moveTo>
                  <a:lnTo>
                    <a:pt x="1542" y="0"/>
                  </a:lnTo>
                  <a:lnTo>
                    <a:pt x="1290" y="197"/>
                  </a:lnTo>
                  <a:lnTo>
                    <a:pt x="1098" y="233"/>
                  </a:lnTo>
                  <a:lnTo>
                    <a:pt x="907" y="635"/>
                  </a:lnTo>
                  <a:lnTo>
                    <a:pt x="635" y="635"/>
                  </a:lnTo>
                  <a:lnTo>
                    <a:pt x="408" y="408"/>
                  </a:lnTo>
                  <a:lnTo>
                    <a:pt x="367" y="169"/>
                  </a:lnTo>
                  <a:lnTo>
                    <a:pt x="318" y="45"/>
                  </a:lnTo>
                  <a:lnTo>
                    <a:pt x="136" y="0"/>
                  </a:lnTo>
                  <a:lnTo>
                    <a:pt x="28" y="1541"/>
                  </a:lnTo>
                  <a:lnTo>
                    <a:pt x="0" y="3583"/>
                  </a:lnTo>
                  <a:lnTo>
                    <a:pt x="1647" y="3571"/>
                  </a:lnTo>
                  <a:lnTo>
                    <a:pt x="1674" y="553"/>
                  </a:lnTo>
                  <a:lnTo>
                    <a:pt x="1619" y="32"/>
                  </a:lnTo>
                  <a:lnTo>
                    <a:pt x="1647" y="14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5" name="Rectangle 16"/>
            <p:cNvSpPr>
              <a:spLocks noChangeArrowheads="1"/>
            </p:cNvSpPr>
            <p:nvPr/>
          </p:nvSpPr>
          <p:spPr bwMode="auto">
            <a:xfrm>
              <a:off x="-36513" y="5805488"/>
              <a:ext cx="172720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rgbClr val="800000"/>
                </a:solidFill>
              </a:endParaRPr>
            </a:p>
          </p:txBody>
        </p:sp>
        <p:sp>
          <p:nvSpPr>
            <p:cNvPr id="16" name="Rectangle 17"/>
            <p:cNvSpPr>
              <a:spLocks noChangeArrowheads="1"/>
            </p:cNvSpPr>
            <p:nvPr/>
          </p:nvSpPr>
          <p:spPr bwMode="auto">
            <a:xfrm>
              <a:off x="7164388" y="5805488"/>
              <a:ext cx="1781175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1400" b="1" dirty="0">
                <a:solidFill>
                  <a:srgbClr val="800000"/>
                </a:solidFill>
              </a:endParaRPr>
            </a:p>
          </p:txBody>
        </p:sp>
        <p:sp>
          <p:nvSpPr>
            <p:cNvPr id="17" name="Text Box 18"/>
            <p:cNvSpPr txBox="1">
              <a:spLocks noChangeArrowheads="1"/>
            </p:cNvSpPr>
            <p:nvPr/>
          </p:nvSpPr>
          <p:spPr bwMode="auto">
            <a:xfrm>
              <a:off x="1816100" y="6303963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-36513" y="1844675"/>
              <a:ext cx="3671888" cy="3121025"/>
            </a:xfrm>
            <a:custGeom>
              <a:avLst/>
              <a:gdLst>
                <a:gd name="T0" fmla="*/ 0 w 2313"/>
                <a:gd name="T1" fmla="*/ 0 h 1966"/>
                <a:gd name="T2" fmla="*/ 360363 w 2313"/>
                <a:gd name="T3" fmla="*/ 504825 h 1966"/>
                <a:gd name="T4" fmla="*/ 1008063 w 2313"/>
                <a:gd name="T5" fmla="*/ 576263 h 1966"/>
                <a:gd name="T6" fmla="*/ 1655763 w 2313"/>
                <a:gd name="T7" fmla="*/ 2663825 h 1966"/>
                <a:gd name="T8" fmla="*/ 3095625 w 2313"/>
                <a:gd name="T9" fmla="*/ 3097213 h 1966"/>
                <a:gd name="T10" fmla="*/ 3671888 w 2313"/>
                <a:gd name="T11" fmla="*/ 2520950 h 196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313" h="1966">
                  <a:moveTo>
                    <a:pt x="0" y="0"/>
                  </a:moveTo>
                  <a:cubicBezTo>
                    <a:pt x="60" y="129"/>
                    <a:pt x="121" y="258"/>
                    <a:pt x="227" y="318"/>
                  </a:cubicBezTo>
                  <a:cubicBezTo>
                    <a:pt x="333" y="378"/>
                    <a:pt x="499" y="136"/>
                    <a:pt x="635" y="363"/>
                  </a:cubicBezTo>
                  <a:cubicBezTo>
                    <a:pt x="771" y="590"/>
                    <a:pt x="824" y="1413"/>
                    <a:pt x="1043" y="1678"/>
                  </a:cubicBezTo>
                  <a:cubicBezTo>
                    <a:pt x="1262" y="1943"/>
                    <a:pt x="1738" y="1966"/>
                    <a:pt x="1950" y="1951"/>
                  </a:cubicBezTo>
                  <a:cubicBezTo>
                    <a:pt x="2162" y="1936"/>
                    <a:pt x="2253" y="1648"/>
                    <a:pt x="2313" y="1588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3779838" y="4365625"/>
              <a:ext cx="2447925" cy="2303463"/>
            </a:xfrm>
            <a:custGeom>
              <a:avLst/>
              <a:gdLst>
                <a:gd name="T0" fmla="*/ 0 w 1542"/>
                <a:gd name="T1" fmla="*/ 0 h 1451"/>
                <a:gd name="T2" fmla="*/ 720725 w 1542"/>
                <a:gd name="T3" fmla="*/ 863600 h 1451"/>
                <a:gd name="T4" fmla="*/ 1728788 w 1542"/>
                <a:gd name="T5" fmla="*/ 647700 h 1451"/>
                <a:gd name="T6" fmla="*/ 2447925 w 1542"/>
                <a:gd name="T7" fmla="*/ 2303463 h 145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2" h="1451">
                  <a:moveTo>
                    <a:pt x="0" y="0"/>
                  </a:moveTo>
                  <a:cubicBezTo>
                    <a:pt x="136" y="238"/>
                    <a:pt x="273" y="476"/>
                    <a:pt x="454" y="544"/>
                  </a:cubicBezTo>
                  <a:cubicBezTo>
                    <a:pt x="635" y="612"/>
                    <a:pt x="908" y="257"/>
                    <a:pt x="1089" y="408"/>
                  </a:cubicBezTo>
                  <a:cubicBezTo>
                    <a:pt x="1270" y="559"/>
                    <a:pt x="1406" y="1005"/>
                    <a:pt x="1542" y="1451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6588125" y="1460500"/>
              <a:ext cx="2520950" cy="5208588"/>
            </a:xfrm>
            <a:custGeom>
              <a:avLst/>
              <a:gdLst>
                <a:gd name="T0" fmla="*/ 2520950 w 1588"/>
                <a:gd name="T1" fmla="*/ 96838 h 3281"/>
                <a:gd name="T2" fmla="*/ 1871663 w 1588"/>
                <a:gd name="T3" fmla="*/ 384175 h 3281"/>
                <a:gd name="T4" fmla="*/ 1439863 w 1588"/>
                <a:gd name="T5" fmla="*/ 1104900 h 3281"/>
                <a:gd name="T6" fmla="*/ 792163 w 1588"/>
                <a:gd name="T7" fmla="*/ 815975 h 3281"/>
                <a:gd name="T8" fmla="*/ 576263 w 1588"/>
                <a:gd name="T9" fmla="*/ 455613 h 3281"/>
                <a:gd name="T10" fmla="*/ 431800 w 1588"/>
                <a:gd name="T11" fmla="*/ 312738 h 3281"/>
                <a:gd name="T12" fmla="*/ 360363 w 1588"/>
                <a:gd name="T13" fmla="*/ 815975 h 3281"/>
                <a:gd name="T14" fmla="*/ 0 w 1588"/>
                <a:gd name="T15" fmla="*/ 5208588 h 328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88" h="3281">
                  <a:moveTo>
                    <a:pt x="1588" y="61"/>
                  </a:moveTo>
                  <a:cubicBezTo>
                    <a:pt x="1440" y="98"/>
                    <a:pt x="1292" y="136"/>
                    <a:pt x="1179" y="242"/>
                  </a:cubicBezTo>
                  <a:cubicBezTo>
                    <a:pt x="1066" y="348"/>
                    <a:pt x="1020" y="651"/>
                    <a:pt x="907" y="696"/>
                  </a:cubicBezTo>
                  <a:cubicBezTo>
                    <a:pt x="794" y="741"/>
                    <a:pt x="590" y="582"/>
                    <a:pt x="499" y="514"/>
                  </a:cubicBezTo>
                  <a:cubicBezTo>
                    <a:pt x="408" y="446"/>
                    <a:pt x="401" y="340"/>
                    <a:pt x="363" y="287"/>
                  </a:cubicBezTo>
                  <a:cubicBezTo>
                    <a:pt x="325" y="234"/>
                    <a:pt x="295" y="159"/>
                    <a:pt x="272" y="197"/>
                  </a:cubicBezTo>
                  <a:cubicBezTo>
                    <a:pt x="249" y="235"/>
                    <a:pt x="272" y="0"/>
                    <a:pt x="227" y="514"/>
                  </a:cubicBezTo>
                  <a:cubicBezTo>
                    <a:pt x="182" y="1028"/>
                    <a:pt x="91" y="2154"/>
                    <a:pt x="0" y="3281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21" name="AutoShape 22"/>
            <p:cNvSpPr>
              <a:spLocks noChangeArrowheads="1"/>
            </p:cNvSpPr>
            <p:nvPr/>
          </p:nvSpPr>
          <p:spPr bwMode="auto">
            <a:xfrm rot="2944975">
              <a:off x="5004595" y="5733256"/>
              <a:ext cx="976312" cy="485775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2" name="AutoShape 23"/>
            <p:cNvSpPr>
              <a:spLocks noChangeArrowheads="1"/>
            </p:cNvSpPr>
            <p:nvPr/>
          </p:nvSpPr>
          <p:spPr bwMode="auto">
            <a:xfrm>
              <a:off x="7019925" y="4365625"/>
              <a:ext cx="485775" cy="976313"/>
            </a:xfrm>
            <a:prstGeom prst="up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3" name="Text Box 24"/>
            <p:cNvSpPr txBox="1">
              <a:spLocks noChangeArrowheads="1"/>
            </p:cNvSpPr>
            <p:nvPr/>
          </p:nvSpPr>
          <p:spPr bwMode="auto">
            <a:xfrm>
              <a:off x="1835150" y="5661025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chemeClr val="tx2"/>
                </a:solidFill>
              </a:endParaRPr>
            </a:p>
          </p:txBody>
        </p:sp>
        <p:sp>
          <p:nvSpPr>
            <p:cNvPr id="24" name="AutoShape 25"/>
            <p:cNvSpPr>
              <a:spLocks noChangeArrowheads="1"/>
            </p:cNvSpPr>
            <p:nvPr/>
          </p:nvSpPr>
          <p:spPr bwMode="auto">
            <a:xfrm>
              <a:off x="2411413" y="5157788"/>
              <a:ext cx="976312" cy="485775"/>
            </a:xfrm>
            <a:prstGeom prst="lef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5" name="AutoShape 26"/>
            <p:cNvSpPr>
              <a:spLocks noChangeArrowheads="1"/>
            </p:cNvSpPr>
            <p:nvPr/>
          </p:nvSpPr>
          <p:spPr bwMode="auto">
            <a:xfrm>
              <a:off x="3492500" y="5157788"/>
              <a:ext cx="976313" cy="485775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6" name="Text Box 30"/>
            <p:cNvSpPr txBox="1">
              <a:spLocks noChangeArrowheads="1"/>
            </p:cNvSpPr>
            <p:nvPr/>
          </p:nvSpPr>
          <p:spPr bwMode="auto">
            <a:xfrm>
              <a:off x="1547812" y="1484313"/>
              <a:ext cx="1493883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cs-CZ" altLang="cs-CZ" b="1" dirty="0"/>
            </a:p>
          </p:txBody>
        </p:sp>
      </p:grpSp>
      <p:cxnSp>
        <p:nvCxnSpPr>
          <p:cNvPr id="28" name="Přímá spojnice se šipkou 27"/>
          <p:cNvCxnSpPr/>
          <p:nvPr/>
        </p:nvCxnSpPr>
        <p:spPr>
          <a:xfrm>
            <a:off x="4132458" y="2492896"/>
            <a:ext cx="758319" cy="33623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607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88640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  <a:effectLst/>
              </a:rPr>
              <a:t>Mariánský příkop</a:t>
            </a:r>
            <a:r>
              <a:rPr lang="cs-CZ" sz="2000" dirty="0" smtClean="0">
                <a:solidFill>
                  <a:srgbClr val="C00000"/>
                </a:solidFill>
                <a:effectLst/>
              </a:rPr>
              <a:t> </a:t>
            </a:r>
            <a:r>
              <a:rPr lang="cs-CZ" sz="2000" dirty="0" smtClean="0">
                <a:effectLst/>
              </a:rPr>
              <a:t>je asi 2550 km dlouhé a průměrně 69 km široké podmořské údolí, které se nachází východně od Mariánských ostrovů, poblíž ostrova Guam. Jedná se </a:t>
            </a:r>
            <a:r>
              <a:rPr lang="cs-CZ" sz="2000" b="1" dirty="0" smtClean="0">
                <a:effectLst/>
              </a:rPr>
              <a:t>o nejhlubší </a:t>
            </a:r>
            <a:r>
              <a:rPr lang="cs-CZ" sz="2000" dirty="0" smtClean="0">
                <a:effectLst/>
              </a:rPr>
              <a:t>známý podmořský příkop. </a:t>
            </a:r>
            <a:endParaRPr lang="cs-CZ" sz="20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65" y="1772816"/>
            <a:ext cx="4103619" cy="4103619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146707" y="2433082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effectLst/>
              </a:rPr>
              <a:t>Mariánský příkop na mapě Tichého oceánu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32040" y="3861048"/>
            <a:ext cx="41186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Najdi na mapě </a:t>
            </a:r>
            <a:r>
              <a:rPr lang="cs-CZ" sz="2000" b="1" dirty="0" smtClean="0"/>
              <a:t>Mariánský příkop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Jakou má</a:t>
            </a:r>
            <a:r>
              <a:rPr lang="cs-CZ" sz="2000" b="1" dirty="0" smtClean="0">
                <a:solidFill>
                  <a:srgbClr val="C00000"/>
                </a:solidFill>
              </a:rPr>
              <a:t> hloubku</a:t>
            </a:r>
            <a:r>
              <a:rPr lang="cs-CZ" sz="2000" dirty="0" smtClean="0"/>
              <a:t>?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27176" y="4869159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effectLst/>
              </a:rPr>
              <a:t> Hloubka podle posledního měření činí </a:t>
            </a:r>
            <a:r>
              <a:rPr lang="cs-CZ" sz="2400" b="1" dirty="0" smtClean="0">
                <a:solidFill>
                  <a:srgbClr val="C00000"/>
                </a:solidFill>
                <a:effectLst/>
              </a:rPr>
              <a:t>10 994 m.</a:t>
            </a:r>
            <a:endParaRPr lang="cs-CZ" sz="2400" b="1" dirty="0">
              <a:solidFill>
                <a:srgbClr val="C00000"/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1331640" y="2636912"/>
            <a:ext cx="3672408" cy="65416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5" name="Zaoblený obdélník 14">
            <a:hlinkClick r:id="rId3" action="ppaction://hlinksldjump"/>
          </p:cNvPr>
          <p:cNvSpPr/>
          <p:nvPr/>
        </p:nvSpPr>
        <p:spPr>
          <a:xfrm>
            <a:off x="7524328" y="5733256"/>
            <a:ext cx="1080120" cy="648072"/>
          </a:xfrm>
          <a:prstGeom prst="round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ZPĚT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Šipka dolů 16"/>
          <p:cNvSpPr/>
          <p:nvPr/>
        </p:nvSpPr>
        <p:spPr>
          <a:xfrm>
            <a:off x="6300192" y="1700808"/>
            <a:ext cx="691176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875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15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stavba dn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8" t="-383" r="18333"/>
          <a:stretch/>
        </p:blipFill>
        <p:spPr bwMode="auto">
          <a:xfrm>
            <a:off x="0" y="2836968"/>
            <a:ext cx="9144000" cy="417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 flipV="1">
            <a:off x="539552" y="800220"/>
            <a:ext cx="216024" cy="27727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251520" y="292586"/>
            <a:ext cx="1620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1. pevnina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724634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2.pevninský šelf</a:t>
            </a:r>
            <a:endParaRPr lang="cs-CZ" sz="2000" dirty="0"/>
          </a:p>
        </p:txBody>
      </p:sp>
      <p:cxnSp>
        <p:nvCxnSpPr>
          <p:cNvPr id="7" name="Přímá spojnice se šipkou 6"/>
          <p:cNvCxnSpPr/>
          <p:nvPr/>
        </p:nvCxnSpPr>
        <p:spPr>
          <a:xfrm flipV="1">
            <a:off x="1403648" y="1148845"/>
            <a:ext cx="720080" cy="253218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2339752" y="1372706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3.pevninský svah</a:t>
            </a:r>
            <a:endParaRPr lang="cs-CZ" sz="2000" dirty="0"/>
          </a:p>
        </p:txBody>
      </p:sp>
      <p:cxnSp>
        <p:nvCxnSpPr>
          <p:cNvPr id="11" name="Přímá spojnice se šipkou 10"/>
          <p:cNvCxnSpPr/>
          <p:nvPr/>
        </p:nvCxnSpPr>
        <p:spPr>
          <a:xfrm flipV="1">
            <a:off x="1871700" y="1844824"/>
            <a:ext cx="972108" cy="23042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843808" y="2636912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4.podmořská hora</a:t>
            </a:r>
            <a:endParaRPr lang="cs-CZ" sz="2000" dirty="0"/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2663788" y="3212976"/>
            <a:ext cx="756084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6084168" y="400110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9. okrajové moře</a:t>
            </a:r>
            <a:endParaRPr lang="cs-CZ" sz="2000" dirty="0"/>
          </a:p>
        </p:txBody>
      </p:sp>
      <p:cxnSp>
        <p:nvCxnSpPr>
          <p:cNvPr id="18" name="Přímá spojnice se šipkou 17"/>
          <p:cNvCxnSpPr/>
          <p:nvPr/>
        </p:nvCxnSpPr>
        <p:spPr>
          <a:xfrm flipH="1" flipV="1">
            <a:off x="7668344" y="948790"/>
            <a:ext cx="1224136" cy="248021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6084168" y="948790"/>
            <a:ext cx="1404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8. ostrov</a:t>
            </a:r>
            <a:endParaRPr lang="cs-CZ" sz="2000" dirty="0"/>
          </a:p>
        </p:txBody>
      </p:sp>
      <p:cxnSp>
        <p:nvCxnSpPr>
          <p:cNvPr id="21" name="Přímá spojnice se šipkou 20"/>
          <p:cNvCxnSpPr/>
          <p:nvPr/>
        </p:nvCxnSpPr>
        <p:spPr>
          <a:xfrm flipH="1" flipV="1">
            <a:off x="7092280" y="1468815"/>
            <a:ext cx="1008112" cy="156820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4139952" y="2060848"/>
            <a:ext cx="33483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5. středooceánský hřbet</a:t>
            </a:r>
            <a:endParaRPr lang="cs-CZ" sz="2000" dirty="0"/>
          </a:p>
        </p:txBody>
      </p:sp>
      <p:cxnSp>
        <p:nvCxnSpPr>
          <p:cNvPr id="24" name="Přímá spojnice se šipkou 23"/>
          <p:cNvCxnSpPr/>
          <p:nvPr/>
        </p:nvCxnSpPr>
        <p:spPr>
          <a:xfrm flipV="1">
            <a:off x="5004048" y="2564904"/>
            <a:ext cx="504056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5598368" y="2780928"/>
            <a:ext cx="2502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6. oceánská pánev</a:t>
            </a:r>
            <a:endParaRPr lang="cs-CZ" sz="2000" dirty="0"/>
          </a:p>
        </p:txBody>
      </p:sp>
      <p:cxnSp>
        <p:nvCxnSpPr>
          <p:cNvPr id="27" name="Přímá spojnice se šipkou 26"/>
          <p:cNvCxnSpPr/>
          <p:nvPr/>
        </p:nvCxnSpPr>
        <p:spPr>
          <a:xfrm flipV="1">
            <a:off x="5598368" y="3212976"/>
            <a:ext cx="341784" cy="171799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5868144" y="3934797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 hlubokooceánský   	příkop</a:t>
            </a:r>
            <a:endParaRPr lang="cs-CZ" dirty="0"/>
          </a:p>
        </p:txBody>
      </p:sp>
      <p:cxnSp>
        <p:nvCxnSpPr>
          <p:cNvPr id="30" name="Přímá spojnice se šipkou 29"/>
          <p:cNvCxnSpPr/>
          <p:nvPr/>
        </p:nvCxnSpPr>
        <p:spPr>
          <a:xfrm flipV="1">
            <a:off x="7316156" y="4581129"/>
            <a:ext cx="0" cy="122413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1691680" y="0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Pamatuješ si části oceánského dna?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50" autoRev="1" fill="remove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  <p:animClr clrSpc="rgb" dir="cw">
                                      <p:cBhvr>
                                        <p:cTn id="11" dur="250" autoRev="1" fill="remove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  <p:set>
                                      <p:cBhvr>
                                        <p:cTn id="12" dur="250" autoRev="1" fill="remove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3" grpId="0"/>
      <p:bldP spid="16" grpId="0"/>
      <p:bldP spid="19" grpId="0"/>
      <p:bldP spid="22" grpId="0"/>
      <p:bldP spid="25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zánik kůr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20"/>
          <a:stretch/>
        </p:blipFill>
        <p:spPr bwMode="auto">
          <a:xfrm>
            <a:off x="24723" y="1114097"/>
            <a:ext cx="9144000" cy="296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116632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4149080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místech, která se nazývají </a:t>
            </a:r>
            <a:r>
              <a:rPr lang="cs-CZ" sz="2400" b="1" dirty="0" smtClean="0">
                <a:solidFill>
                  <a:srgbClr val="FF3300"/>
                </a:solidFill>
              </a:rPr>
              <a:t>středooceánské</a:t>
            </a:r>
            <a:r>
              <a:rPr lang="cs-CZ" sz="2400" b="1" dirty="0">
                <a:solidFill>
                  <a:srgbClr val="FF3300"/>
                </a:solidFill>
              </a:rPr>
              <a:t> </a:t>
            </a:r>
            <a:r>
              <a:rPr lang="cs-CZ" sz="2400" b="1" dirty="0" smtClean="0">
                <a:solidFill>
                  <a:srgbClr val="FF3300"/>
                </a:solidFill>
              </a:rPr>
              <a:t>hřbety</a:t>
            </a:r>
            <a:r>
              <a:rPr lang="cs-CZ" sz="2400" dirty="0" smtClean="0"/>
              <a:t>, se oddalují zemské desky a roztavená hornina se dostává na povrch. </a:t>
            </a:r>
            <a:r>
              <a:rPr lang="cs-CZ" sz="2400" b="1" dirty="0" smtClean="0"/>
              <a:t>Vzniká</a:t>
            </a:r>
            <a:r>
              <a:rPr lang="cs-CZ" sz="2400" dirty="0" smtClean="0"/>
              <a:t> zde nová oceánská kůra.</a:t>
            </a:r>
          </a:p>
          <a:p>
            <a:endParaRPr lang="cs-CZ" sz="2400" dirty="0" smtClean="0"/>
          </a:p>
          <a:p>
            <a:r>
              <a:rPr lang="cs-CZ" sz="2400" dirty="0" smtClean="0"/>
              <a:t>Zemská kůra </a:t>
            </a:r>
            <a:r>
              <a:rPr lang="cs-CZ" sz="2400" b="1" dirty="0" smtClean="0"/>
              <a:t>zaniká</a:t>
            </a:r>
            <a:r>
              <a:rPr lang="cs-CZ" sz="2400" dirty="0" smtClean="0"/>
              <a:t> v </a:t>
            </a:r>
            <a:r>
              <a:rPr lang="cs-CZ" sz="2400" b="1" dirty="0" smtClean="0">
                <a:solidFill>
                  <a:srgbClr val="FF3300"/>
                </a:solidFill>
              </a:rPr>
              <a:t>hlubokomořských příkopec</a:t>
            </a:r>
            <a:r>
              <a:rPr lang="cs-CZ" sz="2400" b="1" dirty="0" smtClean="0">
                <a:solidFill>
                  <a:srgbClr val="FF0000"/>
                </a:solidFill>
              </a:rPr>
              <a:t>h</a:t>
            </a:r>
            <a:r>
              <a:rPr lang="cs-CZ" sz="2400" dirty="0" smtClean="0"/>
              <a:t>. Zde se jedna deska podsouvá pod druhou.</a:t>
            </a:r>
            <a:endParaRPr lang="cs-CZ" sz="2400" dirty="0"/>
          </a:p>
        </p:txBody>
      </p:sp>
      <p:sp>
        <p:nvSpPr>
          <p:cNvPr id="2" name="Obdélník 1"/>
          <p:cNvSpPr/>
          <p:nvPr/>
        </p:nvSpPr>
        <p:spPr>
          <a:xfrm>
            <a:off x="577033" y="24298"/>
            <a:ext cx="803938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Kde vzniká a zaniká zemská kůra ?</a:t>
            </a:r>
            <a:endParaRPr lang="cs-CZ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vál 6"/>
          <p:cNvSpPr/>
          <p:nvPr/>
        </p:nvSpPr>
        <p:spPr>
          <a:xfrm>
            <a:off x="3419872" y="908720"/>
            <a:ext cx="1584176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3656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reeform 2"/>
          <p:cNvSpPr>
            <a:spLocks/>
          </p:cNvSpPr>
          <p:nvPr/>
        </p:nvSpPr>
        <p:spPr bwMode="auto">
          <a:xfrm>
            <a:off x="0" y="1066800"/>
            <a:ext cx="9186863" cy="5791200"/>
          </a:xfrm>
          <a:custGeom>
            <a:avLst/>
            <a:gdLst>
              <a:gd name="T0" fmla="*/ 311150 w 5787"/>
              <a:gd name="T1" fmla="*/ 392113 h 3648"/>
              <a:gd name="T2" fmla="*/ 519113 w 5787"/>
              <a:gd name="T3" fmla="*/ 987425 h 3648"/>
              <a:gd name="T4" fmla="*/ 1139825 w 5787"/>
              <a:gd name="T5" fmla="*/ 1058863 h 3648"/>
              <a:gd name="T6" fmla="*/ 1873250 w 5787"/>
              <a:gd name="T7" fmla="*/ 3105150 h 3648"/>
              <a:gd name="T8" fmla="*/ 2312988 w 5787"/>
              <a:gd name="T9" fmla="*/ 3465513 h 3648"/>
              <a:gd name="T10" fmla="*/ 2901950 w 5787"/>
              <a:gd name="T11" fmla="*/ 3536950 h 3648"/>
              <a:gd name="T12" fmla="*/ 3192463 w 5787"/>
              <a:gd name="T13" fmla="*/ 3381375 h 3648"/>
              <a:gd name="T14" fmla="*/ 3406775 w 5787"/>
              <a:gd name="T15" fmla="*/ 3076575 h 3648"/>
              <a:gd name="T16" fmla="*/ 3562350 w 5787"/>
              <a:gd name="T17" fmla="*/ 2960688 h 3648"/>
              <a:gd name="T18" fmla="*/ 3709988 w 5787"/>
              <a:gd name="T19" fmla="*/ 2816225 h 3648"/>
              <a:gd name="T20" fmla="*/ 3806825 w 5787"/>
              <a:gd name="T21" fmla="*/ 2873375 h 3648"/>
              <a:gd name="T22" fmla="*/ 3930650 w 5787"/>
              <a:gd name="T23" fmla="*/ 2816225 h 3648"/>
              <a:gd name="T24" fmla="*/ 4297363 w 5787"/>
              <a:gd name="T25" fmla="*/ 3465513 h 3648"/>
              <a:gd name="T26" fmla="*/ 4873625 w 5787"/>
              <a:gd name="T27" fmla="*/ 3832225 h 3648"/>
              <a:gd name="T28" fmla="*/ 5229225 w 5787"/>
              <a:gd name="T29" fmla="*/ 3730625 h 3648"/>
              <a:gd name="T30" fmla="*/ 5486400 w 5787"/>
              <a:gd name="T31" fmla="*/ 3584575 h 3648"/>
              <a:gd name="T32" fmla="*/ 5694363 w 5787"/>
              <a:gd name="T33" fmla="*/ 3608388 h 3648"/>
              <a:gd name="T34" fmla="*/ 5915025 w 5787"/>
              <a:gd name="T35" fmla="*/ 3681413 h 3648"/>
              <a:gd name="T36" fmla="*/ 6135688 w 5787"/>
              <a:gd name="T37" fmla="*/ 4329113 h 3648"/>
              <a:gd name="T38" fmla="*/ 6427788 w 5787"/>
              <a:gd name="T39" fmla="*/ 5337175 h 3648"/>
              <a:gd name="T40" fmla="*/ 6827838 w 5787"/>
              <a:gd name="T41" fmla="*/ 144463 h 3648"/>
              <a:gd name="T42" fmla="*/ 7124700 w 5787"/>
              <a:gd name="T43" fmla="*/ 231775 h 3648"/>
              <a:gd name="T44" fmla="*/ 7243763 w 5787"/>
              <a:gd name="T45" fmla="*/ 812800 h 3648"/>
              <a:gd name="T46" fmla="*/ 7361238 w 5787"/>
              <a:gd name="T47" fmla="*/ 900113 h 3648"/>
              <a:gd name="T48" fmla="*/ 7643813 w 5787"/>
              <a:gd name="T49" fmla="*/ 1103313 h 3648"/>
              <a:gd name="T50" fmla="*/ 7761288 w 5787"/>
              <a:gd name="T51" fmla="*/ 1073150 h 3648"/>
              <a:gd name="T52" fmla="*/ 7896225 w 5787"/>
              <a:gd name="T53" fmla="*/ 1131888 h 3648"/>
              <a:gd name="T54" fmla="*/ 8104188 w 5787"/>
              <a:gd name="T55" fmla="*/ 1103313 h 3648"/>
              <a:gd name="T56" fmla="*/ 8207375 w 5787"/>
              <a:gd name="T57" fmla="*/ 900113 h 3648"/>
              <a:gd name="T58" fmla="*/ 8355013 w 5787"/>
              <a:gd name="T59" fmla="*/ 522288 h 3648"/>
              <a:gd name="T60" fmla="*/ 8636000 w 5787"/>
              <a:gd name="T61" fmla="*/ 479425 h 3648"/>
              <a:gd name="T62" fmla="*/ 8829675 w 5787"/>
              <a:gd name="T63" fmla="*/ 319088 h 3648"/>
              <a:gd name="T64" fmla="*/ 9144000 w 5787"/>
              <a:gd name="T65" fmla="*/ 173038 h 3648"/>
              <a:gd name="T66" fmla="*/ 9158288 w 5787"/>
              <a:gd name="T67" fmla="*/ 1219200 h 3648"/>
              <a:gd name="T68" fmla="*/ 9186863 w 5787"/>
              <a:gd name="T69" fmla="*/ 5776913 h 3648"/>
              <a:gd name="T70" fmla="*/ 0 w 5787"/>
              <a:gd name="T71" fmla="*/ 5791200 h 3648"/>
              <a:gd name="T72" fmla="*/ 0 w 5787"/>
              <a:gd name="T73" fmla="*/ 0 h 3648"/>
              <a:gd name="T74" fmla="*/ 311150 w 5787"/>
              <a:gd name="T75" fmla="*/ 392113 h 364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5787" h="3648">
                <a:moveTo>
                  <a:pt x="196" y="247"/>
                </a:moveTo>
                <a:lnTo>
                  <a:pt x="327" y="622"/>
                </a:lnTo>
                <a:lnTo>
                  <a:pt x="718" y="667"/>
                </a:lnTo>
                <a:lnTo>
                  <a:pt x="1180" y="1956"/>
                </a:lnTo>
                <a:lnTo>
                  <a:pt x="1457" y="2183"/>
                </a:lnTo>
                <a:lnTo>
                  <a:pt x="1828" y="2228"/>
                </a:lnTo>
                <a:lnTo>
                  <a:pt x="2011" y="2130"/>
                </a:lnTo>
                <a:lnTo>
                  <a:pt x="2146" y="1938"/>
                </a:lnTo>
                <a:lnTo>
                  <a:pt x="2244" y="1865"/>
                </a:lnTo>
                <a:lnTo>
                  <a:pt x="2337" y="1774"/>
                </a:lnTo>
                <a:cubicBezTo>
                  <a:pt x="2387" y="1824"/>
                  <a:pt x="2365" y="1832"/>
                  <a:pt x="2398" y="1810"/>
                </a:cubicBezTo>
                <a:lnTo>
                  <a:pt x="2476" y="1774"/>
                </a:lnTo>
                <a:lnTo>
                  <a:pt x="2707" y="2183"/>
                </a:lnTo>
                <a:cubicBezTo>
                  <a:pt x="2995" y="2417"/>
                  <a:pt x="2880" y="2414"/>
                  <a:pt x="3070" y="2414"/>
                </a:cubicBezTo>
                <a:lnTo>
                  <a:pt x="3294" y="2350"/>
                </a:lnTo>
                <a:lnTo>
                  <a:pt x="3456" y="2258"/>
                </a:lnTo>
                <a:lnTo>
                  <a:pt x="3587" y="2273"/>
                </a:lnTo>
                <a:lnTo>
                  <a:pt x="3726" y="2319"/>
                </a:lnTo>
                <a:lnTo>
                  <a:pt x="3865" y="2727"/>
                </a:lnTo>
                <a:lnTo>
                  <a:pt x="4049" y="3362"/>
                </a:lnTo>
                <a:lnTo>
                  <a:pt x="4301" y="91"/>
                </a:lnTo>
                <a:lnTo>
                  <a:pt x="4488" y="146"/>
                </a:lnTo>
                <a:lnTo>
                  <a:pt x="4563" y="512"/>
                </a:lnTo>
                <a:lnTo>
                  <a:pt x="4637" y="567"/>
                </a:lnTo>
                <a:lnTo>
                  <a:pt x="4815" y="695"/>
                </a:lnTo>
                <a:cubicBezTo>
                  <a:pt x="4923" y="665"/>
                  <a:pt x="4780" y="702"/>
                  <a:pt x="4889" y="676"/>
                </a:cubicBezTo>
                <a:cubicBezTo>
                  <a:pt x="4902" y="673"/>
                  <a:pt x="4967" y="724"/>
                  <a:pt x="4974" y="713"/>
                </a:cubicBezTo>
                <a:cubicBezTo>
                  <a:pt x="4985" y="695"/>
                  <a:pt x="5112" y="748"/>
                  <a:pt x="5105" y="695"/>
                </a:cubicBezTo>
                <a:lnTo>
                  <a:pt x="5170" y="567"/>
                </a:lnTo>
                <a:cubicBezTo>
                  <a:pt x="5217" y="576"/>
                  <a:pt x="5218" y="373"/>
                  <a:pt x="5263" y="329"/>
                </a:cubicBezTo>
                <a:cubicBezTo>
                  <a:pt x="5308" y="285"/>
                  <a:pt x="5390" y="323"/>
                  <a:pt x="5440" y="302"/>
                </a:cubicBezTo>
                <a:cubicBezTo>
                  <a:pt x="5450" y="299"/>
                  <a:pt x="5563" y="211"/>
                  <a:pt x="5562" y="201"/>
                </a:cubicBezTo>
                <a:cubicBezTo>
                  <a:pt x="5561" y="192"/>
                  <a:pt x="5742" y="13"/>
                  <a:pt x="5760" y="109"/>
                </a:cubicBezTo>
                <a:lnTo>
                  <a:pt x="5769" y="768"/>
                </a:lnTo>
                <a:lnTo>
                  <a:pt x="5787" y="3639"/>
                </a:lnTo>
                <a:lnTo>
                  <a:pt x="0" y="3648"/>
                </a:lnTo>
                <a:lnTo>
                  <a:pt x="0" y="0"/>
                </a:lnTo>
                <a:lnTo>
                  <a:pt x="196" y="247"/>
                </a:lnTo>
                <a:close/>
              </a:path>
            </a:pathLst>
          </a:custGeom>
          <a:solidFill>
            <a:srgbClr val="CC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 dirty="0"/>
          </a:p>
        </p:txBody>
      </p:sp>
      <p:sp>
        <p:nvSpPr>
          <p:cNvPr id="8195" name="Freeform 3"/>
          <p:cNvSpPr>
            <a:spLocks/>
          </p:cNvSpPr>
          <p:nvPr/>
        </p:nvSpPr>
        <p:spPr bwMode="auto">
          <a:xfrm>
            <a:off x="290513" y="1478023"/>
            <a:ext cx="6502400" cy="5226050"/>
          </a:xfrm>
          <a:custGeom>
            <a:avLst/>
            <a:gdLst>
              <a:gd name="T0" fmla="*/ 0 w 4096"/>
              <a:gd name="T1" fmla="*/ 0 h 3292"/>
              <a:gd name="T2" fmla="*/ 73025 w 4096"/>
              <a:gd name="T3" fmla="*/ 14288 h 3292"/>
              <a:gd name="T4" fmla="*/ 6473825 w 4096"/>
              <a:gd name="T5" fmla="*/ 44450 h 3292"/>
              <a:gd name="T6" fmla="*/ 6502400 w 4096"/>
              <a:gd name="T7" fmla="*/ 115888 h 3292"/>
              <a:gd name="T8" fmla="*/ 6386513 w 4096"/>
              <a:gd name="T9" fmla="*/ 1654175 h 3292"/>
              <a:gd name="T10" fmla="*/ 6211888 w 4096"/>
              <a:gd name="T11" fmla="*/ 3832225 h 3292"/>
              <a:gd name="T12" fmla="*/ 6110288 w 4096"/>
              <a:gd name="T13" fmla="*/ 5226050 h 3292"/>
              <a:gd name="T14" fmla="*/ 5732463 w 4096"/>
              <a:gd name="T15" fmla="*/ 4122738 h 3292"/>
              <a:gd name="T16" fmla="*/ 5514975 w 4096"/>
              <a:gd name="T17" fmla="*/ 3338513 h 3292"/>
              <a:gd name="T18" fmla="*/ 5283200 w 4096"/>
              <a:gd name="T19" fmla="*/ 3265488 h 3292"/>
              <a:gd name="T20" fmla="*/ 4629150 w 4096"/>
              <a:gd name="T21" fmla="*/ 3482975 h 3292"/>
              <a:gd name="T22" fmla="*/ 4324350 w 4096"/>
              <a:gd name="T23" fmla="*/ 3482975 h 3292"/>
              <a:gd name="T24" fmla="*/ 3846513 w 4096"/>
              <a:gd name="T25" fmla="*/ 3033713 h 3292"/>
              <a:gd name="T26" fmla="*/ 3570288 w 4096"/>
              <a:gd name="T27" fmla="*/ 2540000 h 3292"/>
              <a:gd name="T28" fmla="*/ 3454400 w 4096"/>
              <a:gd name="T29" fmla="*/ 2511425 h 3292"/>
              <a:gd name="T30" fmla="*/ 3222625 w 4096"/>
              <a:gd name="T31" fmla="*/ 2627313 h 3292"/>
              <a:gd name="T32" fmla="*/ 2887663 w 4096"/>
              <a:gd name="T33" fmla="*/ 3106738 h 3292"/>
              <a:gd name="T34" fmla="*/ 2613025 w 4096"/>
              <a:gd name="T35" fmla="*/ 3194050 h 3292"/>
              <a:gd name="T36" fmla="*/ 1987550 w 4096"/>
              <a:gd name="T37" fmla="*/ 3121025 h 3292"/>
              <a:gd name="T38" fmla="*/ 1524000 w 4096"/>
              <a:gd name="T39" fmla="*/ 2801938 h 3292"/>
              <a:gd name="T40" fmla="*/ 798513 w 4096"/>
              <a:gd name="T41" fmla="*/ 696913 h 3292"/>
              <a:gd name="T42" fmla="*/ 203200 w 4096"/>
              <a:gd name="T43" fmla="*/ 623888 h 3292"/>
              <a:gd name="T44" fmla="*/ 0 w 4096"/>
              <a:gd name="T45" fmla="*/ 0 h 329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096" h="3292">
                <a:moveTo>
                  <a:pt x="0" y="0"/>
                </a:moveTo>
                <a:lnTo>
                  <a:pt x="46" y="9"/>
                </a:lnTo>
                <a:lnTo>
                  <a:pt x="4078" y="28"/>
                </a:lnTo>
                <a:lnTo>
                  <a:pt x="4096" y="73"/>
                </a:lnTo>
                <a:lnTo>
                  <a:pt x="4023" y="1042"/>
                </a:lnTo>
                <a:lnTo>
                  <a:pt x="3913" y="2414"/>
                </a:lnTo>
                <a:lnTo>
                  <a:pt x="3849" y="3292"/>
                </a:lnTo>
                <a:lnTo>
                  <a:pt x="3611" y="2597"/>
                </a:lnTo>
                <a:lnTo>
                  <a:pt x="3474" y="2103"/>
                </a:lnTo>
                <a:lnTo>
                  <a:pt x="3328" y="2057"/>
                </a:lnTo>
                <a:lnTo>
                  <a:pt x="2916" y="2194"/>
                </a:lnTo>
                <a:lnTo>
                  <a:pt x="2724" y="2194"/>
                </a:lnTo>
                <a:cubicBezTo>
                  <a:pt x="2632" y="2102"/>
                  <a:pt x="2512" y="1998"/>
                  <a:pt x="2423" y="1911"/>
                </a:cubicBezTo>
                <a:lnTo>
                  <a:pt x="2249" y="1600"/>
                </a:lnTo>
                <a:lnTo>
                  <a:pt x="2176" y="1582"/>
                </a:lnTo>
                <a:lnTo>
                  <a:pt x="2030" y="1655"/>
                </a:lnTo>
                <a:lnTo>
                  <a:pt x="1819" y="1957"/>
                </a:lnTo>
                <a:lnTo>
                  <a:pt x="1646" y="2012"/>
                </a:lnTo>
                <a:lnTo>
                  <a:pt x="1252" y="1966"/>
                </a:lnTo>
                <a:lnTo>
                  <a:pt x="960" y="1765"/>
                </a:lnTo>
                <a:lnTo>
                  <a:pt x="503" y="439"/>
                </a:lnTo>
                <a:lnTo>
                  <a:pt x="128" y="3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 dirty="0"/>
          </a:p>
        </p:txBody>
      </p:sp>
      <p:sp>
        <p:nvSpPr>
          <p:cNvPr id="8196" name="Freeform 4"/>
          <p:cNvSpPr>
            <a:spLocks/>
          </p:cNvSpPr>
          <p:nvPr/>
        </p:nvSpPr>
        <p:spPr bwMode="auto">
          <a:xfrm>
            <a:off x="7170738" y="1450975"/>
            <a:ext cx="1625600" cy="798513"/>
          </a:xfrm>
          <a:custGeom>
            <a:avLst/>
            <a:gdLst>
              <a:gd name="T0" fmla="*/ 0 w 1024"/>
              <a:gd name="T1" fmla="*/ 44450 h 503"/>
              <a:gd name="T2" fmla="*/ 0 w 1024"/>
              <a:gd name="T3" fmla="*/ 0 h 503"/>
              <a:gd name="T4" fmla="*/ 1625600 w 1024"/>
              <a:gd name="T5" fmla="*/ 0 h 503"/>
              <a:gd name="T6" fmla="*/ 1422400 w 1024"/>
              <a:gd name="T7" fmla="*/ 87313 h 503"/>
              <a:gd name="T8" fmla="*/ 1160463 w 1024"/>
              <a:gd name="T9" fmla="*/ 131763 h 503"/>
              <a:gd name="T10" fmla="*/ 1073150 w 1024"/>
              <a:gd name="T11" fmla="*/ 479425 h 503"/>
              <a:gd name="T12" fmla="*/ 928688 w 1024"/>
              <a:gd name="T13" fmla="*/ 798513 h 503"/>
              <a:gd name="T14" fmla="*/ 425450 w 1024"/>
              <a:gd name="T15" fmla="*/ 754063 h 503"/>
              <a:gd name="T16" fmla="*/ 57150 w 1024"/>
              <a:gd name="T17" fmla="*/ 420688 h 503"/>
              <a:gd name="T18" fmla="*/ 0 w 1024"/>
              <a:gd name="T19" fmla="*/ 44450 h 50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024" h="503">
                <a:moveTo>
                  <a:pt x="0" y="28"/>
                </a:moveTo>
                <a:lnTo>
                  <a:pt x="0" y="0"/>
                </a:lnTo>
                <a:lnTo>
                  <a:pt x="1024" y="0"/>
                </a:lnTo>
                <a:lnTo>
                  <a:pt x="896" y="55"/>
                </a:lnTo>
                <a:lnTo>
                  <a:pt x="731" y="83"/>
                </a:lnTo>
                <a:lnTo>
                  <a:pt x="676" y="302"/>
                </a:lnTo>
                <a:lnTo>
                  <a:pt x="585" y="503"/>
                </a:lnTo>
                <a:lnTo>
                  <a:pt x="268" y="475"/>
                </a:lnTo>
                <a:lnTo>
                  <a:pt x="36" y="265"/>
                </a:lnTo>
                <a:lnTo>
                  <a:pt x="0" y="28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 dirty="0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124075" y="3573463"/>
            <a:ext cx="15986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000" dirty="0">
                <a:solidFill>
                  <a:schemeClr val="accent2"/>
                </a:solidFill>
              </a:rPr>
              <a:t>OCEÁNSKÁ</a:t>
            </a:r>
          </a:p>
          <a:p>
            <a:pPr eaLnBrk="1" hangingPunct="1"/>
            <a:r>
              <a:rPr lang="cs-CZ" altLang="cs-CZ" sz="2000" dirty="0">
                <a:solidFill>
                  <a:schemeClr val="accent2"/>
                </a:solidFill>
              </a:rPr>
              <a:t>PÁNEV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4356100" y="3860800"/>
            <a:ext cx="18002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000" dirty="0">
                <a:solidFill>
                  <a:schemeClr val="accent2"/>
                </a:solidFill>
              </a:rPr>
              <a:t>OCEÁNSKÁ</a:t>
            </a:r>
          </a:p>
          <a:p>
            <a:pPr eaLnBrk="1" hangingPunct="1"/>
            <a:r>
              <a:rPr lang="cs-CZ" altLang="cs-CZ" sz="2000" dirty="0">
                <a:solidFill>
                  <a:schemeClr val="accent2"/>
                </a:solidFill>
              </a:rPr>
              <a:t>PÁNEV</a:t>
            </a: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468313" y="1628775"/>
            <a:ext cx="86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000" b="1" dirty="0">
                <a:solidFill>
                  <a:srgbClr val="FF6600"/>
                </a:solidFill>
              </a:rPr>
              <a:t>ŠELF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2843213" y="2781300"/>
            <a:ext cx="271260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000" b="1" dirty="0">
                <a:solidFill>
                  <a:schemeClr val="accent2"/>
                </a:solidFill>
              </a:rPr>
              <a:t>STŘEDOOCEÁNSKÝ</a:t>
            </a:r>
          </a:p>
          <a:p>
            <a:pPr eaLnBrk="1" hangingPunct="1"/>
            <a:r>
              <a:rPr lang="cs-CZ" altLang="cs-CZ" sz="2000" b="1" dirty="0">
                <a:solidFill>
                  <a:schemeClr val="accent2"/>
                </a:solidFill>
              </a:rPr>
              <a:t>HŘBET</a:t>
            </a:r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 flipH="1">
            <a:off x="3779838" y="3141663"/>
            <a:ext cx="287337" cy="719137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/>
          <a:lstStyle/>
          <a:p>
            <a:endParaRPr lang="cs-CZ" dirty="0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 rot="-5211418">
            <a:off x="4347370" y="3510756"/>
            <a:ext cx="38719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000" dirty="0">
                <a:solidFill>
                  <a:schemeClr val="accent2"/>
                </a:solidFill>
              </a:rPr>
              <a:t>HLUBOKOOCEÁNSKÝ PŘÍKOP</a:t>
            </a:r>
          </a:p>
        </p:txBody>
      </p:sp>
      <p:sp>
        <p:nvSpPr>
          <p:cNvPr id="8203" name="Line 11"/>
          <p:cNvSpPr>
            <a:spLocks noChangeShapeType="1"/>
          </p:cNvSpPr>
          <p:nvPr/>
        </p:nvSpPr>
        <p:spPr bwMode="auto">
          <a:xfrm>
            <a:off x="6283325" y="5661026"/>
            <a:ext cx="88899" cy="6477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/>
          <a:lstStyle/>
          <a:p>
            <a:endParaRPr lang="cs-CZ" dirty="0"/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7235825" y="1557338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000" dirty="0">
                <a:solidFill>
                  <a:schemeClr val="accent2"/>
                </a:solidFill>
              </a:rPr>
              <a:t>MOŘE</a:t>
            </a: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3041696" y="1557338"/>
            <a:ext cx="219162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4400" dirty="0">
                <a:solidFill>
                  <a:schemeClr val="accent2"/>
                </a:solidFill>
              </a:rPr>
              <a:t>OCEÁN</a:t>
            </a:r>
          </a:p>
        </p:txBody>
      </p:sp>
      <p:sp>
        <p:nvSpPr>
          <p:cNvPr id="8206" name="Freeform 14"/>
          <p:cNvSpPr>
            <a:spLocks/>
          </p:cNvSpPr>
          <p:nvPr/>
        </p:nvSpPr>
        <p:spPr bwMode="auto">
          <a:xfrm>
            <a:off x="-36513" y="1052513"/>
            <a:ext cx="1584326" cy="5832475"/>
          </a:xfrm>
          <a:custGeom>
            <a:avLst/>
            <a:gdLst>
              <a:gd name="T0" fmla="*/ 0 w 998"/>
              <a:gd name="T1" fmla="*/ 73025 h 3674"/>
              <a:gd name="T2" fmla="*/ 71438 w 998"/>
              <a:gd name="T3" fmla="*/ 0 h 3674"/>
              <a:gd name="T4" fmla="*/ 360363 w 998"/>
              <a:gd name="T5" fmla="*/ 431800 h 3674"/>
              <a:gd name="T6" fmla="*/ 504825 w 998"/>
              <a:gd name="T7" fmla="*/ 1008063 h 3674"/>
              <a:gd name="T8" fmla="*/ 1152526 w 998"/>
              <a:gd name="T9" fmla="*/ 1081088 h 3674"/>
              <a:gd name="T10" fmla="*/ 1584326 w 998"/>
              <a:gd name="T11" fmla="*/ 2376488 h 3674"/>
              <a:gd name="T12" fmla="*/ 1584326 w 998"/>
              <a:gd name="T13" fmla="*/ 5832475 h 3674"/>
              <a:gd name="T14" fmla="*/ 0 w 998"/>
              <a:gd name="T15" fmla="*/ 5832475 h 3674"/>
              <a:gd name="T16" fmla="*/ 0 w 998"/>
              <a:gd name="T17" fmla="*/ 73025 h 367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998" h="3674">
                <a:moveTo>
                  <a:pt x="0" y="46"/>
                </a:moveTo>
                <a:lnTo>
                  <a:pt x="45" y="0"/>
                </a:lnTo>
                <a:lnTo>
                  <a:pt x="227" y="272"/>
                </a:lnTo>
                <a:lnTo>
                  <a:pt x="318" y="635"/>
                </a:lnTo>
                <a:lnTo>
                  <a:pt x="726" y="681"/>
                </a:lnTo>
                <a:lnTo>
                  <a:pt x="998" y="1497"/>
                </a:lnTo>
                <a:lnTo>
                  <a:pt x="998" y="3674"/>
                </a:lnTo>
                <a:lnTo>
                  <a:pt x="0" y="3674"/>
                </a:lnTo>
                <a:lnTo>
                  <a:pt x="0" y="46"/>
                </a:lnTo>
                <a:close/>
              </a:path>
            </a:pathLst>
          </a:custGeom>
          <a:solidFill>
            <a:srgbClr val="FF9933"/>
          </a:solidFill>
          <a:ln w="127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 dirty="0"/>
          </a:p>
        </p:txBody>
      </p:sp>
      <p:sp>
        <p:nvSpPr>
          <p:cNvPr id="8207" name="Freeform 15"/>
          <p:cNvSpPr>
            <a:spLocks/>
          </p:cNvSpPr>
          <p:nvPr/>
        </p:nvSpPr>
        <p:spPr bwMode="auto">
          <a:xfrm>
            <a:off x="6588125" y="1196975"/>
            <a:ext cx="2657475" cy="5688013"/>
          </a:xfrm>
          <a:custGeom>
            <a:avLst/>
            <a:gdLst>
              <a:gd name="T0" fmla="*/ 2614613 w 1674"/>
              <a:gd name="T1" fmla="*/ 22225 h 3583"/>
              <a:gd name="T2" fmla="*/ 2447925 w 1674"/>
              <a:gd name="T3" fmla="*/ 0 h 3583"/>
              <a:gd name="T4" fmla="*/ 2047875 w 1674"/>
              <a:gd name="T5" fmla="*/ 312738 h 3583"/>
              <a:gd name="T6" fmla="*/ 1743075 w 1674"/>
              <a:gd name="T7" fmla="*/ 369888 h 3583"/>
              <a:gd name="T8" fmla="*/ 1439863 w 1674"/>
              <a:gd name="T9" fmla="*/ 1008063 h 3583"/>
              <a:gd name="T10" fmla="*/ 1008063 w 1674"/>
              <a:gd name="T11" fmla="*/ 1008063 h 3583"/>
              <a:gd name="T12" fmla="*/ 647700 w 1674"/>
              <a:gd name="T13" fmla="*/ 647700 h 3583"/>
              <a:gd name="T14" fmla="*/ 582613 w 1674"/>
              <a:gd name="T15" fmla="*/ 268288 h 3583"/>
              <a:gd name="T16" fmla="*/ 504825 w 1674"/>
              <a:gd name="T17" fmla="*/ 71438 h 3583"/>
              <a:gd name="T18" fmla="*/ 215900 w 1674"/>
              <a:gd name="T19" fmla="*/ 0 h 3583"/>
              <a:gd name="T20" fmla="*/ 44450 w 1674"/>
              <a:gd name="T21" fmla="*/ 2446338 h 3583"/>
              <a:gd name="T22" fmla="*/ 0 w 1674"/>
              <a:gd name="T23" fmla="*/ 5688013 h 3583"/>
              <a:gd name="T24" fmla="*/ 2614613 w 1674"/>
              <a:gd name="T25" fmla="*/ 5668963 h 3583"/>
              <a:gd name="T26" fmla="*/ 2657475 w 1674"/>
              <a:gd name="T27" fmla="*/ 877888 h 3583"/>
              <a:gd name="T28" fmla="*/ 2570163 w 1674"/>
              <a:gd name="T29" fmla="*/ 50800 h 3583"/>
              <a:gd name="T30" fmla="*/ 2614613 w 1674"/>
              <a:gd name="T31" fmla="*/ 22225 h 358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674" h="3583">
                <a:moveTo>
                  <a:pt x="1647" y="14"/>
                </a:moveTo>
                <a:lnTo>
                  <a:pt x="1542" y="0"/>
                </a:lnTo>
                <a:lnTo>
                  <a:pt x="1290" y="197"/>
                </a:lnTo>
                <a:lnTo>
                  <a:pt x="1098" y="233"/>
                </a:lnTo>
                <a:lnTo>
                  <a:pt x="907" y="635"/>
                </a:lnTo>
                <a:lnTo>
                  <a:pt x="635" y="635"/>
                </a:lnTo>
                <a:lnTo>
                  <a:pt x="408" y="408"/>
                </a:lnTo>
                <a:lnTo>
                  <a:pt x="367" y="169"/>
                </a:lnTo>
                <a:lnTo>
                  <a:pt x="318" y="45"/>
                </a:lnTo>
                <a:lnTo>
                  <a:pt x="136" y="0"/>
                </a:lnTo>
                <a:lnTo>
                  <a:pt x="28" y="1541"/>
                </a:lnTo>
                <a:lnTo>
                  <a:pt x="0" y="3583"/>
                </a:lnTo>
                <a:lnTo>
                  <a:pt x="1647" y="3571"/>
                </a:lnTo>
                <a:lnTo>
                  <a:pt x="1674" y="553"/>
                </a:lnTo>
                <a:lnTo>
                  <a:pt x="1619" y="32"/>
                </a:lnTo>
                <a:lnTo>
                  <a:pt x="1647" y="14"/>
                </a:lnTo>
                <a:close/>
              </a:path>
            </a:pathLst>
          </a:custGeom>
          <a:solidFill>
            <a:srgbClr val="FF9933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 dirty="0"/>
          </a:p>
        </p:txBody>
      </p:sp>
      <p:sp>
        <p:nvSpPr>
          <p:cNvPr id="8208" name="Rectangle 16"/>
          <p:cNvSpPr>
            <a:spLocks noChangeArrowheads="1"/>
          </p:cNvSpPr>
          <p:nvPr/>
        </p:nvSpPr>
        <p:spPr bwMode="auto">
          <a:xfrm>
            <a:off x="-36513" y="5805488"/>
            <a:ext cx="1727201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000" b="1" dirty="0">
                <a:solidFill>
                  <a:srgbClr val="800000"/>
                </a:solidFill>
              </a:rPr>
              <a:t>PEVNINSKÁ</a:t>
            </a:r>
          </a:p>
          <a:p>
            <a:pPr eaLnBrk="1" hangingPunct="1"/>
            <a:r>
              <a:rPr lang="cs-CZ" altLang="cs-CZ" sz="2000" b="1" dirty="0">
                <a:solidFill>
                  <a:srgbClr val="800000"/>
                </a:solidFill>
              </a:rPr>
              <a:t>ZEMSKÁ</a:t>
            </a:r>
          </a:p>
          <a:p>
            <a:pPr eaLnBrk="1" hangingPunct="1"/>
            <a:r>
              <a:rPr lang="cs-CZ" altLang="cs-CZ" sz="2000" b="1" dirty="0">
                <a:solidFill>
                  <a:srgbClr val="800000"/>
                </a:solidFill>
              </a:rPr>
              <a:t>KŮRA</a:t>
            </a:r>
          </a:p>
        </p:txBody>
      </p:sp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7164388" y="5805488"/>
            <a:ext cx="17811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000" b="1" dirty="0">
                <a:solidFill>
                  <a:srgbClr val="800000"/>
                </a:solidFill>
              </a:rPr>
              <a:t>PEVNINSKÁ</a:t>
            </a:r>
          </a:p>
          <a:p>
            <a:pPr eaLnBrk="1" hangingPunct="1"/>
            <a:r>
              <a:rPr lang="cs-CZ" altLang="cs-CZ" sz="2000" b="1" dirty="0">
                <a:solidFill>
                  <a:srgbClr val="800000"/>
                </a:solidFill>
              </a:rPr>
              <a:t>ZEMSKÁ</a:t>
            </a:r>
          </a:p>
          <a:p>
            <a:pPr eaLnBrk="1" hangingPunct="1"/>
            <a:r>
              <a:rPr lang="cs-CZ" altLang="cs-CZ" sz="2000" b="1" dirty="0">
                <a:solidFill>
                  <a:srgbClr val="800000"/>
                </a:solidFill>
              </a:rPr>
              <a:t>KŮRA</a:t>
            </a:r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1816100" y="6303963"/>
            <a:ext cx="362631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000" b="1" dirty="0">
                <a:solidFill>
                  <a:schemeClr val="accent2">
                    <a:lumMod val="50000"/>
                  </a:schemeClr>
                </a:solidFill>
              </a:rPr>
              <a:t>OCEÁNSKÁ ZEMSKÁ KŮRA</a:t>
            </a:r>
          </a:p>
        </p:txBody>
      </p:sp>
      <p:sp>
        <p:nvSpPr>
          <p:cNvPr id="8211" name="Freeform 19"/>
          <p:cNvSpPr>
            <a:spLocks/>
          </p:cNvSpPr>
          <p:nvPr/>
        </p:nvSpPr>
        <p:spPr bwMode="auto">
          <a:xfrm>
            <a:off x="-36513" y="1844675"/>
            <a:ext cx="3671888" cy="3121025"/>
          </a:xfrm>
          <a:custGeom>
            <a:avLst/>
            <a:gdLst>
              <a:gd name="T0" fmla="*/ 0 w 2313"/>
              <a:gd name="T1" fmla="*/ 0 h 1966"/>
              <a:gd name="T2" fmla="*/ 360363 w 2313"/>
              <a:gd name="T3" fmla="*/ 504825 h 1966"/>
              <a:gd name="T4" fmla="*/ 1008063 w 2313"/>
              <a:gd name="T5" fmla="*/ 576263 h 1966"/>
              <a:gd name="T6" fmla="*/ 1655763 w 2313"/>
              <a:gd name="T7" fmla="*/ 2663825 h 1966"/>
              <a:gd name="T8" fmla="*/ 3095625 w 2313"/>
              <a:gd name="T9" fmla="*/ 3097213 h 1966"/>
              <a:gd name="T10" fmla="*/ 3671888 w 2313"/>
              <a:gd name="T11" fmla="*/ 2520950 h 196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313" h="1966">
                <a:moveTo>
                  <a:pt x="0" y="0"/>
                </a:moveTo>
                <a:cubicBezTo>
                  <a:pt x="60" y="129"/>
                  <a:pt x="121" y="258"/>
                  <a:pt x="227" y="318"/>
                </a:cubicBezTo>
                <a:cubicBezTo>
                  <a:pt x="333" y="378"/>
                  <a:pt x="499" y="136"/>
                  <a:pt x="635" y="363"/>
                </a:cubicBezTo>
                <a:cubicBezTo>
                  <a:pt x="771" y="590"/>
                  <a:pt x="824" y="1413"/>
                  <a:pt x="1043" y="1678"/>
                </a:cubicBezTo>
                <a:cubicBezTo>
                  <a:pt x="1262" y="1943"/>
                  <a:pt x="1738" y="1966"/>
                  <a:pt x="1950" y="1951"/>
                </a:cubicBezTo>
                <a:cubicBezTo>
                  <a:pt x="2162" y="1936"/>
                  <a:pt x="2253" y="1648"/>
                  <a:pt x="2313" y="1588"/>
                </a:cubicBezTo>
              </a:path>
            </a:pathLst>
          </a:custGeom>
          <a:noFill/>
          <a:ln w="76200" cmpd="sng">
            <a:solidFill>
              <a:srgbClr val="DC3D2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 dirty="0"/>
          </a:p>
        </p:txBody>
      </p:sp>
      <p:sp>
        <p:nvSpPr>
          <p:cNvPr id="8212" name="Freeform 20"/>
          <p:cNvSpPr>
            <a:spLocks/>
          </p:cNvSpPr>
          <p:nvPr/>
        </p:nvSpPr>
        <p:spPr bwMode="auto">
          <a:xfrm>
            <a:off x="3779838" y="4365625"/>
            <a:ext cx="2447925" cy="2303463"/>
          </a:xfrm>
          <a:custGeom>
            <a:avLst/>
            <a:gdLst>
              <a:gd name="T0" fmla="*/ 0 w 1542"/>
              <a:gd name="T1" fmla="*/ 0 h 1451"/>
              <a:gd name="T2" fmla="*/ 720725 w 1542"/>
              <a:gd name="T3" fmla="*/ 863600 h 1451"/>
              <a:gd name="T4" fmla="*/ 1728788 w 1542"/>
              <a:gd name="T5" fmla="*/ 647700 h 1451"/>
              <a:gd name="T6" fmla="*/ 2447925 w 1542"/>
              <a:gd name="T7" fmla="*/ 2303463 h 145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42" h="1451">
                <a:moveTo>
                  <a:pt x="0" y="0"/>
                </a:moveTo>
                <a:cubicBezTo>
                  <a:pt x="136" y="238"/>
                  <a:pt x="273" y="476"/>
                  <a:pt x="454" y="544"/>
                </a:cubicBezTo>
                <a:cubicBezTo>
                  <a:pt x="635" y="612"/>
                  <a:pt x="908" y="257"/>
                  <a:pt x="1089" y="408"/>
                </a:cubicBezTo>
                <a:cubicBezTo>
                  <a:pt x="1270" y="559"/>
                  <a:pt x="1406" y="1005"/>
                  <a:pt x="1542" y="1451"/>
                </a:cubicBezTo>
              </a:path>
            </a:pathLst>
          </a:custGeom>
          <a:noFill/>
          <a:ln w="76200" cmpd="sng">
            <a:solidFill>
              <a:srgbClr val="DC3D2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 dirty="0"/>
          </a:p>
        </p:txBody>
      </p:sp>
      <p:sp>
        <p:nvSpPr>
          <p:cNvPr id="8213" name="Freeform 21"/>
          <p:cNvSpPr>
            <a:spLocks/>
          </p:cNvSpPr>
          <p:nvPr/>
        </p:nvSpPr>
        <p:spPr bwMode="auto">
          <a:xfrm>
            <a:off x="6588125" y="1460500"/>
            <a:ext cx="2520950" cy="5208588"/>
          </a:xfrm>
          <a:custGeom>
            <a:avLst/>
            <a:gdLst>
              <a:gd name="T0" fmla="*/ 2520950 w 1588"/>
              <a:gd name="T1" fmla="*/ 96838 h 3281"/>
              <a:gd name="T2" fmla="*/ 1871663 w 1588"/>
              <a:gd name="T3" fmla="*/ 384175 h 3281"/>
              <a:gd name="T4" fmla="*/ 1439863 w 1588"/>
              <a:gd name="T5" fmla="*/ 1104900 h 3281"/>
              <a:gd name="T6" fmla="*/ 792163 w 1588"/>
              <a:gd name="T7" fmla="*/ 815975 h 3281"/>
              <a:gd name="T8" fmla="*/ 576263 w 1588"/>
              <a:gd name="T9" fmla="*/ 455613 h 3281"/>
              <a:gd name="T10" fmla="*/ 431800 w 1588"/>
              <a:gd name="T11" fmla="*/ 312738 h 3281"/>
              <a:gd name="T12" fmla="*/ 360363 w 1588"/>
              <a:gd name="T13" fmla="*/ 815975 h 3281"/>
              <a:gd name="T14" fmla="*/ 0 w 1588"/>
              <a:gd name="T15" fmla="*/ 5208588 h 328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588" h="3281">
                <a:moveTo>
                  <a:pt x="1588" y="61"/>
                </a:moveTo>
                <a:cubicBezTo>
                  <a:pt x="1440" y="98"/>
                  <a:pt x="1292" y="136"/>
                  <a:pt x="1179" y="242"/>
                </a:cubicBezTo>
                <a:cubicBezTo>
                  <a:pt x="1066" y="348"/>
                  <a:pt x="1020" y="651"/>
                  <a:pt x="907" y="696"/>
                </a:cubicBezTo>
                <a:cubicBezTo>
                  <a:pt x="794" y="741"/>
                  <a:pt x="590" y="582"/>
                  <a:pt x="499" y="514"/>
                </a:cubicBezTo>
                <a:cubicBezTo>
                  <a:pt x="408" y="446"/>
                  <a:pt x="401" y="340"/>
                  <a:pt x="363" y="287"/>
                </a:cubicBezTo>
                <a:cubicBezTo>
                  <a:pt x="325" y="234"/>
                  <a:pt x="295" y="159"/>
                  <a:pt x="272" y="197"/>
                </a:cubicBezTo>
                <a:cubicBezTo>
                  <a:pt x="249" y="235"/>
                  <a:pt x="272" y="0"/>
                  <a:pt x="227" y="514"/>
                </a:cubicBezTo>
                <a:cubicBezTo>
                  <a:pt x="182" y="1028"/>
                  <a:pt x="91" y="2154"/>
                  <a:pt x="0" y="3281"/>
                </a:cubicBezTo>
              </a:path>
            </a:pathLst>
          </a:custGeom>
          <a:noFill/>
          <a:ln w="76200" cmpd="sng">
            <a:solidFill>
              <a:srgbClr val="DC3D2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 dirty="0"/>
          </a:p>
        </p:txBody>
      </p:sp>
      <p:sp>
        <p:nvSpPr>
          <p:cNvPr id="8214" name="AutoShape 22"/>
          <p:cNvSpPr>
            <a:spLocks noChangeArrowheads="1"/>
          </p:cNvSpPr>
          <p:nvPr/>
        </p:nvSpPr>
        <p:spPr bwMode="auto">
          <a:xfrm rot="2944975">
            <a:off x="5004595" y="5733256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DC3D2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altLang="cs-CZ" dirty="0"/>
          </a:p>
        </p:txBody>
      </p:sp>
      <p:sp>
        <p:nvSpPr>
          <p:cNvPr id="8215" name="AutoShape 23"/>
          <p:cNvSpPr>
            <a:spLocks noChangeArrowheads="1"/>
          </p:cNvSpPr>
          <p:nvPr/>
        </p:nvSpPr>
        <p:spPr bwMode="auto">
          <a:xfrm>
            <a:off x="7019925" y="4365625"/>
            <a:ext cx="485775" cy="976313"/>
          </a:xfrm>
          <a:prstGeom prst="upArrow">
            <a:avLst>
              <a:gd name="adj1" fmla="val 50000"/>
              <a:gd name="adj2" fmla="val 50245"/>
            </a:avLst>
          </a:prstGeom>
          <a:solidFill>
            <a:srgbClr val="DC3D2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altLang="cs-CZ" dirty="0"/>
          </a:p>
        </p:txBody>
      </p:sp>
      <p:sp>
        <p:nvSpPr>
          <p:cNvPr id="8216" name="Text Box 24"/>
          <p:cNvSpPr txBox="1">
            <a:spLocks noChangeArrowheads="1"/>
          </p:cNvSpPr>
          <p:nvPr/>
        </p:nvSpPr>
        <p:spPr bwMode="auto">
          <a:xfrm>
            <a:off x="1835150" y="5661025"/>
            <a:ext cx="337804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sz="2000" b="1" dirty="0">
                <a:solidFill>
                  <a:schemeClr val="tx2"/>
                </a:solidFill>
              </a:rPr>
              <a:t>POHYBY</a:t>
            </a:r>
          </a:p>
          <a:p>
            <a:pPr eaLnBrk="1" hangingPunct="1"/>
            <a:r>
              <a:rPr lang="cs-CZ" altLang="cs-CZ" sz="2000" b="1" dirty="0">
                <a:solidFill>
                  <a:schemeClr val="tx2"/>
                </a:solidFill>
              </a:rPr>
              <a:t>LITOSFÉRICKÝCH DESEK</a:t>
            </a:r>
          </a:p>
        </p:txBody>
      </p:sp>
      <p:sp>
        <p:nvSpPr>
          <p:cNvPr id="8217" name="AutoShape 25"/>
          <p:cNvSpPr>
            <a:spLocks noChangeArrowheads="1"/>
          </p:cNvSpPr>
          <p:nvPr/>
        </p:nvSpPr>
        <p:spPr bwMode="auto">
          <a:xfrm>
            <a:off x="2411413" y="5157788"/>
            <a:ext cx="976312" cy="485775"/>
          </a:xfrm>
          <a:prstGeom prst="leftArrow">
            <a:avLst>
              <a:gd name="adj1" fmla="val 50000"/>
              <a:gd name="adj2" fmla="val 50245"/>
            </a:avLst>
          </a:prstGeom>
          <a:solidFill>
            <a:srgbClr val="DC3D2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altLang="cs-CZ" dirty="0"/>
          </a:p>
        </p:txBody>
      </p:sp>
      <p:sp>
        <p:nvSpPr>
          <p:cNvPr id="8218" name="AutoShape 26"/>
          <p:cNvSpPr>
            <a:spLocks noChangeArrowheads="1"/>
          </p:cNvSpPr>
          <p:nvPr/>
        </p:nvSpPr>
        <p:spPr bwMode="auto">
          <a:xfrm>
            <a:off x="3492500" y="5157788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DC3D2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altLang="cs-CZ" dirty="0"/>
          </a:p>
        </p:txBody>
      </p:sp>
      <p:sp>
        <p:nvSpPr>
          <p:cNvPr id="8220" name="Line 28"/>
          <p:cNvSpPr>
            <a:spLocks noChangeShapeType="1"/>
          </p:cNvSpPr>
          <p:nvPr/>
        </p:nvSpPr>
        <p:spPr bwMode="auto">
          <a:xfrm flipV="1">
            <a:off x="1258888" y="2643583"/>
            <a:ext cx="215900" cy="282179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/>
          <a:lstStyle/>
          <a:p>
            <a:endParaRPr lang="cs-CZ" dirty="0"/>
          </a:p>
        </p:txBody>
      </p:sp>
      <p:sp>
        <p:nvSpPr>
          <p:cNvPr id="8221" name="Text Box 29"/>
          <p:cNvSpPr txBox="1">
            <a:spLocks noChangeArrowheads="1"/>
          </p:cNvSpPr>
          <p:nvPr/>
        </p:nvSpPr>
        <p:spPr bwMode="auto">
          <a:xfrm>
            <a:off x="1403350" y="2276872"/>
            <a:ext cx="3384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rgbClr val="800000"/>
                </a:solidFill>
              </a:rPr>
              <a:t>PEVNINSKÝ SVAH</a:t>
            </a:r>
          </a:p>
        </p:txBody>
      </p:sp>
      <p:sp>
        <p:nvSpPr>
          <p:cNvPr id="8222" name="Text Box 30"/>
          <p:cNvSpPr txBox="1">
            <a:spLocks noChangeArrowheads="1"/>
          </p:cNvSpPr>
          <p:nvPr/>
        </p:nvSpPr>
        <p:spPr bwMode="auto">
          <a:xfrm>
            <a:off x="1187450" y="1484313"/>
            <a:ext cx="13684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/>
              <a:t>do 200 m</a:t>
            </a:r>
          </a:p>
        </p:txBody>
      </p:sp>
      <p:sp>
        <p:nvSpPr>
          <p:cNvPr id="2" name="Obdélník 1"/>
          <p:cNvSpPr/>
          <p:nvPr/>
        </p:nvSpPr>
        <p:spPr>
          <a:xfrm>
            <a:off x="1740026" y="417438"/>
            <a:ext cx="54307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DNO OCEÁNU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0"/>
            <a:ext cx="32082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Zakresli si do sešitu: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074216"/>
            <a:ext cx="856895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cs-CZ" sz="2400" dirty="0" smtClean="0"/>
              <a:t>Jak se nazývá okraj pevniny zatopený mořem a je tvořen pevninskou zemskou kůrou?</a:t>
            </a:r>
            <a:endParaRPr lang="cs-CZ" sz="2400" dirty="0"/>
          </a:p>
          <a:p>
            <a:pPr marL="342900" lvl="0" indent="-342900">
              <a:buFont typeface="+mj-lt"/>
              <a:buAutoNum type="arabicPeriod"/>
            </a:pPr>
            <a:r>
              <a:rPr lang="cs-CZ" sz="2400" dirty="0" smtClean="0"/>
              <a:t>Co jsou středooceánské hřbety?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2400" dirty="0" smtClean="0"/>
              <a:t>Jak se nazývají nejhlubší části oceánského dna?</a:t>
            </a:r>
            <a:endParaRPr lang="cs-CZ" sz="2400" dirty="0"/>
          </a:p>
          <a:p>
            <a:pPr marL="342900" lvl="0" indent="-342900">
              <a:buFont typeface="+mj-lt"/>
              <a:buAutoNum type="arabicPeriod"/>
            </a:pPr>
            <a:r>
              <a:rPr lang="cs-CZ" sz="2400" dirty="0" smtClean="0"/>
              <a:t>Jak </a:t>
            </a:r>
            <a:r>
              <a:rPr lang="cs-CZ" sz="2400" dirty="0"/>
              <a:t>se nazývá nejhlubší  hlubokooceánský </a:t>
            </a:r>
            <a:r>
              <a:rPr lang="cs-CZ" sz="2400" dirty="0" smtClean="0"/>
              <a:t>příkop a kde se nachází?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2400" dirty="0" smtClean="0"/>
              <a:t>Pamatuješ si, jak se jmenují ploché části oceánského dna, které dosahují hloubky kolem 5000 m</a:t>
            </a:r>
            <a:r>
              <a:rPr lang="cs-CZ" sz="2400" dirty="0"/>
              <a:t>?</a:t>
            </a:r>
            <a:endParaRPr lang="cs-CZ" sz="2400" dirty="0" smtClean="0"/>
          </a:p>
          <a:p>
            <a:pPr marL="342900" lvl="0" indent="-342900">
              <a:buFont typeface="+mj-lt"/>
              <a:buAutoNum type="arabicPeriod"/>
            </a:pPr>
            <a:r>
              <a:rPr lang="cs-CZ" sz="2400" dirty="0" smtClean="0"/>
              <a:t>Kde vzniká a zaniká zemská kůra?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2400" dirty="0" smtClean="0"/>
              <a:t>Kde se nacházejí velká naleziště ropy a zemního plynu?</a:t>
            </a:r>
          </a:p>
          <a:p>
            <a:pPr marL="342900" lvl="0" indent="-342900">
              <a:buFont typeface="+mj-lt"/>
              <a:buAutoNum type="arabicPeriod"/>
            </a:pPr>
            <a:endParaRPr lang="cs-CZ" sz="2400" dirty="0" smtClean="0"/>
          </a:p>
          <a:p>
            <a:pPr marL="342900" lvl="0" indent="-342900">
              <a:buFont typeface="+mj-lt"/>
              <a:buAutoNum type="arabicPeriod"/>
            </a:pPr>
            <a:endParaRPr lang="cs-CZ" sz="2400" dirty="0" smtClean="0"/>
          </a:p>
          <a:p>
            <a:pPr marL="342900" lvl="0" indent="-342900">
              <a:buFont typeface="+mj-lt"/>
              <a:buAutoNum type="arabicPeriod"/>
            </a:pP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88640"/>
            <a:ext cx="3780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OPAKOVÁNÍ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80826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7784" y="1137518"/>
            <a:ext cx="61926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/>
              </a:rPr>
              <a:t>AUTOR NEUVEEN. </a:t>
            </a:r>
            <a:r>
              <a:rPr lang="cs-CZ" i="1" dirty="0" smtClean="0">
                <a:effectLst/>
              </a:rPr>
              <a:t>Wikipedia.org</a:t>
            </a:r>
            <a:r>
              <a:rPr lang="cs-CZ" dirty="0" smtClean="0">
                <a:effectLst/>
              </a:rPr>
              <a:t> [online]. [cit. 9.11.2013]. Dostupný na WWW: http://cs.wikipedia.org/wiki/Pacific Ocean.png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54868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49" y="1137518"/>
            <a:ext cx="1067346" cy="106734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627784" y="2845966"/>
            <a:ext cx="597666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cs-CZ" dirty="0" smtClean="0"/>
              <a:t>BRYCHTOVÁ, Šárka; BRINKE, Josef. </a:t>
            </a:r>
            <a:r>
              <a:rPr lang="cs-CZ" i="1" dirty="0" smtClean="0"/>
              <a:t>Planeta Země</a:t>
            </a:r>
            <a:r>
              <a:rPr lang="cs-CZ" dirty="0" smtClean="0"/>
              <a:t>. Praha: Fortuna, 2001, ISBN 80-7168-475-9  </a:t>
            </a:r>
          </a:p>
          <a:p>
            <a:pPr eaLnBrk="1" hangingPunct="1"/>
            <a:r>
              <a:rPr lang="cs-CZ" sz="2000" dirty="0" smtClean="0"/>
              <a:t> </a:t>
            </a:r>
          </a:p>
          <a:p>
            <a:endParaRPr lang="cs-CZ" dirty="0"/>
          </a:p>
        </p:txBody>
      </p:sp>
      <p:pic>
        <p:nvPicPr>
          <p:cNvPr id="6" name="Picture 4" descr="stavba dn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8" t="-383" r="18333"/>
          <a:stretch/>
        </p:blipFill>
        <p:spPr bwMode="auto">
          <a:xfrm>
            <a:off x="304325" y="2713891"/>
            <a:ext cx="2040793" cy="931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23528" y="579597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dna oceánu (snímek č.13)  – vlastní tvorba</a:t>
            </a:r>
            <a:endParaRPr lang="cs-CZ" dirty="0"/>
          </a:p>
        </p:txBody>
      </p:sp>
      <p:grpSp>
        <p:nvGrpSpPr>
          <p:cNvPr id="8" name="Skupina 7"/>
          <p:cNvGrpSpPr/>
          <p:nvPr/>
        </p:nvGrpSpPr>
        <p:grpSpPr>
          <a:xfrm>
            <a:off x="548853" y="4150193"/>
            <a:ext cx="2078931" cy="934991"/>
            <a:chOff x="-36513" y="1052513"/>
            <a:chExt cx="9282113" cy="5832475"/>
          </a:xfrm>
        </p:grpSpPr>
        <p:sp>
          <p:nvSpPr>
            <p:cNvPr id="9" name="Freeform 2"/>
            <p:cNvSpPr>
              <a:spLocks/>
            </p:cNvSpPr>
            <p:nvPr/>
          </p:nvSpPr>
          <p:spPr bwMode="auto">
            <a:xfrm>
              <a:off x="0" y="1066800"/>
              <a:ext cx="9186863" cy="5791200"/>
            </a:xfrm>
            <a:custGeom>
              <a:avLst/>
              <a:gdLst>
                <a:gd name="T0" fmla="*/ 311150 w 5787"/>
                <a:gd name="T1" fmla="*/ 392113 h 3648"/>
                <a:gd name="T2" fmla="*/ 519113 w 5787"/>
                <a:gd name="T3" fmla="*/ 987425 h 3648"/>
                <a:gd name="T4" fmla="*/ 1139825 w 5787"/>
                <a:gd name="T5" fmla="*/ 1058863 h 3648"/>
                <a:gd name="T6" fmla="*/ 1873250 w 5787"/>
                <a:gd name="T7" fmla="*/ 3105150 h 3648"/>
                <a:gd name="T8" fmla="*/ 2312988 w 5787"/>
                <a:gd name="T9" fmla="*/ 3465513 h 3648"/>
                <a:gd name="T10" fmla="*/ 2901950 w 5787"/>
                <a:gd name="T11" fmla="*/ 3536950 h 3648"/>
                <a:gd name="T12" fmla="*/ 3192463 w 5787"/>
                <a:gd name="T13" fmla="*/ 3381375 h 3648"/>
                <a:gd name="T14" fmla="*/ 3406775 w 5787"/>
                <a:gd name="T15" fmla="*/ 3076575 h 3648"/>
                <a:gd name="T16" fmla="*/ 3562350 w 5787"/>
                <a:gd name="T17" fmla="*/ 2960688 h 3648"/>
                <a:gd name="T18" fmla="*/ 3709988 w 5787"/>
                <a:gd name="T19" fmla="*/ 2816225 h 3648"/>
                <a:gd name="T20" fmla="*/ 3806825 w 5787"/>
                <a:gd name="T21" fmla="*/ 2873375 h 3648"/>
                <a:gd name="T22" fmla="*/ 3930650 w 5787"/>
                <a:gd name="T23" fmla="*/ 2816225 h 3648"/>
                <a:gd name="T24" fmla="*/ 4297363 w 5787"/>
                <a:gd name="T25" fmla="*/ 3465513 h 3648"/>
                <a:gd name="T26" fmla="*/ 4873625 w 5787"/>
                <a:gd name="T27" fmla="*/ 3832225 h 3648"/>
                <a:gd name="T28" fmla="*/ 5229225 w 5787"/>
                <a:gd name="T29" fmla="*/ 3730625 h 3648"/>
                <a:gd name="T30" fmla="*/ 5486400 w 5787"/>
                <a:gd name="T31" fmla="*/ 3584575 h 3648"/>
                <a:gd name="T32" fmla="*/ 5694363 w 5787"/>
                <a:gd name="T33" fmla="*/ 3608388 h 3648"/>
                <a:gd name="T34" fmla="*/ 5915025 w 5787"/>
                <a:gd name="T35" fmla="*/ 3681413 h 3648"/>
                <a:gd name="T36" fmla="*/ 6135688 w 5787"/>
                <a:gd name="T37" fmla="*/ 4329113 h 3648"/>
                <a:gd name="T38" fmla="*/ 6427788 w 5787"/>
                <a:gd name="T39" fmla="*/ 5337175 h 3648"/>
                <a:gd name="T40" fmla="*/ 6827838 w 5787"/>
                <a:gd name="T41" fmla="*/ 144463 h 3648"/>
                <a:gd name="T42" fmla="*/ 7124700 w 5787"/>
                <a:gd name="T43" fmla="*/ 231775 h 3648"/>
                <a:gd name="T44" fmla="*/ 7243763 w 5787"/>
                <a:gd name="T45" fmla="*/ 812800 h 3648"/>
                <a:gd name="T46" fmla="*/ 7361238 w 5787"/>
                <a:gd name="T47" fmla="*/ 900113 h 3648"/>
                <a:gd name="T48" fmla="*/ 7643813 w 5787"/>
                <a:gd name="T49" fmla="*/ 1103313 h 3648"/>
                <a:gd name="T50" fmla="*/ 7761288 w 5787"/>
                <a:gd name="T51" fmla="*/ 1073150 h 3648"/>
                <a:gd name="T52" fmla="*/ 7896225 w 5787"/>
                <a:gd name="T53" fmla="*/ 1131888 h 3648"/>
                <a:gd name="T54" fmla="*/ 8104188 w 5787"/>
                <a:gd name="T55" fmla="*/ 1103313 h 3648"/>
                <a:gd name="T56" fmla="*/ 8207375 w 5787"/>
                <a:gd name="T57" fmla="*/ 900113 h 3648"/>
                <a:gd name="T58" fmla="*/ 8355013 w 5787"/>
                <a:gd name="T59" fmla="*/ 522288 h 3648"/>
                <a:gd name="T60" fmla="*/ 8636000 w 5787"/>
                <a:gd name="T61" fmla="*/ 479425 h 3648"/>
                <a:gd name="T62" fmla="*/ 8829675 w 5787"/>
                <a:gd name="T63" fmla="*/ 319088 h 3648"/>
                <a:gd name="T64" fmla="*/ 9144000 w 5787"/>
                <a:gd name="T65" fmla="*/ 173038 h 3648"/>
                <a:gd name="T66" fmla="*/ 9158288 w 5787"/>
                <a:gd name="T67" fmla="*/ 1219200 h 3648"/>
                <a:gd name="T68" fmla="*/ 9186863 w 5787"/>
                <a:gd name="T69" fmla="*/ 5776913 h 3648"/>
                <a:gd name="T70" fmla="*/ 0 w 5787"/>
                <a:gd name="T71" fmla="*/ 5791200 h 3648"/>
                <a:gd name="T72" fmla="*/ 0 w 5787"/>
                <a:gd name="T73" fmla="*/ 0 h 3648"/>
                <a:gd name="T74" fmla="*/ 311150 w 5787"/>
                <a:gd name="T75" fmla="*/ 392113 h 364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5787" h="3648">
                  <a:moveTo>
                    <a:pt x="196" y="247"/>
                  </a:moveTo>
                  <a:lnTo>
                    <a:pt x="327" y="622"/>
                  </a:lnTo>
                  <a:lnTo>
                    <a:pt x="718" y="667"/>
                  </a:lnTo>
                  <a:lnTo>
                    <a:pt x="1180" y="1956"/>
                  </a:lnTo>
                  <a:lnTo>
                    <a:pt x="1457" y="2183"/>
                  </a:lnTo>
                  <a:lnTo>
                    <a:pt x="1828" y="2228"/>
                  </a:lnTo>
                  <a:lnTo>
                    <a:pt x="2011" y="2130"/>
                  </a:lnTo>
                  <a:lnTo>
                    <a:pt x="2146" y="1938"/>
                  </a:lnTo>
                  <a:lnTo>
                    <a:pt x="2244" y="1865"/>
                  </a:lnTo>
                  <a:lnTo>
                    <a:pt x="2337" y="1774"/>
                  </a:lnTo>
                  <a:cubicBezTo>
                    <a:pt x="2387" y="1824"/>
                    <a:pt x="2365" y="1832"/>
                    <a:pt x="2398" y="1810"/>
                  </a:cubicBezTo>
                  <a:lnTo>
                    <a:pt x="2476" y="1774"/>
                  </a:lnTo>
                  <a:lnTo>
                    <a:pt x="2707" y="2183"/>
                  </a:lnTo>
                  <a:cubicBezTo>
                    <a:pt x="2995" y="2417"/>
                    <a:pt x="2880" y="2414"/>
                    <a:pt x="3070" y="2414"/>
                  </a:cubicBezTo>
                  <a:lnTo>
                    <a:pt x="3294" y="2350"/>
                  </a:lnTo>
                  <a:lnTo>
                    <a:pt x="3456" y="2258"/>
                  </a:lnTo>
                  <a:lnTo>
                    <a:pt x="3587" y="2273"/>
                  </a:lnTo>
                  <a:lnTo>
                    <a:pt x="3726" y="2319"/>
                  </a:lnTo>
                  <a:lnTo>
                    <a:pt x="3865" y="2727"/>
                  </a:lnTo>
                  <a:lnTo>
                    <a:pt x="4049" y="3362"/>
                  </a:lnTo>
                  <a:lnTo>
                    <a:pt x="4301" y="91"/>
                  </a:lnTo>
                  <a:lnTo>
                    <a:pt x="4488" y="146"/>
                  </a:lnTo>
                  <a:lnTo>
                    <a:pt x="4563" y="512"/>
                  </a:lnTo>
                  <a:lnTo>
                    <a:pt x="4637" y="567"/>
                  </a:lnTo>
                  <a:lnTo>
                    <a:pt x="4815" y="695"/>
                  </a:lnTo>
                  <a:cubicBezTo>
                    <a:pt x="4923" y="665"/>
                    <a:pt x="4780" y="702"/>
                    <a:pt x="4889" y="676"/>
                  </a:cubicBezTo>
                  <a:cubicBezTo>
                    <a:pt x="4902" y="673"/>
                    <a:pt x="4967" y="724"/>
                    <a:pt x="4974" y="713"/>
                  </a:cubicBezTo>
                  <a:cubicBezTo>
                    <a:pt x="4985" y="695"/>
                    <a:pt x="5112" y="748"/>
                    <a:pt x="5105" y="695"/>
                  </a:cubicBezTo>
                  <a:lnTo>
                    <a:pt x="5170" y="567"/>
                  </a:lnTo>
                  <a:cubicBezTo>
                    <a:pt x="5217" y="576"/>
                    <a:pt x="5218" y="373"/>
                    <a:pt x="5263" y="329"/>
                  </a:cubicBezTo>
                  <a:cubicBezTo>
                    <a:pt x="5308" y="285"/>
                    <a:pt x="5390" y="323"/>
                    <a:pt x="5440" y="302"/>
                  </a:cubicBezTo>
                  <a:cubicBezTo>
                    <a:pt x="5450" y="299"/>
                    <a:pt x="5563" y="211"/>
                    <a:pt x="5562" y="201"/>
                  </a:cubicBezTo>
                  <a:cubicBezTo>
                    <a:pt x="5561" y="192"/>
                    <a:pt x="5742" y="13"/>
                    <a:pt x="5760" y="109"/>
                  </a:cubicBezTo>
                  <a:lnTo>
                    <a:pt x="5769" y="768"/>
                  </a:lnTo>
                  <a:lnTo>
                    <a:pt x="5787" y="3639"/>
                  </a:lnTo>
                  <a:lnTo>
                    <a:pt x="0" y="3648"/>
                  </a:lnTo>
                  <a:lnTo>
                    <a:pt x="0" y="0"/>
                  </a:lnTo>
                  <a:lnTo>
                    <a:pt x="196" y="247"/>
                  </a:lnTo>
                  <a:close/>
                </a:path>
              </a:pathLst>
            </a:custGeom>
            <a:solidFill>
              <a:srgbClr val="CCFF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0" name="Freeform 3"/>
            <p:cNvSpPr>
              <a:spLocks/>
            </p:cNvSpPr>
            <p:nvPr/>
          </p:nvSpPr>
          <p:spPr bwMode="auto">
            <a:xfrm>
              <a:off x="290513" y="1478023"/>
              <a:ext cx="6502400" cy="5226050"/>
            </a:xfrm>
            <a:custGeom>
              <a:avLst/>
              <a:gdLst>
                <a:gd name="T0" fmla="*/ 0 w 4096"/>
                <a:gd name="T1" fmla="*/ 0 h 3292"/>
                <a:gd name="T2" fmla="*/ 73025 w 4096"/>
                <a:gd name="T3" fmla="*/ 14288 h 3292"/>
                <a:gd name="T4" fmla="*/ 6473825 w 4096"/>
                <a:gd name="T5" fmla="*/ 44450 h 3292"/>
                <a:gd name="T6" fmla="*/ 6502400 w 4096"/>
                <a:gd name="T7" fmla="*/ 115888 h 3292"/>
                <a:gd name="T8" fmla="*/ 6386513 w 4096"/>
                <a:gd name="T9" fmla="*/ 1654175 h 3292"/>
                <a:gd name="T10" fmla="*/ 6211888 w 4096"/>
                <a:gd name="T11" fmla="*/ 3832225 h 3292"/>
                <a:gd name="T12" fmla="*/ 6110288 w 4096"/>
                <a:gd name="T13" fmla="*/ 5226050 h 3292"/>
                <a:gd name="T14" fmla="*/ 5732463 w 4096"/>
                <a:gd name="T15" fmla="*/ 4122738 h 3292"/>
                <a:gd name="T16" fmla="*/ 5514975 w 4096"/>
                <a:gd name="T17" fmla="*/ 3338513 h 3292"/>
                <a:gd name="T18" fmla="*/ 5283200 w 4096"/>
                <a:gd name="T19" fmla="*/ 3265488 h 3292"/>
                <a:gd name="T20" fmla="*/ 4629150 w 4096"/>
                <a:gd name="T21" fmla="*/ 3482975 h 3292"/>
                <a:gd name="T22" fmla="*/ 4324350 w 4096"/>
                <a:gd name="T23" fmla="*/ 3482975 h 3292"/>
                <a:gd name="T24" fmla="*/ 3846513 w 4096"/>
                <a:gd name="T25" fmla="*/ 3033713 h 3292"/>
                <a:gd name="T26" fmla="*/ 3570288 w 4096"/>
                <a:gd name="T27" fmla="*/ 2540000 h 3292"/>
                <a:gd name="T28" fmla="*/ 3454400 w 4096"/>
                <a:gd name="T29" fmla="*/ 2511425 h 3292"/>
                <a:gd name="T30" fmla="*/ 3222625 w 4096"/>
                <a:gd name="T31" fmla="*/ 2627313 h 3292"/>
                <a:gd name="T32" fmla="*/ 2887663 w 4096"/>
                <a:gd name="T33" fmla="*/ 3106738 h 3292"/>
                <a:gd name="T34" fmla="*/ 2613025 w 4096"/>
                <a:gd name="T35" fmla="*/ 3194050 h 3292"/>
                <a:gd name="T36" fmla="*/ 1987550 w 4096"/>
                <a:gd name="T37" fmla="*/ 3121025 h 3292"/>
                <a:gd name="T38" fmla="*/ 1524000 w 4096"/>
                <a:gd name="T39" fmla="*/ 2801938 h 3292"/>
                <a:gd name="T40" fmla="*/ 798513 w 4096"/>
                <a:gd name="T41" fmla="*/ 696913 h 3292"/>
                <a:gd name="T42" fmla="*/ 203200 w 4096"/>
                <a:gd name="T43" fmla="*/ 623888 h 3292"/>
                <a:gd name="T44" fmla="*/ 0 w 4096"/>
                <a:gd name="T45" fmla="*/ 0 h 329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96" h="3292">
                  <a:moveTo>
                    <a:pt x="0" y="0"/>
                  </a:moveTo>
                  <a:lnTo>
                    <a:pt x="46" y="9"/>
                  </a:lnTo>
                  <a:lnTo>
                    <a:pt x="4078" y="28"/>
                  </a:lnTo>
                  <a:lnTo>
                    <a:pt x="4096" y="73"/>
                  </a:lnTo>
                  <a:lnTo>
                    <a:pt x="4023" y="1042"/>
                  </a:lnTo>
                  <a:lnTo>
                    <a:pt x="3913" y="2414"/>
                  </a:lnTo>
                  <a:lnTo>
                    <a:pt x="3849" y="3292"/>
                  </a:lnTo>
                  <a:lnTo>
                    <a:pt x="3611" y="2597"/>
                  </a:lnTo>
                  <a:lnTo>
                    <a:pt x="3474" y="2103"/>
                  </a:lnTo>
                  <a:lnTo>
                    <a:pt x="3328" y="2057"/>
                  </a:lnTo>
                  <a:lnTo>
                    <a:pt x="2916" y="2194"/>
                  </a:lnTo>
                  <a:lnTo>
                    <a:pt x="2724" y="2194"/>
                  </a:lnTo>
                  <a:cubicBezTo>
                    <a:pt x="2632" y="2102"/>
                    <a:pt x="2512" y="1998"/>
                    <a:pt x="2423" y="1911"/>
                  </a:cubicBezTo>
                  <a:lnTo>
                    <a:pt x="2249" y="1600"/>
                  </a:lnTo>
                  <a:lnTo>
                    <a:pt x="2176" y="1582"/>
                  </a:lnTo>
                  <a:lnTo>
                    <a:pt x="2030" y="1655"/>
                  </a:lnTo>
                  <a:lnTo>
                    <a:pt x="1819" y="1957"/>
                  </a:lnTo>
                  <a:lnTo>
                    <a:pt x="1646" y="2012"/>
                  </a:lnTo>
                  <a:lnTo>
                    <a:pt x="1252" y="1966"/>
                  </a:lnTo>
                  <a:lnTo>
                    <a:pt x="960" y="1765"/>
                  </a:lnTo>
                  <a:lnTo>
                    <a:pt x="503" y="439"/>
                  </a:lnTo>
                  <a:lnTo>
                    <a:pt x="128" y="3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1" name="Freeform 4"/>
            <p:cNvSpPr>
              <a:spLocks/>
            </p:cNvSpPr>
            <p:nvPr/>
          </p:nvSpPr>
          <p:spPr bwMode="auto">
            <a:xfrm>
              <a:off x="7170738" y="1450975"/>
              <a:ext cx="1625600" cy="798513"/>
            </a:xfrm>
            <a:custGeom>
              <a:avLst/>
              <a:gdLst>
                <a:gd name="T0" fmla="*/ 0 w 1024"/>
                <a:gd name="T1" fmla="*/ 44450 h 503"/>
                <a:gd name="T2" fmla="*/ 0 w 1024"/>
                <a:gd name="T3" fmla="*/ 0 h 503"/>
                <a:gd name="T4" fmla="*/ 1625600 w 1024"/>
                <a:gd name="T5" fmla="*/ 0 h 503"/>
                <a:gd name="T6" fmla="*/ 1422400 w 1024"/>
                <a:gd name="T7" fmla="*/ 87313 h 503"/>
                <a:gd name="T8" fmla="*/ 1160463 w 1024"/>
                <a:gd name="T9" fmla="*/ 131763 h 503"/>
                <a:gd name="T10" fmla="*/ 1073150 w 1024"/>
                <a:gd name="T11" fmla="*/ 479425 h 503"/>
                <a:gd name="T12" fmla="*/ 928688 w 1024"/>
                <a:gd name="T13" fmla="*/ 798513 h 503"/>
                <a:gd name="T14" fmla="*/ 425450 w 1024"/>
                <a:gd name="T15" fmla="*/ 754063 h 503"/>
                <a:gd name="T16" fmla="*/ 57150 w 1024"/>
                <a:gd name="T17" fmla="*/ 420688 h 503"/>
                <a:gd name="T18" fmla="*/ 0 w 1024"/>
                <a:gd name="T19" fmla="*/ 44450 h 50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024" h="503">
                  <a:moveTo>
                    <a:pt x="0" y="28"/>
                  </a:moveTo>
                  <a:lnTo>
                    <a:pt x="0" y="0"/>
                  </a:lnTo>
                  <a:lnTo>
                    <a:pt x="1024" y="0"/>
                  </a:lnTo>
                  <a:lnTo>
                    <a:pt x="896" y="55"/>
                  </a:lnTo>
                  <a:lnTo>
                    <a:pt x="731" y="83"/>
                  </a:lnTo>
                  <a:lnTo>
                    <a:pt x="676" y="302"/>
                  </a:lnTo>
                  <a:lnTo>
                    <a:pt x="585" y="503"/>
                  </a:lnTo>
                  <a:lnTo>
                    <a:pt x="268" y="475"/>
                  </a:lnTo>
                  <a:lnTo>
                    <a:pt x="36" y="265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2" name="Rectangle 7"/>
            <p:cNvSpPr>
              <a:spLocks noChangeArrowheads="1"/>
            </p:cNvSpPr>
            <p:nvPr/>
          </p:nvSpPr>
          <p:spPr bwMode="auto">
            <a:xfrm>
              <a:off x="468313" y="1628775"/>
              <a:ext cx="863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rgbClr val="FF6600"/>
                </a:solidFill>
              </a:endParaRPr>
            </a:p>
          </p:txBody>
        </p:sp>
        <p:sp>
          <p:nvSpPr>
            <p:cNvPr id="13" name="Text Box 12"/>
            <p:cNvSpPr txBox="1">
              <a:spLocks noChangeArrowheads="1"/>
            </p:cNvSpPr>
            <p:nvPr/>
          </p:nvSpPr>
          <p:spPr bwMode="auto">
            <a:xfrm>
              <a:off x="7235825" y="1557338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dirty="0">
                <a:solidFill>
                  <a:schemeClr val="accent2"/>
                </a:solidFill>
              </a:endParaRPr>
            </a:p>
          </p:txBody>
        </p:sp>
        <p:sp>
          <p:nvSpPr>
            <p:cNvPr id="14" name="Text Box 13"/>
            <p:cNvSpPr txBox="1">
              <a:spLocks noChangeArrowheads="1"/>
            </p:cNvSpPr>
            <p:nvPr/>
          </p:nvSpPr>
          <p:spPr bwMode="auto">
            <a:xfrm>
              <a:off x="3041696" y="1557338"/>
              <a:ext cx="184731" cy="7694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4400" dirty="0">
                <a:solidFill>
                  <a:schemeClr val="accent2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-36513" y="1052513"/>
              <a:ext cx="1584326" cy="5832475"/>
            </a:xfrm>
            <a:custGeom>
              <a:avLst/>
              <a:gdLst>
                <a:gd name="T0" fmla="*/ 0 w 998"/>
                <a:gd name="T1" fmla="*/ 73025 h 3674"/>
                <a:gd name="T2" fmla="*/ 71438 w 998"/>
                <a:gd name="T3" fmla="*/ 0 h 3674"/>
                <a:gd name="T4" fmla="*/ 360363 w 998"/>
                <a:gd name="T5" fmla="*/ 431800 h 3674"/>
                <a:gd name="T6" fmla="*/ 504825 w 998"/>
                <a:gd name="T7" fmla="*/ 1008063 h 3674"/>
                <a:gd name="T8" fmla="*/ 1152526 w 998"/>
                <a:gd name="T9" fmla="*/ 1081088 h 3674"/>
                <a:gd name="T10" fmla="*/ 1584326 w 998"/>
                <a:gd name="T11" fmla="*/ 2376488 h 3674"/>
                <a:gd name="T12" fmla="*/ 1584326 w 998"/>
                <a:gd name="T13" fmla="*/ 5832475 h 3674"/>
                <a:gd name="T14" fmla="*/ 0 w 998"/>
                <a:gd name="T15" fmla="*/ 5832475 h 3674"/>
                <a:gd name="T16" fmla="*/ 0 w 998"/>
                <a:gd name="T17" fmla="*/ 73025 h 367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98" h="3674">
                  <a:moveTo>
                    <a:pt x="0" y="46"/>
                  </a:moveTo>
                  <a:lnTo>
                    <a:pt x="45" y="0"/>
                  </a:lnTo>
                  <a:lnTo>
                    <a:pt x="227" y="272"/>
                  </a:lnTo>
                  <a:lnTo>
                    <a:pt x="318" y="635"/>
                  </a:lnTo>
                  <a:lnTo>
                    <a:pt x="726" y="681"/>
                  </a:lnTo>
                  <a:lnTo>
                    <a:pt x="998" y="1497"/>
                  </a:lnTo>
                  <a:lnTo>
                    <a:pt x="998" y="3674"/>
                  </a:lnTo>
                  <a:lnTo>
                    <a:pt x="0" y="3674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FF9933"/>
            </a:solidFill>
            <a:ln w="12700" cmpd="sng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6588125" y="1196975"/>
              <a:ext cx="2657475" cy="5688013"/>
            </a:xfrm>
            <a:custGeom>
              <a:avLst/>
              <a:gdLst>
                <a:gd name="T0" fmla="*/ 2614613 w 1674"/>
                <a:gd name="T1" fmla="*/ 22225 h 3583"/>
                <a:gd name="T2" fmla="*/ 2447925 w 1674"/>
                <a:gd name="T3" fmla="*/ 0 h 3583"/>
                <a:gd name="T4" fmla="*/ 2047875 w 1674"/>
                <a:gd name="T5" fmla="*/ 312738 h 3583"/>
                <a:gd name="T6" fmla="*/ 1743075 w 1674"/>
                <a:gd name="T7" fmla="*/ 369888 h 3583"/>
                <a:gd name="T8" fmla="*/ 1439863 w 1674"/>
                <a:gd name="T9" fmla="*/ 1008063 h 3583"/>
                <a:gd name="T10" fmla="*/ 1008063 w 1674"/>
                <a:gd name="T11" fmla="*/ 1008063 h 3583"/>
                <a:gd name="T12" fmla="*/ 647700 w 1674"/>
                <a:gd name="T13" fmla="*/ 647700 h 3583"/>
                <a:gd name="T14" fmla="*/ 582613 w 1674"/>
                <a:gd name="T15" fmla="*/ 268288 h 3583"/>
                <a:gd name="T16" fmla="*/ 504825 w 1674"/>
                <a:gd name="T17" fmla="*/ 71438 h 3583"/>
                <a:gd name="T18" fmla="*/ 215900 w 1674"/>
                <a:gd name="T19" fmla="*/ 0 h 3583"/>
                <a:gd name="T20" fmla="*/ 44450 w 1674"/>
                <a:gd name="T21" fmla="*/ 2446338 h 3583"/>
                <a:gd name="T22" fmla="*/ 0 w 1674"/>
                <a:gd name="T23" fmla="*/ 5688013 h 3583"/>
                <a:gd name="T24" fmla="*/ 2614613 w 1674"/>
                <a:gd name="T25" fmla="*/ 5668963 h 3583"/>
                <a:gd name="T26" fmla="*/ 2657475 w 1674"/>
                <a:gd name="T27" fmla="*/ 877888 h 3583"/>
                <a:gd name="T28" fmla="*/ 2570163 w 1674"/>
                <a:gd name="T29" fmla="*/ 50800 h 3583"/>
                <a:gd name="T30" fmla="*/ 2614613 w 1674"/>
                <a:gd name="T31" fmla="*/ 22225 h 358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674" h="3583">
                  <a:moveTo>
                    <a:pt x="1647" y="14"/>
                  </a:moveTo>
                  <a:lnTo>
                    <a:pt x="1542" y="0"/>
                  </a:lnTo>
                  <a:lnTo>
                    <a:pt x="1290" y="197"/>
                  </a:lnTo>
                  <a:lnTo>
                    <a:pt x="1098" y="233"/>
                  </a:lnTo>
                  <a:lnTo>
                    <a:pt x="907" y="635"/>
                  </a:lnTo>
                  <a:lnTo>
                    <a:pt x="635" y="635"/>
                  </a:lnTo>
                  <a:lnTo>
                    <a:pt x="408" y="408"/>
                  </a:lnTo>
                  <a:lnTo>
                    <a:pt x="367" y="169"/>
                  </a:lnTo>
                  <a:lnTo>
                    <a:pt x="318" y="45"/>
                  </a:lnTo>
                  <a:lnTo>
                    <a:pt x="136" y="0"/>
                  </a:lnTo>
                  <a:lnTo>
                    <a:pt x="28" y="1541"/>
                  </a:lnTo>
                  <a:lnTo>
                    <a:pt x="0" y="3583"/>
                  </a:lnTo>
                  <a:lnTo>
                    <a:pt x="1647" y="3571"/>
                  </a:lnTo>
                  <a:lnTo>
                    <a:pt x="1674" y="553"/>
                  </a:lnTo>
                  <a:lnTo>
                    <a:pt x="1619" y="32"/>
                  </a:lnTo>
                  <a:lnTo>
                    <a:pt x="1647" y="14"/>
                  </a:lnTo>
                  <a:close/>
                </a:path>
              </a:pathLst>
            </a:custGeom>
            <a:solidFill>
              <a:srgbClr val="FF9933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-36513" y="5805488"/>
              <a:ext cx="172720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rgbClr val="800000"/>
                </a:solidFill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7164388" y="5805488"/>
              <a:ext cx="1781175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1400" b="1" dirty="0">
                <a:solidFill>
                  <a:srgbClr val="800000"/>
                </a:solidFill>
              </a:endParaRPr>
            </a:p>
          </p:txBody>
        </p:sp>
        <p:sp>
          <p:nvSpPr>
            <p:cNvPr id="19" name="Text Box 18"/>
            <p:cNvSpPr txBox="1">
              <a:spLocks noChangeArrowheads="1"/>
            </p:cNvSpPr>
            <p:nvPr/>
          </p:nvSpPr>
          <p:spPr bwMode="auto">
            <a:xfrm>
              <a:off x="1816100" y="6303963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-36513" y="1844675"/>
              <a:ext cx="3671888" cy="3121025"/>
            </a:xfrm>
            <a:custGeom>
              <a:avLst/>
              <a:gdLst>
                <a:gd name="T0" fmla="*/ 0 w 2313"/>
                <a:gd name="T1" fmla="*/ 0 h 1966"/>
                <a:gd name="T2" fmla="*/ 360363 w 2313"/>
                <a:gd name="T3" fmla="*/ 504825 h 1966"/>
                <a:gd name="T4" fmla="*/ 1008063 w 2313"/>
                <a:gd name="T5" fmla="*/ 576263 h 1966"/>
                <a:gd name="T6" fmla="*/ 1655763 w 2313"/>
                <a:gd name="T7" fmla="*/ 2663825 h 1966"/>
                <a:gd name="T8" fmla="*/ 3095625 w 2313"/>
                <a:gd name="T9" fmla="*/ 3097213 h 1966"/>
                <a:gd name="T10" fmla="*/ 3671888 w 2313"/>
                <a:gd name="T11" fmla="*/ 2520950 h 196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313" h="1966">
                  <a:moveTo>
                    <a:pt x="0" y="0"/>
                  </a:moveTo>
                  <a:cubicBezTo>
                    <a:pt x="60" y="129"/>
                    <a:pt x="121" y="258"/>
                    <a:pt x="227" y="318"/>
                  </a:cubicBezTo>
                  <a:cubicBezTo>
                    <a:pt x="333" y="378"/>
                    <a:pt x="499" y="136"/>
                    <a:pt x="635" y="363"/>
                  </a:cubicBezTo>
                  <a:cubicBezTo>
                    <a:pt x="771" y="590"/>
                    <a:pt x="824" y="1413"/>
                    <a:pt x="1043" y="1678"/>
                  </a:cubicBezTo>
                  <a:cubicBezTo>
                    <a:pt x="1262" y="1943"/>
                    <a:pt x="1738" y="1966"/>
                    <a:pt x="1950" y="1951"/>
                  </a:cubicBezTo>
                  <a:cubicBezTo>
                    <a:pt x="2162" y="1936"/>
                    <a:pt x="2253" y="1648"/>
                    <a:pt x="2313" y="1588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779838" y="4365625"/>
              <a:ext cx="2447925" cy="2303463"/>
            </a:xfrm>
            <a:custGeom>
              <a:avLst/>
              <a:gdLst>
                <a:gd name="T0" fmla="*/ 0 w 1542"/>
                <a:gd name="T1" fmla="*/ 0 h 1451"/>
                <a:gd name="T2" fmla="*/ 720725 w 1542"/>
                <a:gd name="T3" fmla="*/ 863600 h 1451"/>
                <a:gd name="T4" fmla="*/ 1728788 w 1542"/>
                <a:gd name="T5" fmla="*/ 647700 h 1451"/>
                <a:gd name="T6" fmla="*/ 2447925 w 1542"/>
                <a:gd name="T7" fmla="*/ 2303463 h 145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542" h="1451">
                  <a:moveTo>
                    <a:pt x="0" y="0"/>
                  </a:moveTo>
                  <a:cubicBezTo>
                    <a:pt x="136" y="238"/>
                    <a:pt x="273" y="476"/>
                    <a:pt x="454" y="544"/>
                  </a:cubicBezTo>
                  <a:cubicBezTo>
                    <a:pt x="635" y="612"/>
                    <a:pt x="908" y="257"/>
                    <a:pt x="1089" y="408"/>
                  </a:cubicBezTo>
                  <a:cubicBezTo>
                    <a:pt x="1270" y="559"/>
                    <a:pt x="1406" y="1005"/>
                    <a:pt x="1542" y="1451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8125" y="1460500"/>
              <a:ext cx="2520950" cy="5208588"/>
            </a:xfrm>
            <a:custGeom>
              <a:avLst/>
              <a:gdLst>
                <a:gd name="T0" fmla="*/ 2520950 w 1588"/>
                <a:gd name="T1" fmla="*/ 96838 h 3281"/>
                <a:gd name="T2" fmla="*/ 1871663 w 1588"/>
                <a:gd name="T3" fmla="*/ 384175 h 3281"/>
                <a:gd name="T4" fmla="*/ 1439863 w 1588"/>
                <a:gd name="T5" fmla="*/ 1104900 h 3281"/>
                <a:gd name="T6" fmla="*/ 792163 w 1588"/>
                <a:gd name="T7" fmla="*/ 815975 h 3281"/>
                <a:gd name="T8" fmla="*/ 576263 w 1588"/>
                <a:gd name="T9" fmla="*/ 455613 h 3281"/>
                <a:gd name="T10" fmla="*/ 431800 w 1588"/>
                <a:gd name="T11" fmla="*/ 312738 h 3281"/>
                <a:gd name="T12" fmla="*/ 360363 w 1588"/>
                <a:gd name="T13" fmla="*/ 815975 h 3281"/>
                <a:gd name="T14" fmla="*/ 0 w 1588"/>
                <a:gd name="T15" fmla="*/ 5208588 h 328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588" h="3281">
                  <a:moveTo>
                    <a:pt x="1588" y="61"/>
                  </a:moveTo>
                  <a:cubicBezTo>
                    <a:pt x="1440" y="98"/>
                    <a:pt x="1292" y="136"/>
                    <a:pt x="1179" y="242"/>
                  </a:cubicBezTo>
                  <a:cubicBezTo>
                    <a:pt x="1066" y="348"/>
                    <a:pt x="1020" y="651"/>
                    <a:pt x="907" y="696"/>
                  </a:cubicBezTo>
                  <a:cubicBezTo>
                    <a:pt x="794" y="741"/>
                    <a:pt x="590" y="582"/>
                    <a:pt x="499" y="514"/>
                  </a:cubicBezTo>
                  <a:cubicBezTo>
                    <a:pt x="408" y="446"/>
                    <a:pt x="401" y="340"/>
                    <a:pt x="363" y="287"/>
                  </a:cubicBezTo>
                  <a:cubicBezTo>
                    <a:pt x="325" y="234"/>
                    <a:pt x="295" y="159"/>
                    <a:pt x="272" y="197"/>
                  </a:cubicBezTo>
                  <a:cubicBezTo>
                    <a:pt x="249" y="235"/>
                    <a:pt x="272" y="0"/>
                    <a:pt x="227" y="514"/>
                  </a:cubicBezTo>
                  <a:cubicBezTo>
                    <a:pt x="182" y="1028"/>
                    <a:pt x="91" y="2154"/>
                    <a:pt x="0" y="3281"/>
                  </a:cubicBezTo>
                </a:path>
              </a:pathLst>
            </a:custGeom>
            <a:noFill/>
            <a:ln w="76200" cmpd="sng">
              <a:solidFill>
                <a:srgbClr val="DC3D2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23" name="AutoShape 22"/>
            <p:cNvSpPr>
              <a:spLocks noChangeArrowheads="1"/>
            </p:cNvSpPr>
            <p:nvPr/>
          </p:nvSpPr>
          <p:spPr bwMode="auto">
            <a:xfrm rot="2944975">
              <a:off x="5004595" y="5733256"/>
              <a:ext cx="976312" cy="485775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4" name="AutoShape 23"/>
            <p:cNvSpPr>
              <a:spLocks noChangeArrowheads="1"/>
            </p:cNvSpPr>
            <p:nvPr/>
          </p:nvSpPr>
          <p:spPr bwMode="auto">
            <a:xfrm>
              <a:off x="7019925" y="4365625"/>
              <a:ext cx="485775" cy="976313"/>
            </a:xfrm>
            <a:prstGeom prst="up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5" name="Text Box 24"/>
            <p:cNvSpPr txBox="1">
              <a:spLocks noChangeArrowheads="1"/>
            </p:cNvSpPr>
            <p:nvPr/>
          </p:nvSpPr>
          <p:spPr bwMode="auto">
            <a:xfrm>
              <a:off x="1835150" y="5661025"/>
              <a:ext cx="18473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sz="2000" b="1" dirty="0">
                <a:solidFill>
                  <a:schemeClr val="tx2"/>
                </a:solidFill>
              </a:endParaRPr>
            </a:p>
          </p:txBody>
        </p:sp>
        <p:sp>
          <p:nvSpPr>
            <p:cNvPr id="26" name="AutoShape 25"/>
            <p:cNvSpPr>
              <a:spLocks noChangeArrowheads="1"/>
            </p:cNvSpPr>
            <p:nvPr/>
          </p:nvSpPr>
          <p:spPr bwMode="auto">
            <a:xfrm>
              <a:off x="2411413" y="5157788"/>
              <a:ext cx="976312" cy="485775"/>
            </a:xfrm>
            <a:prstGeom prst="lef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7" name="AutoShape 26"/>
            <p:cNvSpPr>
              <a:spLocks noChangeArrowheads="1"/>
            </p:cNvSpPr>
            <p:nvPr/>
          </p:nvSpPr>
          <p:spPr bwMode="auto">
            <a:xfrm>
              <a:off x="3492500" y="5157788"/>
              <a:ext cx="976313" cy="485775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rgbClr val="DC3D2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cs-CZ" altLang="cs-CZ" dirty="0"/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1547812" y="1484313"/>
              <a:ext cx="1493883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cs-CZ" altLang="cs-CZ" b="1" dirty="0"/>
            </a:p>
          </p:txBody>
        </p:sp>
      </p:grpSp>
      <p:sp>
        <p:nvSpPr>
          <p:cNvPr id="29" name="TextovéPole 28"/>
          <p:cNvSpPr txBox="1"/>
          <p:nvPr/>
        </p:nvSpPr>
        <p:spPr>
          <a:xfrm>
            <a:off x="3563888" y="435581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vlastní tvorba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83568" y="231031"/>
            <a:ext cx="2708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CITACE</a:t>
            </a:r>
            <a:r>
              <a:rPr lang="cs-CZ" sz="2400" dirty="0" smtClean="0"/>
              <a:t> 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6201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zánik kůr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20"/>
          <a:stretch/>
        </p:blipFill>
        <p:spPr bwMode="auto">
          <a:xfrm>
            <a:off x="323528" y="908720"/>
            <a:ext cx="4000015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572000" y="971580"/>
            <a:ext cx="43204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ČERVENÝ, Pavel; DOKOUPIL, Jaroslav; KOPP, Jan a kol. </a:t>
            </a:r>
            <a:r>
              <a:rPr lang="cs-CZ" i="1" dirty="0"/>
              <a:t>Zeměpis, učebnice pro základní školy a víceletá gymnázia</a:t>
            </a:r>
            <a:r>
              <a:rPr lang="cs-CZ" dirty="0"/>
              <a:t>. Plzeň: Nakladatelství Fraus, 2009, ISBN 978-80-7238-915-5.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3452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ýchozí návrh">
  <a:themeElements>
    <a:clrScheme name="Vlastní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00206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</TotalTime>
  <Words>538</Words>
  <Application>Microsoft Office PowerPoint</Application>
  <PresentationFormat>Předvádění na obrazovce (4:3)</PresentationFormat>
  <Paragraphs>102</Paragraphs>
  <Slides>16</Slides>
  <Notes>0</Notes>
  <HiddenSlides>6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Výchozí návrh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*</dc:creator>
  <cp:lastModifiedBy>Uživatel</cp:lastModifiedBy>
  <cp:revision>70</cp:revision>
  <dcterms:created xsi:type="dcterms:W3CDTF">2006-11-27T07:12:10Z</dcterms:created>
  <dcterms:modified xsi:type="dcterms:W3CDTF">2013-11-19T19:24:35Z</dcterms:modified>
</cp:coreProperties>
</file>