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3"/>
  </p:notesMasterIdLst>
  <p:handoutMasterIdLst>
    <p:handoutMasterId r:id="rId24"/>
  </p:handoutMasterIdLst>
  <p:sldIdLst>
    <p:sldId id="275" r:id="rId2"/>
    <p:sldId id="276" r:id="rId3"/>
    <p:sldId id="256" r:id="rId4"/>
    <p:sldId id="257" r:id="rId5"/>
    <p:sldId id="258" r:id="rId6"/>
    <p:sldId id="267" r:id="rId7"/>
    <p:sldId id="259" r:id="rId8"/>
    <p:sldId id="261" r:id="rId9"/>
    <p:sldId id="260" r:id="rId10"/>
    <p:sldId id="263" r:id="rId11"/>
    <p:sldId id="262" r:id="rId12"/>
    <p:sldId id="270" r:id="rId13"/>
    <p:sldId id="265" r:id="rId14"/>
    <p:sldId id="266" r:id="rId15"/>
    <p:sldId id="273" r:id="rId16"/>
    <p:sldId id="271" r:id="rId17"/>
    <p:sldId id="272" r:id="rId18"/>
    <p:sldId id="274" r:id="rId19"/>
    <p:sldId id="264" r:id="rId20"/>
    <p:sldId id="268" r:id="rId21"/>
    <p:sldId id="269" r:id="rId2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6" autoAdjust="0"/>
    <p:restoredTop sz="94574" autoAdjust="0"/>
  </p:normalViewPr>
  <p:slideViewPr>
    <p:cSldViewPr>
      <p:cViewPr>
        <p:scale>
          <a:sx n="50" d="100"/>
          <a:sy n="50" d="100"/>
        </p:scale>
        <p:origin x="-1267" y="-9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EF72117-6F60-4C11-B0F9-252FC0B58D43}" type="datetimeFigureOut">
              <a:rPr lang="cs-CZ"/>
              <a:pPr>
                <a:defRPr/>
              </a:pPr>
              <a:t>19.11.2013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257F29C-A3CE-42CF-985B-63878233D2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5844E1A2-94F8-44DE-8222-4C0223951043}" type="datetimeFigureOut">
              <a:rPr lang="cs-CZ"/>
              <a:pPr>
                <a:defRPr/>
              </a:pPr>
              <a:t>19.11.2013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8C6A4BA-E198-4592-882A-5895FA4E4BF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89144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765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4C83E45-D53B-4FE8-A4EE-F87D58F04F28}" type="slidenum">
              <a:rPr lang="cs-CZ" smtClean="0"/>
              <a:pPr/>
              <a:t>20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099849-A975-44F8-B175-83A446FF304C}" type="datetimeFigureOut">
              <a:rPr lang="cs-CZ"/>
              <a:pPr>
                <a:defRPr/>
              </a:pPr>
              <a:t>19.11.2013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336440-FBFF-436B-B197-852FCFF65C9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pull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98CED0-10C6-430D-AF02-43EC7B68ADC2}" type="datetimeFigureOut">
              <a:rPr lang="cs-CZ"/>
              <a:pPr>
                <a:defRPr/>
              </a:pPr>
              <a:t>19.11.2013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BE4B37-C037-43D8-8C89-DEFEEC11C05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pull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BDED6D-55D7-47D6-BE85-2EFA1B8075A3}" type="datetimeFigureOut">
              <a:rPr lang="cs-CZ"/>
              <a:pPr>
                <a:defRPr/>
              </a:pPr>
              <a:t>19.11.2013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D85DEB-D36E-4A4E-B138-2A8D8554315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pull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53AAF0-54A4-4DBE-9F81-8F9DB6F11AB3}" type="datetimeFigureOut">
              <a:rPr lang="cs-CZ"/>
              <a:pPr>
                <a:defRPr/>
              </a:pPr>
              <a:t>19.11.2013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46B17A-FA38-4A86-AD23-BC301EED240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pull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9668F5-9801-4431-8CE5-6EF016207058}" type="datetimeFigureOut">
              <a:rPr lang="cs-CZ"/>
              <a:pPr>
                <a:defRPr/>
              </a:pPr>
              <a:t>19.11.2013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576ED7-3651-4307-9F2E-FB18392E0B8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pull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7639EE-BEDE-4C68-8B3D-AD58803EC926}" type="datetimeFigureOut">
              <a:rPr lang="cs-CZ"/>
              <a:pPr>
                <a:defRPr/>
              </a:pPr>
              <a:t>19.11.2013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3D68E-9428-43C9-905F-0804A3EFCC0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pull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E4DCDF-3BB6-4802-9BE8-9FFCC83CA914}" type="datetimeFigureOut">
              <a:rPr lang="cs-CZ"/>
              <a:pPr>
                <a:defRPr/>
              </a:pPr>
              <a:t>19.11.2013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3BF63-83A4-494A-BA7C-6BFEA6B8F1C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pull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2CDFA-4A70-4DA6-9949-3B00BB2DBB34}" type="datetimeFigureOut">
              <a:rPr lang="cs-CZ"/>
              <a:pPr>
                <a:defRPr/>
              </a:pPr>
              <a:t>19.11.2013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CCE54D-9041-4E03-90C5-101C23B0DE7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pull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45632-7B9C-4633-871B-64B7F601DB21}" type="datetimeFigureOut">
              <a:rPr lang="cs-CZ"/>
              <a:pPr>
                <a:defRPr/>
              </a:pPr>
              <a:t>19.11.2013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84F1C4-588D-47D0-9F4E-81FF8FE603B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pull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DA307-02E1-4EDC-837E-A7887CA7BAB9}" type="datetimeFigureOut">
              <a:rPr lang="cs-CZ"/>
              <a:pPr>
                <a:defRPr/>
              </a:pPr>
              <a:t>19.11.2013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DC9788-7235-4780-B484-CB77F289A98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pull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FB224-2CC8-4945-A7F7-A9EEBCAE4146}" type="datetimeFigureOut">
              <a:rPr lang="cs-CZ"/>
              <a:pPr>
                <a:defRPr/>
              </a:pPr>
              <a:t>19.11.2013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0F528F-194E-4859-AE53-804A114FF83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pull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/>
            </a:gs>
            <a:gs pos="100000">
              <a:schemeClr val="bg1">
                <a:shade val="35000"/>
                <a:satMod val="155000"/>
              </a:schemeClr>
            </a:gs>
          </a:gsLst>
          <a:path path="rect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2D12E09-A229-49EB-976F-2287D1A0626F}" type="datetimeFigureOut">
              <a:rPr lang="cs-CZ"/>
              <a:pPr>
                <a:defRPr/>
              </a:pPr>
              <a:t>19.11.2013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CFC405A-82FE-4DBA-996F-025323724A8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pull dir="rd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" Target="slide8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584" y="6356350"/>
            <a:ext cx="7632848" cy="365125"/>
          </a:xfrm>
        </p:spPr>
        <p:txBody>
          <a:bodyPr/>
          <a:lstStyle/>
          <a:p>
            <a:r>
              <a:rPr lang="cs-CZ" sz="1400" dirty="0" smtClean="0">
                <a:solidFill>
                  <a:schemeClr val="bg1"/>
                </a:solidFill>
              </a:rPr>
              <a:t>Střední škola  a Vyšší odborná škola cestovního ruchu, Senovážné náměstí 12, České Budějovice 370  01</a:t>
            </a:r>
            <a:endParaRPr lang="cs-CZ" sz="1400" dirty="0">
              <a:solidFill>
                <a:schemeClr val="bg1"/>
              </a:solidFill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176106088"/>
              </p:ext>
            </p:extLst>
          </p:nvPr>
        </p:nvGraphicFramePr>
        <p:xfrm>
          <a:off x="1007604" y="2924944"/>
          <a:ext cx="7248961" cy="30156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b="0" i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CZ.1.07/1.5.00/34.0423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19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Ing. Bc. Štěpánka </a:t>
                      </a:r>
                      <a:r>
                        <a:rPr lang="cs-CZ" dirty="0" err="1" smtClean="0">
                          <a:solidFill>
                            <a:schemeClr val="bg1"/>
                          </a:solidFill>
                        </a:rPr>
                        <a:t>Jáglová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err="1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Tématický</a:t>
                      </a:r>
                      <a:r>
                        <a:rPr lang="cs-CZ" sz="2400" cap="small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celek</a:t>
                      </a:r>
                      <a:endParaRPr lang="cs-CZ" sz="24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Podnikové</a:t>
                      </a:r>
                      <a:r>
                        <a:rPr lang="cs-CZ" baseline="0" dirty="0" smtClean="0">
                          <a:solidFill>
                            <a:schemeClr val="bg1"/>
                          </a:solidFill>
                        </a:rPr>
                        <a:t> činnosti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druhý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5.6.2013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204531562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Anotace: </a:t>
            </a:r>
          </a:p>
          <a:p>
            <a:pPr>
              <a:buNone/>
            </a:pPr>
            <a:r>
              <a:rPr lang="cs-CZ" i="1" dirty="0" smtClean="0">
                <a:solidFill>
                  <a:schemeClr val="bg1"/>
                </a:solidFill>
              </a:rPr>
              <a:t>Materiál je zaměřený na téma „</a:t>
            </a:r>
            <a:r>
              <a:rPr lang="cs-CZ" i="1" dirty="0" smtClean="0">
                <a:solidFill>
                  <a:schemeClr val="bg1"/>
                </a:solidFill>
              </a:rPr>
              <a:t>Platební karty“, přímo navazuje na finanční činnost podniku a slouží k rozvoji finanční gramotnosti žáků. </a:t>
            </a:r>
            <a:endParaRPr lang="cs-CZ" i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bg1"/>
              </a:solidFill>
            </a:endParaRPr>
          </a:p>
          <a:p>
            <a:r>
              <a:rPr lang="cs-CZ" b="1" dirty="0" smtClean="0">
                <a:solidFill>
                  <a:schemeClr val="bg1"/>
                </a:solidFill>
              </a:rPr>
              <a:t>Metodické pokyny:</a:t>
            </a:r>
          </a:p>
          <a:p>
            <a:pPr>
              <a:buNone/>
            </a:pPr>
            <a:r>
              <a:rPr lang="cs-CZ" i="1" dirty="0" smtClean="0">
                <a:solidFill>
                  <a:schemeClr val="bg1"/>
                </a:solidFill>
              </a:rPr>
              <a:t>Materiál slouží pro usnadnění výkladu dané problematiky, žákům současně jako podklad pro poznámky. </a:t>
            </a:r>
            <a:r>
              <a:rPr lang="cs-CZ" i="1" dirty="0" smtClean="0">
                <a:solidFill>
                  <a:schemeClr val="bg1"/>
                </a:solidFill>
              </a:rPr>
              <a:t>Vše je doplněné názornými obrázky. </a:t>
            </a:r>
            <a:endParaRPr lang="cs-CZ" i="1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372491327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alphaModFix amt="69000"/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650" y="2133600"/>
            <a:ext cx="7772400" cy="147002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6000" b="1" cap="all" dirty="0" smtClean="0"/>
              <a:t>Platební karty</a:t>
            </a:r>
            <a:endParaRPr lang="cs-CZ" sz="6000" b="1" cap="all" dirty="0"/>
          </a:p>
        </p:txBody>
      </p:sp>
      <p:sp>
        <p:nvSpPr>
          <p:cNvPr id="2051" name="Podnadpis 2"/>
          <p:cNvSpPr>
            <a:spLocks noGrp="1"/>
          </p:cNvSpPr>
          <p:nvPr>
            <p:ph type="subTitle" idx="1"/>
          </p:nvPr>
        </p:nvSpPr>
        <p:spPr>
          <a:xfrm>
            <a:off x="1371600" y="3860800"/>
            <a:ext cx="6400800" cy="2736850"/>
          </a:xfrm>
        </p:spPr>
        <p:txBody>
          <a:bodyPr/>
          <a:lstStyle/>
          <a:p>
            <a:pPr eaLnBrk="1" hangingPunct="1"/>
            <a:endParaRPr lang="cs-CZ" sz="4400" b="1" smtClean="0">
              <a:solidFill>
                <a:schemeClr val="bg1"/>
              </a:solidFill>
            </a:endParaRPr>
          </a:p>
          <a:p>
            <a:pPr eaLnBrk="1" hangingPunct="1"/>
            <a:r>
              <a:rPr lang="cs-CZ" sz="4400" b="1" smtClean="0">
                <a:solidFill>
                  <a:schemeClr val="tx1"/>
                </a:solidFill>
              </a:rPr>
              <a:t>Ing. Štěpánka Jáglová</a:t>
            </a: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CO JE TO PLATEBNÍ KARTA ?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859713" cy="3413125"/>
          </a:xfrm>
        </p:spPr>
        <p:txBody>
          <a:bodyPr/>
          <a:lstStyle/>
          <a:p>
            <a:pPr eaLnBrk="1" hangingPunct="1">
              <a:buFont typeface="Courier New" pitchFamily="49" charset="0"/>
              <a:buChar char="o"/>
            </a:pPr>
            <a:r>
              <a:rPr lang="cs-CZ" smtClean="0"/>
              <a:t>Bankovní nástroj umožňující držitelům vybírat hotovost z bankomatů, bezhotovostně platit za zboží a služby v obchodech, restauracích, hotelech i na internetu</a:t>
            </a:r>
          </a:p>
          <a:p>
            <a:pPr eaLnBrk="1" hangingPunct="1">
              <a:buFont typeface="Courier New" pitchFamily="49" charset="0"/>
              <a:buChar char="o"/>
            </a:pPr>
            <a:r>
              <a:rPr lang="cs-CZ" smtClean="0"/>
              <a:t>Obvykle plastová karta s identifikačními údaji svého majitele</a:t>
            </a:r>
          </a:p>
          <a:p>
            <a:pPr eaLnBrk="1" hangingPunct="1">
              <a:buFont typeface="Courier New" pitchFamily="49" charset="0"/>
              <a:buChar char="o"/>
            </a:pPr>
            <a:r>
              <a:rPr lang="cs-CZ" smtClean="0"/>
              <a:t>Má standardní rozměr 85,6 × 54 mm</a:t>
            </a:r>
          </a:p>
          <a:p>
            <a:pPr eaLnBrk="1" hangingPunct="1">
              <a:buFont typeface="Arial" charset="0"/>
              <a:buNone/>
            </a:pPr>
            <a:endParaRPr lang="cs-CZ" smtClean="0"/>
          </a:p>
        </p:txBody>
      </p:sp>
      <p:pic>
        <p:nvPicPr>
          <p:cNvPr id="3076" name="Zástupný symbol pro obsah 12" descr="karta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986463" y="4724400"/>
            <a:ext cx="2765425" cy="1790700"/>
          </a:xfrm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HISTORIE PLATEBNÍCH KARET</a:t>
            </a:r>
          </a:p>
        </p:txBody>
      </p:sp>
      <p:sp>
        <p:nvSpPr>
          <p:cNvPr id="4099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859713" cy="2549525"/>
          </a:xfrm>
        </p:spPr>
        <p:txBody>
          <a:bodyPr/>
          <a:lstStyle/>
          <a:p>
            <a:pPr eaLnBrk="1" hangingPunct="1">
              <a:buFont typeface="Courier New" pitchFamily="49" charset="0"/>
              <a:buChar char="o"/>
            </a:pPr>
            <a:r>
              <a:rPr lang="cs-CZ" smtClean="0"/>
              <a:t>První platební karty - 1914  v USA, byly plechové a umožňovaly držitelům  telefonovat a posílat telegramy bez okamžitého placení</a:t>
            </a:r>
          </a:p>
          <a:p>
            <a:pPr eaLnBrk="1" hangingPunct="1">
              <a:buFont typeface="Courier New" pitchFamily="49" charset="0"/>
              <a:buChar char="o"/>
            </a:pPr>
            <a:r>
              <a:rPr lang="cs-CZ" smtClean="0"/>
              <a:t>1949 – Frank McNamara – první karta Diners Club</a:t>
            </a:r>
          </a:p>
          <a:p>
            <a:pPr eaLnBrk="1" hangingPunct="1">
              <a:buFont typeface="Courier New" pitchFamily="49" charset="0"/>
              <a:buChar char="o"/>
            </a:pPr>
            <a:r>
              <a:rPr lang="cs-CZ" smtClean="0"/>
              <a:t>První platební karta v  ČR – 1988 Živnostenská banka k tuzexovému účtu</a:t>
            </a:r>
          </a:p>
          <a:p>
            <a:pPr eaLnBrk="1" hangingPunct="1">
              <a:buFont typeface="Courier New" pitchFamily="49" charset="0"/>
              <a:buChar char="o"/>
            </a:pPr>
            <a:r>
              <a:rPr lang="cs-CZ" smtClean="0"/>
              <a:t>Boom v 90.letech 20.století</a:t>
            </a:r>
          </a:p>
        </p:txBody>
      </p:sp>
      <p:pic>
        <p:nvPicPr>
          <p:cNvPr id="4100" name="Picture 2" descr="C:\Users\Štěpánka\Documents\UOP\53937-gallery1-imgof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878513" y="4637088"/>
            <a:ext cx="2947987" cy="1871662"/>
          </a:xfrm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VÝHODY PLATEBNÍCH KARET</a:t>
            </a:r>
          </a:p>
        </p:txBody>
      </p:sp>
      <p:sp>
        <p:nvSpPr>
          <p:cNvPr id="512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859713" cy="2549525"/>
          </a:xfrm>
        </p:spPr>
        <p:txBody>
          <a:bodyPr/>
          <a:lstStyle/>
          <a:p>
            <a:pPr eaLnBrk="1" hangingPunct="1">
              <a:buFont typeface="Courier New" pitchFamily="49" charset="0"/>
              <a:buChar char="o"/>
            </a:pPr>
            <a:r>
              <a:rPr lang="cs-CZ" smtClean="0"/>
              <a:t>Jednoduché a rychlé použití</a:t>
            </a:r>
          </a:p>
          <a:p>
            <a:pPr eaLnBrk="1" hangingPunct="1">
              <a:buFont typeface="Courier New" pitchFamily="49" charset="0"/>
              <a:buChar char="o"/>
            </a:pPr>
            <a:r>
              <a:rPr lang="cs-CZ" smtClean="0"/>
              <a:t>Vyšší bezpečnost oproti hotovostním platbám (PIN kód)</a:t>
            </a:r>
          </a:p>
          <a:p>
            <a:pPr eaLnBrk="1" hangingPunct="1">
              <a:buFont typeface="Courier New" pitchFamily="49" charset="0"/>
              <a:buChar char="o"/>
            </a:pPr>
            <a:r>
              <a:rPr lang="cs-CZ" smtClean="0"/>
              <a:t>Mezinárodní použití – úspora času i peněz</a:t>
            </a:r>
          </a:p>
          <a:p>
            <a:pPr eaLnBrk="1" hangingPunct="1">
              <a:buFont typeface="Courier New" pitchFamily="49" charset="0"/>
              <a:buChar char="o"/>
            </a:pPr>
            <a:r>
              <a:rPr lang="cs-CZ" smtClean="0"/>
              <a:t>Doplňkové služby</a:t>
            </a:r>
          </a:p>
          <a:p>
            <a:pPr eaLnBrk="1" hangingPunct="1">
              <a:buFont typeface="Courier New" pitchFamily="49" charset="0"/>
              <a:buChar char="o"/>
            </a:pPr>
            <a:endParaRPr lang="cs-CZ" smtClean="0"/>
          </a:p>
        </p:txBody>
      </p:sp>
      <p:pic>
        <p:nvPicPr>
          <p:cNvPr id="5124" name="Picture 2" descr="C:\Users\Štěpánka\Documents\UOP\53937-gallery1-imgof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969000" y="4695825"/>
            <a:ext cx="2355850" cy="1484313"/>
          </a:xfrm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DRUHY PLATEBNÍCH KARET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859713" cy="2549525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Podle vydavatele (karetní asociace,  která je vydává):</a:t>
            </a:r>
          </a:p>
          <a:p>
            <a:pPr eaLnBrk="1" fontAlgn="auto" hangingPunct="1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dirty="0" smtClean="0"/>
              <a:t>	</a:t>
            </a:r>
            <a:r>
              <a:rPr lang="cs-CZ" dirty="0" err="1" smtClean="0"/>
              <a:t>Mastercard</a:t>
            </a: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dirty="0"/>
              <a:t>	</a:t>
            </a:r>
            <a:r>
              <a:rPr lang="cs-CZ" dirty="0" smtClean="0"/>
              <a:t>VISA</a:t>
            </a:r>
          </a:p>
          <a:p>
            <a:pPr eaLnBrk="1" fontAlgn="auto" hangingPunct="1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dirty="0"/>
              <a:t>	</a:t>
            </a:r>
            <a:r>
              <a:rPr lang="cs-CZ" dirty="0" err="1" smtClean="0"/>
              <a:t>American</a:t>
            </a:r>
            <a:r>
              <a:rPr lang="cs-CZ" dirty="0" smtClean="0"/>
              <a:t> Express</a:t>
            </a:r>
          </a:p>
          <a:p>
            <a:pPr eaLnBrk="1" fontAlgn="auto" hangingPunct="1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dirty="0" smtClean="0"/>
              <a:t> 	</a:t>
            </a:r>
            <a:r>
              <a:rPr lang="cs-CZ" dirty="0" err="1" smtClean="0"/>
              <a:t>Diners</a:t>
            </a:r>
            <a:r>
              <a:rPr lang="cs-CZ" dirty="0" smtClean="0"/>
              <a:t>´ </a:t>
            </a:r>
            <a:r>
              <a:rPr lang="cs-CZ" dirty="0" err="1" smtClean="0"/>
              <a:t>Club</a:t>
            </a:r>
            <a:r>
              <a:rPr lang="cs-CZ" dirty="0" smtClean="0"/>
              <a:t> </a:t>
            </a:r>
            <a:r>
              <a:rPr lang="cs-CZ" dirty="0" err="1" smtClean="0"/>
              <a:t>International</a:t>
            </a:r>
            <a:endParaRPr lang="cs-CZ" dirty="0"/>
          </a:p>
        </p:txBody>
      </p:sp>
      <p:pic>
        <p:nvPicPr>
          <p:cNvPr id="6148" name="Picture 2" descr="C:\Users\Štěpánka\Documents\UOP\53937-gallery1-imgof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651500" y="4489450"/>
            <a:ext cx="2989263" cy="1897063"/>
          </a:xfrm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DRUHY PLATEBNÍCH KARET</a:t>
            </a:r>
          </a:p>
        </p:txBody>
      </p:sp>
      <p:sp>
        <p:nvSpPr>
          <p:cNvPr id="7171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859713" cy="319722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mtClean="0"/>
              <a:t>Podle způsobu zúčtování:</a:t>
            </a:r>
          </a:p>
          <a:p>
            <a:pPr eaLnBrk="1" hangingPunct="1">
              <a:buFont typeface="Courier New" pitchFamily="49" charset="0"/>
              <a:buChar char="o"/>
            </a:pPr>
            <a:r>
              <a:rPr lang="cs-CZ" b="1" smtClean="0"/>
              <a:t>debetní</a:t>
            </a:r>
            <a:r>
              <a:rPr lang="cs-CZ" smtClean="0"/>
              <a:t> – platba či výběr hotovosti do výše 	zůstatku na účtu</a:t>
            </a:r>
          </a:p>
          <a:p>
            <a:pPr eaLnBrk="1" hangingPunct="1">
              <a:buFont typeface="Courier New" pitchFamily="49" charset="0"/>
              <a:buChar char="o"/>
            </a:pPr>
            <a:r>
              <a:rPr lang="cs-CZ" b="1" smtClean="0"/>
              <a:t>kreditní</a:t>
            </a:r>
            <a:r>
              <a:rPr lang="cs-CZ" smtClean="0"/>
              <a:t> – při placení čerpáme bankovní úvěr</a:t>
            </a:r>
          </a:p>
          <a:p>
            <a:pPr eaLnBrk="1" hangingPunct="1">
              <a:buFont typeface="Courier New" pitchFamily="49" charset="0"/>
              <a:buChar char="o"/>
            </a:pPr>
            <a:r>
              <a:rPr lang="cs-CZ" b="1" smtClean="0"/>
              <a:t>charge</a:t>
            </a:r>
            <a:r>
              <a:rPr lang="cs-CZ" smtClean="0"/>
              <a:t> karta</a:t>
            </a:r>
          </a:p>
          <a:p>
            <a:pPr eaLnBrk="1" hangingPunct="1">
              <a:buFont typeface="Courier New" pitchFamily="49" charset="0"/>
              <a:buChar char="o"/>
            </a:pPr>
            <a:r>
              <a:rPr lang="cs-CZ" b="1" smtClean="0"/>
              <a:t>elektronická peněženka</a:t>
            </a:r>
          </a:p>
        </p:txBody>
      </p:sp>
      <p:pic>
        <p:nvPicPr>
          <p:cNvPr id="7172" name="Picture 2" descr="C:\Users\Štěpánka\Documents\UOP\53937-gallery1-imgof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659438" y="4497388"/>
            <a:ext cx="2974975" cy="1881187"/>
          </a:xfrm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DRUHY PLATEBNÍCH KARET</a:t>
            </a:r>
          </a:p>
        </p:txBody>
      </p:sp>
      <p:sp>
        <p:nvSpPr>
          <p:cNvPr id="8195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859713" cy="254952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mtClean="0"/>
              <a:t>Podle způsobu provedení (písmo + druh čtečky):</a:t>
            </a:r>
          </a:p>
          <a:p>
            <a:pPr eaLnBrk="1" hangingPunct="1">
              <a:buFont typeface="Courier New" pitchFamily="49" charset="0"/>
              <a:buChar char="o"/>
            </a:pPr>
            <a:r>
              <a:rPr lang="cs-CZ" smtClean="0"/>
              <a:t>	embosované </a:t>
            </a:r>
          </a:p>
          <a:p>
            <a:pPr eaLnBrk="1" hangingPunct="1">
              <a:buFont typeface="Courier New" pitchFamily="49" charset="0"/>
              <a:buChar char="o"/>
            </a:pPr>
            <a:r>
              <a:rPr lang="cs-CZ" smtClean="0"/>
              <a:t>	</a:t>
            </a:r>
            <a:r>
              <a:rPr lang="cs-CZ" smtClean="0">
                <a:hlinkClick r:id="rId2" action="ppaction://hlinksldjump"/>
              </a:rPr>
              <a:t>elektronické</a:t>
            </a:r>
            <a:r>
              <a:rPr lang="cs-CZ" smtClean="0"/>
              <a:t>  </a:t>
            </a:r>
          </a:p>
        </p:txBody>
      </p:sp>
      <p:pic>
        <p:nvPicPr>
          <p:cNvPr id="8196" name="Picture 2" descr="C:\Users\Štěpánka\Documents\UOP\53937-gallery1-imgof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659438" y="4437063"/>
            <a:ext cx="2974975" cy="2001837"/>
          </a:xfrm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DRUHY PLATEBNÍCH KARET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859713" cy="254952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mtClean="0"/>
              <a:t>Podle území,  kde se dají použít:</a:t>
            </a:r>
          </a:p>
          <a:p>
            <a:pPr eaLnBrk="1" hangingPunct="1">
              <a:buFont typeface="Courier New" pitchFamily="49" charset="0"/>
              <a:buChar char="o"/>
            </a:pPr>
            <a:r>
              <a:rPr lang="cs-CZ" smtClean="0"/>
              <a:t>	tuzemské</a:t>
            </a:r>
          </a:p>
          <a:p>
            <a:pPr eaLnBrk="1" hangingPunct="1">
              <a:buFont typeface="Courier New" pitchFamily="49" charset="0"/>
              <a:buChar char="o"/>
            </a:pPr>
            <a:r>
              <a:rPr lang="cs-CZ" smtClean="0"/>
              <a:t>	mezinárodní</a:t>
            </a:r>
          </a:p>
        </p:txBody>
      </p:sp>
      <p:pic>
        <p:nvPicPr>
          <p:cNvPr id="9220" name="Picture 2" descr="C:\Users\Štěpánka\Documents\UOP\53937-gallery1-imgof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659438" y="4508500"/>
            <a:ext cx="2974975" cy="1865313"/>
          </a:xfrm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DRUHY PLATEBNÍCH KARET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859713" cy="254952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mtClean="0"/>
              <a:t>Podle technologie, jak jsou karty vyráběny:</a:t>
            </a:r>
          </a:p>
          <a:p>
            <a:pPr eaLnBrk="1" hangingPunct="1">
              <a:buFont typeface="Courier New" pitchFamily="49" charset="0"/>
              <a:buChar char="o"/>
            </a:pPr>
            <a:r>
              <a:rPr lang="cs-CZ" smtClean="0"/>
              <a:t>	karty s magnetickým proužkem</a:t>
            </a:r>
          </a:p>
          <a:p>
            <a:pPr eaLnBrk="1" hangingPunct="1">
              <a:buFont typeface="Courier New" pitchFamily="49" charset="0"/>
              <a:buChar char="o"/>
            </a:pPr>
            <a:r>
              <a:rPr lang="cs-CZ" smtClean="0"/>
              <a:t>	čipové karty</a:t>
            </a:r>
          </a:p>
          <a:p>
            <a:pPr eaLnBrk="1" hangingPunct="1">
              <a:buFont typeface="Courier New" pitchFamily="49" charset="0"/>
              <a:buChar char="o"/>
            </a:pPr>
            <a:r>
              <a:rPr lang="cs-CZ" smtClean="0"/>
              <a:t>       hybridní karty</a:t>
            </a:r>
          </a:p>
        </p:txBody>
      </p:sp>
      <p:pic>
        <p:nvPicPr>
          <p:cNvPr id="10244" name="Picture 2" descr="C:\Users\Štěpánka\Documents\UOP\53937-gallery1-imgof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659438" y="4556125"/>
            <a:ext cx="2974975" cy="1763713"/>
          </a:xfrm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POPIS PLATEBNÍ KARTY</a:t>
            </a:r>
          </a:p>
        </p:txBody>
      </p:sp>
      <p:pic>
        <p:nvPicPr>
          <p:cNvPr id="11267" name="Zástupný symbol pro obsah 8" descr="ps-karta.pn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87450" y="2565400"/>
            <a:ext cx="7632700" cy="3095625"/>
          </a:xfrm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NOVINKY V OBLASTI KARET</a:t>
            </a:r>
          </a:p>
        </p:txBody>
      </p:sp>
      <p:sp>
        <p:nvSpPr>
          <p:cNvPr id="12291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859713" cy="2549525"/>
          </a:xfrm>
        </p:spPr>
        <p:txBody>
          <a:bodyPr/>
          <a:lstStyle/>
          <a:p>
            <a:pPr marL="514350" indent="-514350" eaLnBrk="1" hangingPunct="1">
              <a:buFont typeface="Arial" charset="0"/>
              <a:buAutoNum type="arabicPeriod"/>
            </a:pPr>
            <a:r>
              <a:rPr lang="cs-CZ" b="1" dirty="0" smtClean="0"/>
              <a:t>Image karty</a:t>
            </a:r>
          </a:p>
          <a:p>
            <a:pPr marL="914400" lvl="1" indent="-514350" eaLnBrk="1" hangingPunct="1">
              <a:buFont typeface="Courier New" pitchFamily="49" charset="0"/>
              <a:buChar char="o"/>
            </a:pPr>
            <a:r>
              <a:rPr lang="cs-CZ" dirty="0" smtClean="0"/>
              <a:t>karty s motivem dle vlastního výběru</a:t>
            </a:r>
          </a:p>
          <a:p>
            <a:pPr marL="914400" lvl="1" indent="-514350" eaLnBrk="1" hangingPunct="1">
              <a:buFont typeface="Courier New" pitchFamily="49" charset="0"/>
              <a:buChar char="o"/>
            </a:pPr>
            <a:r>
              <a:rPr lang="cs-CZ" dirty="0" smtClean="0"/>
              <a:t>služba zpoplatněna (cca 200 Kč jednorázově nebo 50 Kč/rok)</a:t>
            </a:r>
          </a:p>
        </p:txBody>
      </p:sp>
      <p:pic>
        <p:nvPicPr>
          <p:cNvPr id="12292" name="Picture 2" descr="C:\Users\Štěpánka\Documents\UOP\53937-gallery1-imgof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156325" y="4581525"/>
            <a:ext cx="2735263" cy="1654175"/>
          </a:xfrm>
        </p:spPr>
      </p:pic>
      <p:pic>
        <p:nvPicPr>
          <p:cNvPr id="12293" name="Obrázek 4" descr="Karta_image_friend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4581525"/>
            <a:ext cx="2682875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Obrázek 5" descr="Karta_image_golf.jpg"/>
          <p:cNvPicPr preferRelativeResize="0">
            <a:picLocks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" y="4581525"/>
            <a:ext cx="2735263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NOVINKY V OBLASTI KARET</a:t>
            </a:r>
          </a:p>
        </p:txBody>
      </p:sp>
      <p:sp>
        <p:nvSpPr>
          <p:cNvPr id="13315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859713" cy="2549525"/>
          </a:xfrm>
        </p:spPr>
        <p:txBody>
          <a:bodyPr/>
          <a:lstStyle/>
          <a:p>
            <a:pPr marL="514350" indent="-514350" eaLnBrk="1" hangingPunct="1">
              <a:buFont typeface="+mj-lt"/>
              <a:buAutoNum type="arabicPeriod" startAt="2"/>
            </a:pPr>
            <a:r>
              <a:rPr lang="cs-CZ" b="1" dirty="0" smtClean="0"/>
              <a:t>Bezkontaktní karty</a:t>
            </a:r>
            <a:endParaRPr lang="cs-CZ" sz="1500" b="1" dirty="0" smtClean="0"/>
          </a:p>
          <a:p>
            <a:pPr marL="914400" lvl="1" indent="-514350" eaLnBrk="1" hangingPunct="1">
              <a:buFont typeface="Courier New" pitchFamily="49" charset="0"/>
              <a:buChar char="o"/>
            </a:pPr>
            <a:r>
              <a:rPr lang="cs-CZ" dirty="0" smtClean="0"/>
              <a:t>stačí přiložit k terminálu</a:t>
            </a:r>
          </a:p>
          <a:p>
            <a:pPr marL="914400" lvl="1" indent="-514350" eaLnBrk="1" hangingPunct="1">
              <a:buFont typeface="Courier New" pitchFamily="49" charset="0"/>
              <a:buChar char="o"/>
            </a:pPr>
            <a:r>
              <a:rPr lang="cs-CZ" dirty="0" smtClean="0"/>
              <a:t>při nákupech do 500 Kč není nutné zadávat PIN</a:t>
            </a:r>
          </a:p>
          <a:p>
            <a:pPr marL="914400" lvl="1" indent="-514350" eaLnBrk="1" hangingPunct="1">
              <a:buFont typeface="Courier New" pitchFamily="49" charset="0"/>
              <a:buChar char="o"/>
            </a:pPr>
            <a:r>
              <a:rPr lang="cs-CZ" dirty="0" smtClean="0"/>
              <a:t>nutný speciální bezkontaktní platební terminál v obchodě</a:t>
            </a:r>
          </a:p>
        </p:txBody>
      </p:sp>
      <p:pic>
        <p:nvPicPr>
          <p:cNvPr id="13316" name="Picture 2" descr="C:\Users\Štěpánka\Documents\UOP\53937-gallery1-imgof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084888" y="4724400"/>
            <a:ext cx="2600325" cy="1692275"/>
          </a:xfrm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NOVINKY V OBLASTI KARET</a:t>
            </a:r>
          </a:p>
        </p:txBody>
      </p:sp>
      <p:sp>
        <p:nvSpPr>
          <p:cNvPr id="14339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 startAt="3"/>
            </a:pPr>
            <a:r>
              <a:rPr lang="cs-CZ" b="1" dirty="0" err="1" smtClean="0"/>
              <a:t>Smartbanking</a:t>
            </a:r>
            <a:endParaRPr lang="cs-CZ" b="1" dirty="0" smtClean="0"/>
          </a:p>
          <a:p>
            <a:pPr lvl="1">
              <a:buFont typeface="Courier New" pitchFamily="49" charset="0"/>
              <a:buChar char="o"/>
            </a:pPr>
            <a:r>
              <a:rPr lang="cs-CZ" dirty="0" smtClean="0"/>
              <a:t>Bezkontaktní mobilní platby pomocí chytrých telefonů</a:t>
            </a:r>
          </a:p>
          <a:p>
            <a:pPr lvl="1">
              <a:buFont typeface="Courier New" pitchFamily="49" charset="0"/>
              <a:buChar char="o"/>
            </a:pPr>
            <a:r>
              <a:rPr lang="cs-CZ" dirty="0" smtClean="0"/>
              <a:t>K bezkontaktní platbě stačí telefon s nahranou aplikací (bez použití karty)</a:t>
            </a:r>
          </a:p>
          <a:p>
            <a:pPr lvl="1">
              <a:buFont typeface="Courier New" pitchFamily="49" charset="0"/>
              <a:buChar char="o"/>
            </a:pPr>
            <a:r>
              <a:rPr lang="cs-CZ" dirty="0" smtClean="0"/>
              <a:t>Jde o přenos platební funkce z klasické platební karty na SIM kartu mobilního telefonu</a:t>
            </a:r>
          </a:p>
          <a:p>
            <a:pPr>
              <a:buFont typeface="Arial" charset="0"/>
              <a:buNone/>
            </a:pPr>
            <a:endParaRPr lang="cs-CZ" dirty="0" smtClean="0"/>
          </a:p>
        </p:txBody>
      </p:sp>
      <p:pic>
        <p:nvPicPr>
          <p:cNvPr id="14340" name="Obrázek 6" descr="Apps - Turkcell iCarte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188" y="5229225"/>
            <a:ext cx="13843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Obrázek 7" descr="Apps - MobilePa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1863" y="5229225"/>
            <a:ext cx="1412875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BEZPEČNÉ VYUŽÍVÁNÍ KARET</a:t>
            </a:r>
          </a:p>
        </p:txBody>
      </p:sp>
      <p:sp>
        <p:nvSpPr>
          <p:cNvPr id="15363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cs-CZ" b="1" dirty="0" smtClean="0"/>
              <a:t>Pravidla:</a:t>
            </a:r>
          </a:p>
          <a:p>
            <a:pPr>
              <a:buFont typeface="Arial" charset="0"/>
              <a:buNone/>
            </a:pPr>
            <a:r>
              <a:rPr lang="cs-CZ" dirty="0" smtClean="0"/>
              <a:t>1/ nikdy nikomu nesdělovat PIN kód</a:t>
            </a:r>
          </a:p>
          <a:p>
            <a:pPr>
              <a:buFont typeface="Arial" charset="0"/>
              <a:buNone/>
            </a:pPr>
            <a:r>
              <a:rPr lang="cs-CZ" dirty="0" smtClean="0"/>
              <a:t>2/ nenosit PIN napsaný v peněžence nebo na kartě</a:t>
            </a:r>
          </a:p>
          <a:p>
            <a:pPr>
              <a:buFont typeface="Arial" charset="0"/>
              <a:buNone/>
            </a:pPr>
            <a:r>
              <a:rPr lang="cs-CZ" dirty="0" smtClean="0"/>
              <a:t>3/ vždy mít platební kartu pod dohledem</a:t>
            </a:r>
          </a:p>
          <a:p>
            <a:pPr>
              <a:buFont typeface="Arial" charset="0"/>
              <a:buNone/>
            </a:pPr>
            <a:r>
              <a:rPr lang="cs-CZ" dirty="0" smtClean="0"/>
              <a:t>4/ při platbách přes internet platit</a:t>
            </a:r>
          </a:p>
          <a:p>
            <a:pPr>
              <a:buFont typeface="Arial" charset="0"/>
              <a:buNone/>
            </a:pPr>
            <a:r>
              <a:rPr lang="cs-CZ" dirty="0" smtClean="0"/>
              <a:t>    pouze přes zabezpečené stránky</a:t>
            </a:r>
          </a:p>
          <a:p>
            <a:pPr>
              <a:buFont typeface="Arial" charset="0"/>
              <a:buNone/>
            </a:pPr>
            <a:r>
              <a:rPr lang="cs-CZ" dirty="0" smtClean="0"/>
              <a:t>     (</a:t>
            </a:r>
            <a:r>
              <a:rPr lang="cs-CZ" dirty="0" err="1" smtClean="0"/>
              <a:t>https</a:t>
            </a:r>
            <a:r>
              <a:rPr lang="cs-CZ" dirty="0" smtClean="0"/>
              <a:t> nebo 3D </a:t>
            </a:r>
            <a:r>
              <a:rPr lang="cs-CZ" dirty="0" err="1" smtClean="0"/>
              <a:t>Secure</a:t>
            </a:r>
            <a:r>
              <a:rPr lang="cs-CZ" dirty="0" smtClean="0"/>
              <a:t>)</a:t>
            </a:r>
          </a:p>
        </p:txBody>
      </p:sp>
      <p:pic>
        <p:nvPicPr>
          <p:cNvPr id="15364" name="Obrázek 8" descr="bankomat_penize_st_denik-38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25" y="4797425"/>
            <a:ext cx="2319338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BEZPEČNÉ VYUŽÍVÁNÍ KARET</a:t>
            </a:r>
          </a:p>
        </p:txBody>
      </p:sp>
      <p:sp>
        <p:nvSpPr>
          <p:cNvPr id="1638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cs-CZ" dirty="0" smtClean="0"/>
              <a:t>5/ </a:t>
            </a:r>
            <a:r>
              <a:rPr lang="cs-CZ" b="1" dirty="0" smtClean="0"/>
              <a:t>libanonská smyčka </a:t>
            </a:r>
            <a:r>
              <a:rPr lang="cs-CZ" dirty="0" smtClean="0"/>
              <a:t>– vede k tomu, že platební karta „zůstává“ v bankomatu</a:t>
            </a:r>
          </a:p>
          <a:p>
            <a:pPr>
              <a:buFont typeface="Arial" charset="0"/>
              <a:buNone/>
            </a:pPr>
            <a:r>
              <a:rPr lang="cs-CZ" dirty="0" smtClean="0"/>
              <a:t>6/ </a:t>
            </a:r>
            <a:r>
              <a:rPr lang="cs-CZ" b="1" dirty="0" err="1" smtClean="0"/>
              <a:t>skimming</a:t>
            </a:r>
            <a:r>
              <a:rPr lang="cs-CZ" dirty="0" smtClean="0"/>
              <a:t> – podvodné načtení údajů z magnetického proužku na kartě, bývá často kombinován s </a:t>
            </a:r>
            <a:r>
              <a:rPr lang="cs-CZ" dirty="0" err="1" smtClean="0"/>
              <a:t>mikrokamerou</a:t>
            </a:r>
            <a:r>
              <a:rPr lang="cs-CZ" dirty="0" smtClean="0"/>
              <a:t> na bankomatu</a:t>
            </a:r>
          </a:p>
          <a:p>
            <a:pPr>
              <a:buFont typeface="Arial" charset="0"/>
              <a:buNone/>
            </a:pPr>
            <a:r>
              <a:rPr lang="cs-CZ" dirty="0" smtClean="0"/>
              <a:t>7/ </a:t>
            </a:r>
            <a:r>
              <a:rPr lang="cs-CZ" b="1" dirty="0" smtClean="0"/>
              <a:t>dotekové senzory </a:t>
            </a:r>
            <a:r>
              <a:rPr lang="cs-CZ" dirty="0" smtClean="0"/>
              <a:t>– přes klávesnici na bankomatu </a:t>
            </a:r>
          </a:p>
          <a:p>
            <a:pPr>
              <a:buFont typeface="Arial" charset="0"/>
              <a:buNone/>
            </a:pPr>
            <a:r>
              <a:rPr lang="cs-CZ" dirty="0" smtClean="0"/>
              <a:t>8/ </a:t>
            </a:r>
            <a:r>
              <a:rPr lang="cs-CZ" b="1" dirty="0" err="1" smtClean="0"/>
              <a:t>phishing</a:t>
            </a:r>
            <a:r>
              <a:rPr lang="cs-CZ" dirty="0" smtClean="0"/>
              <a:t> – podvodné e-maily</a:t>
            </a:r>
          </a:p>
          <a:p>
            <a:pPr>
              <a:buFont typeface="Arial" charset="0"/>
              <a:buNone/>
            </a:pPr>
            <a:r>
              <a:rPr lang="cs-CZ" dirty="0" smtClean="0"/>
              <a:t>     s cílem zjistit údaje o kartě          </a:t>
            </a:r>
          </a:p>
          <a:p>
            <a:pPr>
              <a:buFont typeface="Arial" charset="0"/>
              <a:buNone/>
            </a:pPr>
            <a:endParaRPr lang="cs-CZ" dirty="0" smtClean="0"/>
          </a:p>
        </p:txBody>
      </p:sp>
      <p:pic>
        <p:nvPicPr>
          <p:cNvPr id="16388" name="Obrázek 4" descr="libsm2v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125" y="5084763"/>
            <a:ext cx="1951038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BANKOMATY</a:t>
            </a:r>
          </a:p>
        </p:txBody>
      </p:sp>
      <p:sp>
        <p:nvSpPr>
          <p:cNvPr id="19459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Umožňují výběr hotovosti</a:t>
            </a:r>
          </a:p>
          <a:p>
            <a:r>
              <a:rPr lang="cs-CZ" smtClean="0"/>
              <a:t>Instalace do frekventovaných míst</a:t>
            </a:r>
          </a:p>
          <a:p>
            <a:r>
              <a:rPr lang="cs-CZ" smtClean="0"/>
              <a:t>Transakční bankomaty – zadávání příkazů</a:t>
            </a:r>
          </a:p>
          <a:p>
            <a:r>
              <a:rPr lang="cs-CZ" smtClean="0"/>
              <a:t>Vkladové bankomaty – odvod hotovosti</a:t>
            </a:r>
          </a:p>
          <a:p>
            <a:r>
              <a:rPr lang="cs-CZ" smtClean="0"/>
              <a:t>Některé bankomaty umožňují výběr bankovek v zadané nominální hodnotě</a:t>
            </a:r>
          </a:p>
          <a:p>
            <a:r>
              <a:rPr lang="cs-CZ" smtClean="0"/>
              <a:t>Nejmenší výběr zpravidla 200 Kč</a:t>
            </a:r>
          </a:p>
        </p:txBody>
      </p:sp>
      <p:pic>
        <p:nvPicPr>
          <p:cNvPr id="19460" name="Obrázek 8" descr="bankomat_penize_st_denik-38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25" y="4797425"/>
            <a:ext cx="2319338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POUŽITÍ KARET V ZAHRANIČÍ</a:t>
            </a:r>
          </a:p>
        </p:txBody>
      </p:sp>
      <p:sp>
        <p:nvSpPr>
          <p:cNvPr id="23555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859713" cy="254952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b="1" dirty="0" smtClean="0"/>
              <a:t>Co je pro klienta výhodnější:</a:t>
            </a:r>
          </a:p>
          <a:p>
            <a:pPr eaLnBrk="1" hangingPunct="1">
              <a:buFont typeface="Arial" charset="0"/>
              <a:buNone/>
            </a:pPr>
            <a:endParaRPr lang="cs-CZ" sz="1500" dirty="0" smtClean="0"/>
          </a:p>
          <a:p>
            <a:pPr eaLnBrk="1" hangingPunct="1">
              <a:buFont typeface="Courier New" pitchFamily="49" charset="0"/>
              <a:buChar char="o"/>
            </a:pPr>
            <a:r>
              <a:rPr lang="cs-CZ" dirty="0" smtClean="0"/>
              <a:t>Vlastnit elektronickou nebo embosovanou kartu ?</a:t>
            </a:r>
          </a:p>
          <a:p>
            <a:pPr eaLnBrk="1" hangingPunct="1">
              <a:buFont typeface="Courier New" pitchFamily="49" charset="0"/>
              <a:buChar char="o"/>
            </a:pPr>
            <a:r>
              <a:rPr lang="cs-CZ" dirty="0" smtClean="0"/>
              <a:t>Vlastnit kreditní nebo debetní kartu ?</a:t>
            </a:r>
          </a:p>
          <a:p>
            <a:pPr eaLnBrk="1" hangingPunct="1">
              <a:buFont typeface="Courier New" pitchFamily="49" charset="0"/>
              <a:buChar char="o"/>
            </a:pPr>
            <a:r>
              <a:rPr lang="cs-CZ" dirty="0" smtClean="0"/>
              <a:t>Vybírat peníze z bankomatu nebo platit v kartou ?</a:t>
            </a:r>
          </a:p>
          <a:p>
            <a:pPr eaLnBrk="1" hangingPunct="1">
              <a:buFont typeface="Courier New" pitchFamily="49" charset="0"/>
              <a:buChar char="o"/>
            </a:pPr>
            <a:r>
              <a:rPr lang="cs-CZ" dirty="0" smtClean="0"/>
              <a:t>Vlastnit v USA kartu VISA nebo </a:t>
            </a:r>
            <a:r>
              <a:rPr lang="cs-CZ" dirty="0" err="1" smtClean="0"/>
              <a:t>MasterCard</a:t>
            </a:r>
            <a:r>
              <a:rPr lang="cs-CZ" dirty="0" smtClean="0"/>
              <a:t> ?</a:t>
            </a:r>
          </a:p>
        </p:txBody>
      </p:sp>
      <p:pic>
        <p:nvPicPr>
          <p:cNvPr id="23556" name="Picture 2" descr="C:\Users\Štěpánka\Documents\UOP\53937-gallery1-imgof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705475" y="4556125"/>
            <a:ext cx="2881313" cy="1763713"/>
          </a:xfrm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POUŽITÉ ZDROJE:</a:t>
            </a:r>
          </a:p>
        </p:txBody>
      </p:sp>
      <p:sp>
        <p:nvSpPr>
          <p:cNvPr id="24579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859713" cy="2549525"/>
          </a:xfrm>
        </p:spPr>
        <p:txBody>
          <a:bodyPr/>
          <a:lstStyle/>
          <a:p>
            <a:pPr eaLnBrk="1" hangingPunct="1">
              <a:buNone/>
            </a:pPr>
            <a:r>
              <a:rPr lang="cs-CZ" dirty="0" smtClean="0"/>
              <a:t>1/ KOČÍ J., ŠAMŠOVÁ L.: Základy ekonomiky pro střední a vyšší hotelové školy.</a:t>
            </a:r>
            <a:r>
              <a:rPr lang="cs-CZ" i="1" dirty="0" smtClean="0"/>
              <a:t> </a:t>
            </a:r>
            <a:r>
              <a:rPr lang="cs-CZ" dirty="0" smtClean="0"/>
              <a:t>Praha, Fortuna, 2009. 144 stran.</a:t>
            </a:r>
          </a:p>
          <a:p>
            <a:pPr eaLnBrk="1" hangingPunct="1">
              <a:buFont typeface="Arial" charset="0"/>
              <a:buNone/>
            </a:pPr>
            <a:r>
              <a:rPr lang="cs-CZ" dirty="0" smtClean="0"/>
              <a:t>2/ DVOŘÁK P.: Vybrané otázky z bankovnictví. Skripta VŠE, 1996.</a:t>
            </a:r>
          </a:p>
          <a:p>
            <a:pPr eaLnBrk="1" hangingPunct="1">
              <a:buFont typeface="Arial" charset="0"/>
              <a:buNone/>
            </a:pPr>
            <a:r>
              <a:rPr lang="cs-CZ" dirty="0" smtClean="0"/>
              <a:t>3/KALABIS Z.: Základy bankovnictví. Brno, </a:t>
            </a:r>
            <a:r>
              <a:rPr lang="cs-CZ" dirty="0" err="1" smtClean="0"/>
              <a:t>BizBooks</a:t>
            </a:r>
            <a:r>
              <a:rPr lang="cs-CZ" dirty="0" smtClean="0"/>
              <a:t> 2012. 168 s</a:t>
            </a:r>
            <a:r>
              <a:rPr lang="cs-CZ" dirty="0" smtClean="0"/>
              <a:t>.</a:t>
            </a:r>
          </a:p>
          <a:p>
            <a:pPr eaLnBrk="1" hangingPunct="1">
              <a:buFont typeface="Arial" charset="0"/>
              <a:buNone/>
            </a:pPr>
            <a:r>
              <a:rPr lang="cs-CZ" dirty="0" smtClean="0"/>
              <a:t>4/ Obrázky dostupné z archivu                               autorky</a:t>
            </a:r>
            <a:endParaRPr lang="cs-CZ" dirty="0" smtClean="0"/>
          </a:p>
        </p:txBody>
      </p:sp>
      <p:pic>
        <p:nvPicPr>
          <p:cNvPr id="24580" name="Picture 2" descr="C:\Users\Štěpánka\Documents\UOP\53937-gallery1-imgof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580063" y="4437063"/>
            <a:ext cx="2952750" cy="1882775"/>
          </a:xfrm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Nadpis 1"/>
          <p:cNvSpPr>
            <a:spLocks noGrp="1"/>
          </p:cNvSpPr>
          <p:nvPr>
            <p:ph type="title"/>
          </p:nvPr>
        </p:nvSpPr>
        <p:spPr>
          <a:xfrm>
            <a:off x="519113" y="274638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/>
              <a:t> </a:t>
            </a:r>
            <a:br>
              <a:rPr lang="cs-CZ" smtClean="0"/>
            </a:br>
            <a:endParaRPr lang="cs-CZ" smtClean="0"/>
          </a:p>
        </p:txBody>
      </p:sp>
      <p:sp>
        <p:nvSpPr>
          <p:cNvPr id="2560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859713" cy="2549525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endParaRPr lang="cs-CZ" smtClean="0"/>
          </a:p>
          <a:p>
            <a:pPr algn="ctr" eaLnBrk="1" hangingPunct="1">
              <a:buFont typeface="Arial" charset="0"/>
              <a:buNone/>
            </a:pPr>
            <a:endParaRPr lang="cs-CZ" smtClean="0"/>
          </a:p>
          <a:p>
            <a:pPr algn="ctr" eaLnBrk="1" hangingPunct="1">
              <a:buFont typeface="Arial" charset="0"/>
              <a:buNone/>
            </a:pPr>
            <a:r>
              <a:rPr lang="cs-CZ" smtClean="0"/>
              <a:t>Děkuji vám za pozornost </a:t>
            </a:r>
            <a:r>
              <a:rPr lang="cs-CZ" smtClean="0">
                <a:sym typeface="Wingdings" pitchFamily="2" charset="2"/>
              </a:rPr>
              <a:t></a:t>
            </a:r>
            <a:endParaRPr lang="cs-CZ" smtClean="0"/>
          </a:p>
        </p:txBody>
      </p:sp>
      <p:pic>
        <p:nvPicPr>
          <p:cNvPr id="25604" name="Picture 2" descr="C:\Users\Štěpánka\Documents\UOP\53937-gallery1-imgof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03575" y="4365625"/>
            <a:ext cx="2505075" cy="1882775"/>
          </a:xfrm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700</TotalTime>
  <Words>637</Words>
  <Application>Microsoft Office PowerPoint</Application>
  <PresentationFormat>Předvádění na obrazovce (4:3)</PresentationFormat>
  <Paragraphs>116</Paragraphs>
  <Slides>21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Motiv sady Office</vt:lpstr>
      <vt:lpstr>Snímek 1</vt:lpstr>
      <vt:lpstr>Snímek 2</vt:lpstr>
      <vt:lpstr>Platební karty</vt:lpstr>
      <vt:lpstr>CO JE TO PLATEBNÍ KARTA ?</vt:lpstr>
      <vt:lpstr>HISTORIE PLATEBNÍCH KARET</vt:lpstr>
      <vt:lpstr>VÝHODY PLATEBNÍCH KARET</vt:lpstr>
      <vt:lpstr>DRUHY PLATEBNÍCH KARET</vt:lpstr>
      <vt:lpstr>DRUHY PLATEBNÍCH KARET</vt:lpstr>
      <vt:lpstr>DRUHY PLATEBNÍCH KARET</vt:lpstr>
      <vt:lpstr>DRUHY PLATEBNÍCH KARET</vt:lpstr>
      <vt:lpstr>DRUHY PLATEBNÍCH KARET</vt:lpstr>
      <vt:lpstr>POPIS PLATEBNÍ KARTY</vt:lpstr>
      <vt:lpstr>NOVINKY V OBLASTI KARET</vt:lpstr>
      <vt:lpstr>NOVINKY V OBLASTI KARET</vt:lpstr>
      <vt:lpstr>NOVINKY V OBLASTI KARET</vt:lpstr>
      <vt:lpstr>BEZPEČNÉ VYUŽÍVÁNÍ KARET</vt:lpstr>
      <vt:lpstr>BEZPEČNÉ VYUŽÍVÁNÍ KARET</vt:lpstr>
      <vt:lpstr>BANKOMATY</vt:lpstr>
      <vt:lpstr>POUŽITÍ KARET V ZAHRANIČÍ</vt:lpstr>
      <vt:lpstr>POUŽITÉ ZDROJE:</vt:lpstr>
      <vt:lpstr>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Platební karty</dc:title>
  <dc:creator>Štěpánka</dc:creator>
  <cp:lastModifiedBy>Štěpánka</cp:lastModifiedBy>
  <cp:revision>63</cp:revision>
  <dcterms:created xsi:type="dcterms:W3CDTF">2011-11-28T18:19:59Z</dcterms:created>
  <dcterms:modified xsi:type="dcterms:W3CDTF">2013-11-19T18:43:13Z</dcterms:modified>
</cp:coreProperties>
</file>