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9" r:id="rId12"/>
    <p:sldId id="268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6600"/>
    <a:srgbClr val="00FF00"/>
    <a:srgbClr val="66FF33"/>
    <a:srgbClr val="FFFF66"/>
    <a:srgbClr val="FFCC66"/>
    <a:srgbClr val="003300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50" d="100"/>
          <a:sy n="50" d="100"/>
        </p:scale>
        <p:origin x="-129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019A2E-300A-4F61-B6E7-12D9600B0DE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E0BFB-8971-4F4F-B368-203552650C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„Bankovnictví“ </a:t>
            </a:r>
            <a:r>
              <a:rPr lang="cs-CZ" i="1" dirty="0" smtClean="0"/>
              <a:t>a slouží pro upevnění látky daného tématu zábavnou formou.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Je vhodné nejprve nechat žáky překreslit si do sešitu zadání křížovky ze snímku 4 a poté procházet jednotlivé otázky. Prvního úspěšného řešitele je vhodné odměnit. Na snímku č. </a:t>
            </a:r>
            <a:r>
              <a:rPr lang="cs-CZ" i="1" dirty="0" smtClean="0"/>
              <a:t>13 </a:t>
            </a:r>
            <a:r>
              <a:rPr lang="cs-CZ" i="1" dirty="0" smtClean="0"/>
              <a:t>je pak znázorněno správné řešení křížovky, které slouží žákům i učiteli jako zpětná vazba.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K</a:t>
            </a:r>
            <a:r>
              <a:rPr lang="cs-CZ" sz="6600" b="1" dirty="0" smtClean="0">
                <a:solidFill>
                  <a:srgbClr val="006600"/>
                </a:solidFill>
              </a:rPr>
              <a:t>Ř</a:t>
            </a:r>
            <a:r>
              <a:rPr lang="cs-CZ" sz="6600" b="1" dirty="0" smtClean="0">
                <a:solidFill>
                  <a:srgbClr val="C00000"/>
                </a:solidFill>
              </a:rPr>
              <a:t>Í</a:t>
            </a:r>
            <a:r>
              <a:rPr lang="cs-CZ" sz="6600" b="1" dirty="0" smtClean="0">
                <a:solidFill>
                  <a:srgbClr val="006600"/>
                </a:solidFill>
              </a:rPr>
              <a:t>Ž</a:t>
            </a:r>
            <a:r>
              <a:rPr lang="cs-CZ" sz="6600" b="1" dirty="0" smtClean="0">
                <a:solidFill>
                  <a:srgbClr val="C00000"/>
                </a:solidFill>
              </a:rPr>
              <a:t>O</a:t>
            </a:r>
            <a:r>
              <a:rPr lang="cs-CZ" sz="6600" b="1" dirty="0" smtClean="0">
                <a:solidFill>
                  <a:srgbClr val="006600"/>
                </a:solidFill>
              </a:rPr>
              <a:t>V</a:t>
            </a:r>
            <a:r>
              <a:rPr lang="cs-CZ" sz="6600" b="1" dirty="0" smtClean="0">
                <a:solidFill>
                  <a:srgbClr val="C00000"/>
                </a:solidFill>
              </a:rPr>
              <a:t>K</a:t>
            </a:r>
            <a:r>
              <a:rPr lang="cs-CZ" sz="6600" b="1" dirty="0" smtClean="0">
                <a:solidFill>
                  <a:srgbClr val="00660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C3300"/>
                </a:solidFill>
              </a:rPr>
              <a:t>B</a:t>
            </a:r>
            <a:r>
              <a:rPr lang="cs-CZ" sz="6000" b="1" dirty="0" smtClean="0">
                <a:solidFill>
                  <a:srgbClr val="006600"/>
                </a:solidFill>
              </a:rPr>
              <a:t>A</a:t>
            </a:r>
            <a:r>
              <a:rPr lang="cs-CZ" sz="6000" b="1" dirty="0" smtClean="0">
                <a:solidFill>
                  <a:srgbClr val="CC3300"/>
                </a:solidFill>
              </a:rPr>
              <a:t>N</a:t>
            </a:r>
            <a:r>
              <a:rPr lang="cs-CZ" sz="6000" b="1" dirty="0" smtClean="0">
                <a:solidFill>
                  <a:srgbClr val="006600"/>
                </a:solidFill>
              </a:rPr>
              <a:t>K</a:t>
            </a:r>
            <a:r>
              <a:rPr lang="cs-CZ" sz="6000" b="1" dirty="0" smtClean="0">
                <a:solidFill>
                  <a:srgbClr val="CC3300"/>
                </a:solidFill>
              </a:rPr>
              <a:t>O</a:t>
            </a:r>
            <a:r>
              <a:rPr lang="cs-CZ" sz="6000" b="1" dirty="0" smtClean="0">
                <a:solidFill>
                  <a:srgbClr val="006600"/>
                </a:solidFill>
              </a:rPr>
              <a:t>V</a:t>
            </a:r>
            <a:r>
              <a:rPr lang="cs-CZ" sz="6000" b="1" dirty="0" smtClean="0">
                <a:solidFill>
                  <a:srgbClr val="CC3300"/>
                </a:solidFill>
              </a:rPr>
              <a:t>N</a:t>
            </a:r>
            <a:r>
              <a:rPr lang="cs-CZ" sz="6000" b="1" dirty="0" smtClean="0">
                <a:solidFill>
                  <a:srgbClr val="006600"/>
                </a:solidFill>
              </a:rPr>
              <a:t>I</a:t>
            </a:r>
            <a:r>
              <a:rPr lang="cs-CZ" sz="6000" b="1" dirty="0" smtClean="0">
                <a:solidFill>
                  <a:srgbClr val="CC3300"/>
                </a:solidFill>
              </a:rPr>
              <a:t>C</a:t>
            </a:r>
            <a:r>
              <a:rPr lang="cs-CZ" sz="6000" b="1" dirty="0" smtClean="0">
                <a:solidFill>
                  <a:srgbClr val="006600"/>
                </a:solidFill>
              </a:rPr>
              <a:t>T</a:t>
            </a:r>
            <a:r>
              <a:rPr lang="cs-CZ" sz="6000" b="1" dirty="0" smtClean="0">
                <a:solidFill>
                  <a:srgbClr val="CC3300"/>
                </a:solidFill>
              </a:rPr>
              <a:t>V</a:t>
            </a:r>
            <a:r>
              <a:rPr lang="cs-CZ" sz="6000" b="1" dirty="0" smtClean="0">
                <a:solidFill>
                  <a:srgbClr val="006600"/>
                </a:solidFill>
              </a:rPr>
              <a:t>Í</a:t>
            </a:r>
            <a:endParaRPr lang="cs-CZ" sz="60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6600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6600"/>
                </a:solidFill>
              </a:rPr>
              <a:t>Í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10" name="Obrázek 9" descr="otaz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486" t="30861" r="43738" b="29364"/>
          <a:stretch>
            <a:fillRect/>
          </a:stretch>
        </p:blipFill>
        <p:spPr bwMode="auto">
          <a:xfrm>
            <a:off x="147828" y="2501440"/>
            <a:ext cx="8816660" cy="3735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1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Výběr peněz v obchodě při placení platební kartou ……</a:t>
            </a:r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2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Název platební karty,  která umožňuje při placení částky menší než 500 Kč nezadávat PIN…….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3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Databáze bankovních informací, ve které si banky před poskytnutím úvěru ověřují, zda se nejedná o problémového klienta……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4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Zařízení, které umožňuje výběr hotovostních peněz bez nutnosti návštěvy pobočky banky……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5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Úvěr spojený se zástavou cenných papírů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6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Platební karta, při jejímž použití klient čerpá od banky úvěr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7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Zkratka pro sazbu, na základě které lze porovnávat  cenu jednotlivých úvěrů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8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Ověřování bonity klienta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0066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0066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6600"/>
                </a:solidFill>
              </a:rPr>
              <a:t>Í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5" name="Obrázek 4" descr="otaz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486" t="30861" r="43738" b="29364"/>
          <a:stretch>
            <a:fillRect/>
          </a:stretch>
        </p:blipFill>
        <p:spPr bwMode="auto">
          <a:xfrm>
            <a:off x="179512" y="2420888"/>
            <a:ext cx="8805141" cy="3730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cap="all" dirty="0" smtClean="0">
                <a:solidFill>
                  <a:srgbClr val="FF0000"/>
                </a:solidFill>
              </a:rPr>
              <a:t>D</a:t>
            </a:r>
            <a:r>
              <a:rPr lang="cs-CZ" b="1" cap="all" dirty="0" smtClean="0">
                <a:solidFill>
                  <a:srgbClr val="006600"/>
                </a:solidFill>
              </a:rPr>
              <a:t>ě</a:t>
            </a:r>
            <a:r>
              <a:rPr lang="cs-CZ" b="1" cap="all" dirty="0" smtClean="0">
                <a:solidFill>
                  <a:srgbClr val="FF0000"/>
                </a:solidFill>
              </a:rPr>
              <a:t>k</a:t>
            </a:r>
            <a:r>
              <a:rPr lang="cs-CZ" b="1" cap="all" dirty="0" smtClean="0">
                <a:solidFill>
                  <a:srgbClr val="006600"/>
                </a:solidFill>
              </a:rPr>
              <a:t>u</a:t>
            </a:r>
            <a:r>
              <a:rPr lang="cs-CZ" b="1" cap="all" dirty="0" smtClean="0">
                <a:solidFill>
                  <a:srgbClr val="FF0000"/>
                </a:solidFill>
              </a:rPr>
              <a:t>j</a:t>
            </a:r>
            <a:r>
              <a:rPr lang="cs-CZ" b="1" cap="all" dirty="0" smtClean="0">
                <a:solidFill>
                  <a:srgbClr val="006600"/>
                </a:solidFill>
              </a:rPr>
              <a:t>i</a:t>
            </a:r>
            <a:r>
              <a:rPr lang="cs-CZ" b="1" cap="all" dirty="0" smtClean="0">
                <a:solidFill>
                  <a:srgbClr val="FFFF66"/>
                </a:solidFill>
              </a:rPr>
              <a:t> </a:t>
            </a:r>
            <a:r>
              <a:rPr lang="cs-CZ" b="1" cap="all" dirty="0" smtClean="0">
                <a:solidFill>
                  <a:srgbClr val="FF0000"/>
                </a:solidFill>
              </a:rPr>
              <a:t>v</a:t>
            </a:r>
            <a:r>
              <a:rPr lang="cs-CZ" b="1" cap="all" dirty="0" smtClean="0">
                <a:solidFill>
                  <a:srgbClr val="006600"/>
                </a:solidFill>
              </a:rPr>
              <a:t>á</a:t>
            </a:r>
            <a:r>
              <a:rPr lang="cs-CZ" b="1" cap="all" dirty="0" smtClean="0">
                <a:solidFill>
                  <a:srgbClr val="FF0000"/>
                </a:solidFill>
              </a:rPr>
              <a:t>m</a:t>
            </a:r>
            <a:r>
              <a:rPr lang="cs-CZ" b="1" cap="all" dirty="0" smtClean="0">
                <a:solidFill>
                  <a:srgbClr val="FFFF66"/>
                </a:solidFill>
              </a:rPr>
              <a:t> </a:t>
            </a:r>
            <a:r>
              <a:rPr lang="cs-CZ" b="1" cap="all" dirty="0" smtClean="0">
                <a:solidFill>
                  <a:srgbClr val="006600"/>
                </a:solidFill>
              </a:rPr>
              <a:t>z</a:t>
            </a:r>
            <a:r>
              <a:rPr lang="cs-CZ" b="1" cap="all" dirty="0" smtClean="0">
                <a:solidFill>
                  <a:srgbClr val="FF0000"/>
                </a:solidFill>
              </a:rPr>
              <a:t>a</a:t>
            </a:r>
            <a:r>
              <a:rPr lang="cs-CZ" b="1" cap="all" dirty="0" smtClean="0">
                <a:solidFill>
                  <a:srgbClr val="FFFF66"/>
                </a:solidFill>
              </a:rPr>
              <a:t> </a:t>
            </a:r>
            <a:r>
              <a:rPr lang="cs-CZ" b="1" cap="all" dirty="0" smtClean="0">
                <a:solidFill>
                  <a:srgbClr val="006600"/>
                </a:solidFill>
              </a:rPr>
              <a:t>p</a:t>
            </a:r>
            <a:r>
              <a:rPr lang="cs-CZ" b="1" cap="all" dirty="0" smtClean="0">
                <a:solidFill>
                  <a:srgbClr val="FF0000"/>
                </a:solidFill>
              </a:rPr>
              <a:t>o</a:t>
            </a:r>
            <a:r>
              <a:rPr lang="cs-CZ" b="1" cap="all" dirty="0" smtClean="0">
                <a:solidFill>
                  <a:srgbClr val="006600"/>
                </a:solidFill>
              </a:rPr>
              <a:t>z</a:t>
            </a:r>
            <a:r>
              <a:rPr lang="cs-CZ" b="1" cap="all" dirty="0" smtClean="0">
                <a:solidFill>
                  <a:srgbClr val="FF0000"/>
                </a:solidFill>
              </a:rPr>
              <a:t>o</a:t>
            </a:r>
            <a:r>
              <a:rPr lang="cs-CZ" b="1" cap="all" dirty="0" smtClean="0">
                <a:solidFill>
                  <a:srgbClr val="006600"/>
                </a:solidFill>
              </a:rPr>
              <a:t>r</a:t>
            </a:r>
            <a:r>
              <a:rPr lang="cs-CZ" b="1" cap="all" dirty="0" smtClean="0">
                <a:solidFill>
                  <a:srgbClr val="FF0000"/>
                </a:solidFill>
              </a:rPr>
              <a:t>n</a:t>
            </a:r>
            <a:r>
              <a:rPr lang="cs-CZ" b="1" cap="all" dirty="0" smtClean="0">
                <a:solidFill>
                  <a:srgbClr val="006600"/>
                </a:solidFill>
              </a:rPr>
              <a:t>o</a:t>
            </a:r>
            <a:r>
              <a:rPr lang="cs-CZ" b="1" cap="all" dirty="0" smtClean="0">
                <a:solidFill>
                  <a:srgbClr val="FF0000"/>
                </a:solidFill>
              </a:rPr>
              <a:t>s</a:t>
            </a:r>
            <a:r>
              <a:rPr lang="cs-CZ" b="1" cap="all" dirty="0" smtClean="0">
                <a:solidFill>
                  <a:srgbClr val="006600"/>
                </a:solidFill>
              </a:rPr>
              <a:t>t</a:t>
            </a:r>
            <a:endParaRPr lang="cs-CZ" b="1" cap="all" dirty="0">
              <a:solidFill>
                <a:srgbClr val="0066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0066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>
                <a:solidFill>
                  <a:srgbClr val="006600"/>
                </a:solidFill>
              </a:rPr>
              <a:t>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cs-CZ" b="1" dirty="0" smtClean="0">
                <a:solidFill>
                  <a:srgbClr val="FFFF66"/>
                </a:solidFill>
              </a:rPr>
              <a:t> 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66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KOČÍ J., ŠAMŠOVÁ L.: Základy ekonomiky pro střední a vyšší hotelové školy.</a:t>
            </a:r>
            <a:r>
              <a:rPr lang="cs-CZ" b="1" i="1" dirty="0" smtClean="0"/>
              <a:t> </a:t>
            </a:r>
            <a:r>
              <a:rPr lang="cs-CZ" b="1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Vlastní archiv autorky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279</Words>
  <Application>Microsoft Office PowerPoint</Application>
  <PresentationFormat>Předvádění na obrazovce (4:3)</PresentationFormat>
  <Paragraphs>54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KŘÍŽOVKA </vt:lpstr>
      <vt:lpstr>ZADÁNÍ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ŘEŠENÍ</vt:lpstr>
      <vt:lpstr>Děkuji vám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</dc:title>
  <dc:creator>Štěpánka</dc:creator>
  <cp:lastModifiedBy>Štěpánka</cp:lastModifiedBy>
  <cp:revision>18</cp:revision>
  <dcterms:created xsi:type="dcterms:W3CDTF">2013-01-16T17:45:30Z</dcterms:created>
  <dcterms:modified xsi:type="dcterms:W3CDTF">2013-11-19T18:47:59Z</dcterms:modified>
</cp:coreProperties>
</file>