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7" r:id="rId2"/>
    <p:sldId id="297" r:id="rId3"/>
    <p:sldId id="258" r:id="rId4"/>
    <p:sldId id="259" r:id="rId5"/>
    <p:sldId id="260" r:id="rId6"/>
    <p:sldId id="266" r:id="rId7"/>
    <p:sldId id="261" r:id="rId8"/>
    <p:sldId id="265" r:id="rId9"/>
    <p:sldId id="263" r:id="rId10"/>
    <p:sldId id="264" r:id="rId11"/>
    <p:sldId id="295" r:id="rId12"/>
    <p:sldId id="296" r:id="rId13"/>
    <p:sldId id="268" r:id="rId14"/>
    <p:sldId id="273" r:id="rId15"/>
    <p:sldId id="290" r:id="rId16"/>
    <p:sldId id="294" r:id="rId17"/>
    <p:sldId id="269" r:id="rId18"/>
    <p:sldId id="270" r:id="rId19"/>
    <p:sldId id="271" r:id="rId20"/>
    <p:sldId id="272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1" r:id="rId38"/>
    <p:sldId id="292" r:id="rId39"/>
    <p:sldId id="293" r:id="rId4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227426"/>
    <a:srgbClr val="F72717"/>
    <a:srgbClr val="4EC06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85" d="100"/>
          <a:sy n="85" d="100"/>
        </p:scale>
        <p:origin x="-93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C81D08B-74C8-42CE-AEA5-3A5A5F2DBF18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8EE7D2A-2636-40B7-9559-9D29BC6AEA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04193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30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81FAB26-D20D-4C6B-BD56-F74F850F780B}" type="slidenum">
              <a:rPr lang="cs-CZ" altLang="cs-CZ" smtClean="0"/>
              <a:pPr eaLnBrk="1" hangingPunct="1"/>
              <a:t>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0A023AA5-EFF4-4970-961E-F972C3881040}" type="slidenum">
              <a:rPr lang="cs-CZ" altLang="cs-CZ" smtClean="0"/>
              <a:pPr eaLnBrk="1" hangingPunct="1"/>
              <a:t>12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F1AD0-AD60-440F-93CD-79202C059482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BEE6E-2AA7-4A5A-9747-3C6C5073A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5665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35F5F-F5C8-4F46-A8F0-82CDDF84CBE8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C9C6A-470D-4AB0-B6E8-21244502E0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3519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7596C-D452-47D1-93E8-BBE793BB44F5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A6A9A-736C-4E05-B735-026849C630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177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48561-B2C1-4264-B277-C242E08688F4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25428-2DB8-4730-8852-D43424EA2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55453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5E814-EA84-4D37-98C5-9CA7A025EB14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494FA-1D91-4907-8E76-FECB775D25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8965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B7CA7-6C0B-4167-BD0F-5978FF1AFB67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AA2617-2060-4677-BE89-38FAB7BB03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8338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65040-5E10-4790-8513-053B1271A54F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FA807-3EFF-4B20-8360-C7DC731FE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8168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463CD-88DF-44DB-B4E6-FAF3C14B0216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414B9-1235-46D6-AC04-C9A5B37EC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4875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D0C50-0D46-4DBA-B979-D75F6A359E03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21E95-F5B7-42E1-BF27-6B9D561B0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928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931A6-D0E7-4787-ABF1-692D1A430433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DD97D-2C92-470F-8930-5806773FB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8323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57ADC-DCB8-4261-AA34-C2B3F654F8D8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44A42-5CAC-4315-A4B8-6FB41B6150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8112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752406-C37D-4189-80C8-2AC0F67C74DD}" type="datetimeFigureOut">
              <a:rPr lang="cs-CZ"/>
              <a:pPr>
                <a:defRPr/>
              </a:pPr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E0DB35-E4B7-4C7A-AA92-0C1131FDD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slide" Target="slide17.xml"/><Relationship Id="rId7" Type="http://schemas.openxmlformats.org/officeDocument/2006/relationships/slide" Target="slide2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slide" Target="slide2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slide" Target="slide35.xml"/><Relationship Id="rId4" Type="http://schemas.openxmlformats.org/officeDocument/2006/relationships/slide" Target="slide3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slide" Target="slide39.xml"/><Relationship Id="rId4" Type="http://schemas.openxmlformats.org/officeDocument/2006/relationships/slide" Target="slide3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near_A_tablets_filt.jpg" TargetMode="External"/><Relationship Id="rId2" Type="http://schemas.openxmlformats.org/officeDocument/2006/relationships/hyperlink" Target="http://cs.wikipedia.org/wiki/Soubor:Map_Minoan_Crete-e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nossos_sewers_PA067399.JPG" TargetMode="External"/><Relationship Id="rId5" Type="http://schemas.openxmlformats.org/officeDocument/2006/relationships/hyperlink" Target="http://cs.wikipedia.org/wiki/Soubor:Clay_Tablet_inscribed_with_Linear_B_script.jpg" TargetMode="External"/><Relationship Id="rId4" Type="http://schemas.openxmlformats.org/officeDocument/2006/relationships/hyperlink" Target="http://en.wikipedia.org/wiki/File:SirArthurEvans.JP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h%C3%A9ra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nossos_fresco_women.jpg" TargetMode="External"/><Relationship Id="rId2" Type="http://schemas.openxmlformats.org/officeDocument/2006/relationships/hyperlink" Target="http://upload.wikimedia.org/wikipedia/commons/8/8b/Pini-eber-original-I_294_3.JPG?uselang=c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_Parisienne_Museum_Iraklio.jpg" TargetMode="External"/><Relationship Id="rId2" Type="http://schemas.openxmlformats.org/officeDocument/2006/relationships/hyperlink" Target="http://commons.wikimedia.org/wiki/File:The_Bull_Leaper_Knossos_1500BC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Minoischer_Siegelring_04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051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4363" y="2816225"/>
          <a:ext cx="8137525" cy="29670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Gymnázium</a:t>
                      </a:r>
                      <a:r>
                        <a:rPr lang="cs-CZ" sz="1800" baseline="0" dirty="0" smtClean="0"/>
                        <a:t> Lovosice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_02_Kréta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41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27.10.2013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r>
              <a:rPr lang="cs-CZ" altLang="cs-CZ" sz="2800" smtClean="0"/>
              <a:t>Materiál slouží jako osnova výkladu učitele, k tvorbě zápisků žáka a pro utřídění a strukturaci poznatků o mínojském umění</a:t>
            </a:r>
          </a:p>
          <a:p>
            <a:r>
              <a:rPr lang="cs-CZ" altLang="cs-CZ" sz="2800" smtClean="0"/>
              <a:t>Obsahuje interaktivní odkazy funkční i bez on-line připojení</a:t>
            </a:r>
          </a:p>
          <a:p>
            <a:r>
              <a:rPr lang="cs-CZ" altLang="cs-CZ" sz="2800" smtClean="0"/>
              <a:t>Obsahuje aktivační úkoly a krátký test – správná tvrzení se zabarví zeleně, chybná červeně </a:t>
            </a:r>
          </a:p>
          <a:p>
            <a:r>
              <a:rPr lang="cs-CZ" altLang="cs-CZ" sz="2800" smtClean="0"/>
              <a:t>Podporuje mezipředmětové vztahy (výtvarná výchova, dějepis, zeměpis)</a:t>
            </a:r>
          </a:p>
          <a:p>
            <a:r>
              <a:rPr lang="cs-CZ" altLang="cs-CZ" sz="2800" smtClean="0"/>
              <a:t>Je primárně určen pro předmět výtvarná výchova v 1.ročníku gymnázia a kvintě</a:t>
            </a:r>
          </a:p>
          <a:p>
            <a:endParaRPr lang="cs-CZ" altLang="cs-CZ" sz="2800" smtClean="0"/>
          </a:p>
          <a:p>
            <a:endParaRPr lang="cs-CZ" alt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Předřecké kultury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3000" b="1" smtClean="0">
                <a:hlinkClick r:id="rId3" action="ppaction://hlinksldjump"/>
              </a:rPr>
              <a:t>Kréta</a:t>
            </a:r>
            <a:endParaRPr lang="cs-CZ" altLang="cs-CZ" sz="3000" b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3000" smtClean="0"/>
              <a:t>2600 př.n.l. – 1400 př.n.l.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000" smtClean="0"/>
              <a:t>Mínojská kultura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000" smtClean="0"/>
              <a:t>Kontakt s Egyptem (užívání hieroglyfického písma)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000" smtClean="0">
                <a:hlinkClick r:id="rId4" action="ppaction://hlinksldjump"/>
              </a:rPr>
              <a:t>Lineární písmo A</a:t>
            </a:r>
            <a:r>
              <a:rPr lang="cs-CZ" altLang="cs-CZ" sz="3000" smtClean="0"/>
              <a:t>, </a:t>
            </a:r>
            <a:r>
              <a:rPr lang="cs-CZ" altLang="cs-CZ" sz="3000" smtClean="0">
                <a:hlinkClick r:id="rId5" action="ppaction://hlinksldjump"/>
              </a:rPr>
              <a:t>lineární písmo B</a:t>
            </a:r>
            <a:endParaRPr lang="cs-CZ" altLang="cs-CZ" sz="30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3000" smtClean="0"/>
              <a:t>Období starých paláců – 2000 – 1700 př.n.l.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3000" smtClean="0"/>
              <a:t>Budovány paláce se složitým systémem místností a spojovacích chodeb - </a:t>
            </a:r>
            <a:r>
              <a:rPr lang="cs-CZ" altLang="cs-CZ" sz="3000" smtClean="0">
                <a:hlinkClick r:id="rId6" action="ppaction://hlinksldjump"/>
              </a:rPr>
              <a:t>labyrinty</a:t>
            </a:r>
            <a:endParaRPr lang="cs-CZ" altLang="cs-CZ" sz="30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3000" smtClean="0"/>
              <a:t>Knossos, Faistos, Hagia Triada, </a:t>
            </a:r>
            <a:r>
              <a:rPr lang="cs-CZ" altLang="cs-CZ" sz="3000" smtClean="0">
                <a:hlinkClick r:id="rId7" action="ppaction://hlinksldjump"/>
              </a:rPr>
              <a:t>Malia</a:t>
            </a:r>
            <a:endParaRPr lang="cs-CZ" altLang="cs-CZ" sz="3000" smtClean="0"/>
          </a:p>
          <a:p>
            <a:pPr eaLnBrk="1" hangingPunct="1">
              <a:lnSpc>
                <a:spcPct val="90000"/>
              </a:lnSpc>
            </a:pPr>
            <a:endParaRPr lang="cs-CZ" altLang="cs-CZ" sz="3000" smtClean="0"/>
          </a:p>
        </p:txBody>
      </p:sp>
      <p:pic>
        <p:nvPicPr>
          <p:cNvPr id="4100" name="Picture 5" descr="C:\rada\kreta\Minotaurush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3400"/>
            <a:ext cx="914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Období nových paláců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1700-1450 př.n.l.</a:t>
            </a:r>
          </a:p>
          <a:p>
            <a:pPr eaLnBrk="1" hangingPunct="1"/>
            <a:r>
              <a:rPr lang="cs-CZ" altLang="cs-CZ" dirty="0" smtClean="0"/>
              <a:t>Série zemětřesení a výbuch sopky na ostrově </a:t>
            </a:r>
            <a:r>
              <a:rPr lang="cs-CZ" altLang="cs-CZ" dirty="0" err="1" smtClean="0">
                <a:hlinkClick r:id="rId2" action="ppaction://hlinksldjump"/>
              </a:rPr>
              <a:t>Théra</a:t>
            </a:r>
            <a:r>
              <a:rPr lang="cs-CZ" altLang="cs-CZ" dirty="0" smtClean="0">
                <a:hlinkClick r:id="rId2" action="ppaction://hlinksldjump"/>
              </a:rPr>
              <a:t> (Santorin) </a:t>
            </a:r>
            <a:r>
              <a:rPr lang="cs-CZ" altLang="cs-CZ" dirty="0" smtClean="0"/>
              <a:t>– přílivové vlny</a:t>
            </a:r>
          </a:p>
          <a:p>
            <a:pPr eaLnBrk="1" hangingPunct="1"/>
            <a:r>
              <a:rPr lang="cs-CZ" altLang="cs-CZ" dirty="0" smtClean="0"/>
              <a:t>Na ostrově se poté usazují </a:t>
            </a:r>
            <a:r>
              <a:rPr lang="cs-CZ" altLang="cs-CZ" dirty="0" err="1" smtClean="0"/>
              <a:t>Mykéňané</a:t>
            </a:r>
            <a:endParaRPr lang="cs-CZ" altLang="cs-CZ" dirty="0" smtClean="0"/>
          </a:p>
          <a:p>
            <a:pPr eaLnBrk="1" hangingPunct="1"/>
            <a:r>
              <a:rPr lang="cs-CZ" altLang="cs-CZ" dirty="0" smtClean="0"/>
              <a:t>Palác v </a:t>
            </a:r>
            <a:r>
              <a:rPr lang="cs-CZ" altLang="cs-CZ" dirty="0" err="1" smtClean="0"/>
              <a:t>Knossu</a:t>
            </a:r>
            <a:r>
              <a:rPr lang="cs-CZ" altLang="cs-CZ" dirty="0" smtClean="0"/>
              <a:t> naposledy zničen asi kol 1400 př.n.l.</a:t>
            </a:r>
          </a:p>
          <a:p>
            <a:pPr eaLnBrk="1" hangingPunct="1"/>
            <a:r>
              <a:rPr lang="cs-CZ" altLang="cs-CZ" dirty="0" err="1" smtClean="0"/>
              <a:t>Mínojská</a:t>
            </a:r>
            <a:r>
              <a:rPr lang="cs-CZ" altLang="cs-CZ" dirty="0" smtClean="0"/>
              <a:t> tradice pokračuje, ale postupně upadá</a:t>
            </a:r>
          </a:p>
        </p:txBody>
      </p:sp>
      <p:pic>
        <p:nvPicPr>
          <p:cNvPr id="5124" name="Picture 4" descr="C:\rada\kreta\Minotaurus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3400"/>
            <a:ext cx="914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Architektura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Paláce bez opevnění </a:t>
            </a:r>
          </a:p>
          <a:p>
            <a:pPr eaLnBrk="1" hangingPunct="1"/>
            <a:r>
              <a:rPr lang="cs-CZ" altLang="cs-CZ" smtClean="0"/>
              <a:t>Dnešní podoba paláců – asi kol. 1600 př.n.l.</a:t>
            </a:r>
          </a:p>
          <a:p>
            <a:pPr eaLnBrk="1" hangingPunct="1"/>
            <a:r>
              <a:rPr lang="cs-CZ" altLang="cs-CZ" smtClean="0">
                <a:hlinkClick r:id="rId2" action="ppaction://hlinksldjump"/>
              </a:rPr>
              <a:t>Arthur Evans </a:t>
            </a:r>
            <a:r>
              <a:rPr lang="cs-CZ" altLang="cs-CZ" smtClean="0"/>
              <a:t>zakupuje v roce 1900 pozemek s započatými vykopávkami paláce v Knossu</a:t>
            </a:r>
          </a:p>
          <a:p>
            <a:pPr eaLnBrk="1" hangingPunct="1"/>
            <a:r>
              <a:rPr lang="cs-CZ" altLang="cs-CZ" smtClean="0"/>
              <a:t>Odkrývá rozsáhlý komplex –  asi 1000 místností navzájem provázaných chodbami - labyrint</a:t>
            </a:r>
          </a:p>
        </p:txBody>
      </p:sp>
      <p:pic>
        <p:nvPicPr>
          <p:cNvPr id="6148" name="Picture 4" descr="C:\rada\kreta\Minotaurus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3400"/>
            <a:ext cx="914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hlinkClick r:id="rId2" action="ppaction://hlinksldjump"/>
              </a:rPr>
              <a:t>Knossos</a:t>
            </a:r>
            <a:endParaRPr lang="cs-CZ" alt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3000" smtClean="0"/>
              <a:t>Knossos</a:t>
            </a:r>
            <a:r>
              <a:rPr lang="cs-CZ" altLang="cs-CZ" sz="3000" smtClean="0">
                <a:latin typeface="Times New Roman" pitchFamily="18" charset="0"/>
              </a:rPr>
              <a:t> - </a:t>
            </a:r>
            <a:r>
              <a:rPr lang="cs-CZ" altLang="cs-CZ" sz="3000" smtClean="0"/>
              <a:t>Největší archeologická lokalita doby bronzové na Krétě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000" smtClean="0"/>
              <a:t>Silně poznamenán rekonstrukcemi Sira Arthura Evanse z počátku 20. století 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000" smtClean="0"/>
              <a:t>Centrem rozlehlý dvůr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altLang="cs-CZ" sz="3000" smtClean="0"/>
              <a:t>    pravděpodobně  rituální </a:t>
            </a:r>
            <a:r>
              <a:rPr lang="cs-CZ" altLang="cs-CZ" sz="3000" smtClean="0">
                <a:hlinkClick r:id="rId3" action="ppaction://hlinksldjump"/>
              </a:rPr>
              <a:t>hry s býky </a:t>
            </a:r>
            <a:r>
              <a:rPr lang="cs-CZ" altLang="cs-CZ" sz="3000" smtClean="0"/>
              <a:t>(nástěnná vyobrazení)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000" smtClean="0">
                <a:hlinkClick r:id="rId4" action="ppaction://hlinksldjump"/>
              </a:rPr>
              <a:t>Čtyři několikapatrová křídla s velkým centrálním dvorem</a:t>
            </a:r>
            <a:endParaRPr lang="cs-CZ" altLang="cs-CZ" sz="300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3000" smtClean="0"/>
              <a:t>Kolem 1000 místností - funkce skladišť, obytných či administrativních prostor</a:t>
            </a:r>
          </a:p>
          <a:p>
            <a:pPr eaLnBrk="1" hangingPunct="1">
              <a:lnSpc>
                <a:spcPct val="80000"/>
              </a:lnSpc>
            </a:pPr>
            <a:endParaRPr lang="cs-CZ" altLang="cs-CZ" sz="3000" smtClean="0"/>
          </a:p>
          <a:p>
            <a:pPr eaLnBrk="1" hangingPunct="1">
              <a:lnSpc>
                <a:spcPct val="80000"/>
              </a:lnSpc>
            </a:pPr>
            <a:endParaRPr lang="cs-CZ" altLang="cs-CZ" sz="3000" smtClean="0"/>
          </a:p>
          <a:p>
            <a:pPr eaLnBrk="1" hangingPunct="1">
              <a:lnSpc>
                <a:spcPct val="80000"/>
              </a:lnSpc>
            </a:pPr>
            <a:endParaRPr lang="cs-CZ" altLang="cs-CZ" sz="3000" smtClean="0"/>
          </a:p>
        </p:txBody>
      </p:sp>
      <p:pic>
        <p:nvPicPr>
          <p:cNvPr id="7172" name="Picture 4" descr="C:\rada\kreta\Minotaurush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3400"/>
            <a:ext cx="914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Knossos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Stěny ceremoniální části - </a:t>
            </a:r>
            <a:r>
              <a:rPr lang="cs-CZ" altLang="cs-CZ" smtClean="0">
                <a:hlinkClick r:id="rId2" action="ppaction://hlinksldjump"/>
              </a:rPr>
              <a:t>trůnního sálu </a:t>
            </a:r>
            <a:r>
              <a:rPr lang="cs-CZ" altLang="cs-CZ" smtClean="0"/>
              <a:t>-  zdobeny reliéfy a malbami fantastických i živých zvířat, lidí a rostlin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 Ve skladištích množství velkých nádob – </a:t>
            </a:r>
            <a:r>
              <a:rPr lang="cs-CZ" altLang="cs-CZ" smtClean="0">
                <a:hlinkClick r:id="rId3" action="ppaction://hlinksldjump"/>
              </a:rPr>
              <a:t>pithos - zásobnice obilí či oleje</a:t>
            </a: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Nálezy množství hliněných destiček s obrázkovým písmem a lineárními písmy A a B - existence rozsáhlé palácové administrativy.</a:t>
            </a:r>
          </a:p>
          <a:p>
            <a:pPr eaLnBrk="1" hangingPunct="1">
              <a:lnSpc>
                <a:spcPct val="90000"/>
              </a:lnSpc>
            </a:pPr>
            <a:endParaRPr lang="cs-CZ" altLang="cs-CZ" sz="2700" smtClean="0"/>
          </a:p>
        </p:txBody>
      </p:sp>
      <p:pic>
        <p:nvPicPr>
          <p:cNvPr id="8196" name="Picture 4" descr="C:\rada\kreta\Minotaurush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3400"/>
            <a:ext cx="914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Knossos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Koupelny, splachovací toalety, </a:t>
            </a:r>
            <a:r>
              <a:rPr lang="cs-CZ" altLang="cs-CZ" smtClean="0">
                <a:hlinkClick r:id="rId2" action="ppaction://hlinksldjump"/>
              </a:rPr>
              <a:t>kanalizace</a:t>
            </a:r>
            <a:r>
              <a:rPr lang="cs-CZ" altLang="cs-CZ" smtClean="0"/>
              <a:t>, klimatizace</a:t>
            </a:r>
          </a:p>
          <a:p>
            <a:pPr eaLnBrk="1" hangingPunct="1"/>
            <a:r>
              <a:rPr lang="cs-CZ" altLang="cs-CZ" smtClean="0"/>
              <a:t>Alabastrový trůn – nejstarší na světě</a:t>
            </a:r>
          </a:p>
          <a:p>
            <a:pPr eaLnBrk="1" hangingPunct="1"/>
            <a:r>
              <a:rPr lang="cs-CZ" altLang="cs-CZ" smtClean="0"/>
              <a:t>Dřevěné zužující se </a:t>
            </a:r>
            <a:r>
              <a:rPr lang="cs-CZ" altLang="cs-CZ" smtClean="0">
                <a:hlinkClick r:id="rId3" action="ppaction://hlinksldjump"/>
              </a:rPr>
              <a:t>sloupy s talířovou hlavicí</a:t>
            </a:r>
            <a:endParaRPr lang="cs-CZ" altLang="cs-CZ" smtClean="0"/>
          </a:p>
          <a:p>
            <a:pPr eaLnBrk="1" hangingPunct="1">
              <a:buFont typeface="Arial" charset="0"/>
              <a:buNone/>
            </a:pPr>
            <a:endParaRPr lang="cs-CZ" altLang="cs-CZ" smtClean="0"/>
          </a:p>
        </p:txBody>
      </p:sp>
      <p:pic>
        <p:nvPicPr>
          <p:cNvPr id="9220" name="Picture 4" descr="C:\rada\kreta\Minotaurush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3400"/>
            <a:ext cx="914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Malířství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hlinkClick r:id="rId2" action="ppaction://hlinksldjump"/>
              </a:rPr>
              <a:t>Nástěnné malby</a:t>
            </a:r>
            <a:r>
              <a:rPr lang="cs-CZ" altLang="cs-CZ" smtClean="0">
                <a:latin typeface="Times New Roman" pitchFamily="18" charset="0"/>
                <a:hlinkClick r:id="rId2" action="ppaction://hlinksldjump"/>
              </a:rPr>
              <a:t> </a:t>
            </a:r>
            <a:endParaRPr lang="cs-CZ" altLang="cs-CZ" smtClean="0">
              <a:latin typeface="Times New Roman" pitchFamily="18" charset="0"/>
            </a:endParaRPr>
          </a:p>
          <a:p>
            <a:pPr eaLnBrk="1" hangingPunct="1"/>
            <a:r>
              <a:rPr lang="cs-CZ" altLang="cs-CZ" smtClean="0"/>
              <a:t>Náměty často přírodní – láska k životu a přírodě</a:t>
            </a:r>
          </a:p>
          <a:p>
            <a:pPr eaLnBrk="1" hangingPunct="1"/>
            <a:r>
              <a:rPr lang="cs-CZ" altLang="cs-CZ" smtClean="0">
                <a:hlinkClick r:id="rId3" action="ppaction://hlinksldjump"/>
              </a:rPr>
              <a:t>Delfíni</a:t>
            </a:r>
            <a:r>
              <a:rPr lang="cs-CZ" altLang="cs-CZ" smtClean="0"/>
              <a:t>, koroptve, kočka, květiny</a:t>
            </a:r>
          </a:p>
          <a:p>
            <a:pPr eaLnBrk="1" hangingPunct="1"/>
            <a:r>
              <a:rPr lang="cs-CZ" altLang="cs-CZ" smtClean="0">
                <a:hlinkClick r:id="rId4" action="ppaction://hlinksldjump"/>
              </a:rPr>
              <a:t>Rituální výjevy </a:t>
            </a:r>
            <a:r>
              <a:rPr lang="cs-CZ" altLang="cs-CZ" smtClean="0"/>
              <a:t>s býky</a:t>
            </a:r>
            <a:endParaRPr lang="cs-CZ" altLang="cs-CZ" smtClean="0">
              <a:latin typeface="Times New Roman" pitchFamily="18" charset="0"/>
            </a:endParaRPr>
          </a:p>
          <a:p>
            <a:pPr eaLnBrk="1" hangingPunct="1"/>
            <a:r>
              <a:rPr lang="cs-CZ" altLang="cs-CZ" smtClean="0">
                <a:hlinkClick r:id="rId5" action="ppaction://hlinksldjump"/>
              </a:rPr>
              <a:t>Figurativní kompozice</a:t>
            </a:r>
            <a:endParaRPr lang="cs-CZ" altLang="cs-CZ" smtClean="0"/>
          </a:p>
          <a:p>
            <a:pPr eaLnBrk="1" hangingPunct="1"/>
            <a:r>
              <a:rPr lang="cs-CZ" altLang="cs-CZ" smtClean="0"/>
              <a:t>Muzeum Heraklion</a:t>
            </a:r>
          </a:p>
        </p:txBody>
      </p:sp>
      <p:pic>
        <p:nvPicPr>
          <p:cNvPr id="10244" name="Picture 4" descr="C:\rada\kreta\Minotaurush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3400"/>
            <a:ext cx="914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Umělecké řemeslo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Na velmi vysoké úrovni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Kamenné nádoby,</a:t>
            </a:r>
            <a:r>
              <a:rPr lang="cs-CZ" altLang="cs-CZ" smtClean="0">
                <a:hlinkClick r:id="rId2" action="ppaction://hlinksldjump"/>
              </a:rPr>
              <a:t> šperky</a:t>
            </a:r>
            <a:r>
              <a:rPr lang="cs-CZ" altLang="cs-CZ" smtClean="0"/>
              <a:t>, </a:t>
            </a:r>
            <a:r>
              <a:rPr lang="cs-CZ" altLang="cs-CZ" smtClean="0">
                <a:hlinkClick r:id="rId3" action="ppaction://hlinksldjump"/>
              </a:rPr>
              <a:t>keramika</a:t>
            </a: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Zvířecí a rostlinné motivy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Fajánsové plakety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>
                <a:hlinkClick r:id="rId4" action="ppaction://hlinksldjump"/>
              </a:rPr>
              <a:t>Fajánsové bohyně s hady</a:t>
            </a: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>
                <a:hlinkClick r:id="rId5" action="ppaction://hlinksldjump"/>
              </a:rPr>
              <a:t>Gemy</a:t>
            </a: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Rituální nádoby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Zlaté poháry</a:t>
            </a:r>
          </a:p>
        </p:txBody>
      </p:sp>
      <p:pic>
        <p:nvPicPr>
          <p:cNvPr id="11268" name="Picture 4" descr="C:\rada\kreta\Minotaurush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33400"/>
            <a:ext cx="914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Která tvrzení jsou správná?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800" smtClean="0"/>
              <a:t>Mínojské paláce se nacházejí například v Knossu a v Mykénách.</a:t>
            </a:r>
          </a:p>
          <a:p>
            <a:r>
              <a:rPr lang="cs-CZ" altLang="cs-CZ" sz="2800" smtClean="0"/>
              <a:t>Mínojci byli především válečníci, o umění se příliš nezajímali.</a:t>
            </a:r>
          </a:p>
          <a:p>
            <a:r>
              <a:rPr lang="cs-CZ" altLang="cs-CZ" sz="2800" smtClean="0"/>
              <a:t>Dnešní podoba paláce v Knossu je značně ovlivněna rekonstrukčními zásahy Arthura Evanse.</a:t>
            </a:r>
          </a:p>
          <a:p>
            <a:r>
              <a:rPr lang="cs-CZ" altLang="cs-CZ" sz="2800" smtClean="0"/>
              <a:t>Častým námětem mínojského umění je příroda.</a:t>
            </a:r>
          </a:p>
          <a:p>
            <a:r>
              <a:rPr lang="cs-CZ" altLang="cs-CZ" sz="2800" smtClean="0"/>
              <a:t>V paláci v Knóssu se nachází údajně nejstarší zachovaný trůn.</a:t>
            </a:r>
          </a:p>
          <a:p>
            <a:r>
              <a:rPr lang="cs-CZ" altLang="cs-CZ" sz="2800" smtClean="0"/>
              <a:t>Lineární písmo A bylo rozluštěno, lineární B dosud nikoli.</a:t>
            </a:r>
          </a:p>
          <a:p>
            <a:endParaRPr lang="cs-CZ" altLang="cs-CZ" sz="2800" smtClean="0"/>
          </a:p>
          <a:p>
            <a:endParaRPr lang="cs-CZ" altLang="cs-CZ" sz="2800" smtClean="0"/>
          </a:p>
          <a:p>
            <a:endParaRPr lang="cs-CZ" altLang="cs-CZ" sz="2800" smtClean="0"/>
          </a:p>
          <a:p>
            <a:endParaRPr lang="cs-CZ" alt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2717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2717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22742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22742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22742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72717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Pojmenujte následující památky:</a:t>
            </a:r>
          </a:p>
        </p:txBody>
      </p:sp>
      <p:pic>
        <p:nvPicPr>
          <p:cNvPr id="13315" name="Zástupný symbol pro obsah 3" descr="800px-Dauphins_de_knossos.jpg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412875"/>
            <a:ext cx="4572000" cy="3024188"/>
          </a:xfrm>
        </p:spPr>
      </p:pic>
      <p:pic>
        <p:nvPicPr>
          <p:cNvPr id="13316" name="Obrázek 4" descr="600px-Pini-eber-original-I_294_3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129213"/>
            <a:ext cx="1657350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Obrázek 5" descr="Pini-plombe-orig-II2_316d_3.2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43550"/>
            <a:ext cx="1763713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Obrázek 7" descr="Palace_of_Malia_-_Pillar_Crypt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12875"/>
            <a:ext cx="4572000" cy="414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0" y="4508500"/>
            <a:ext cx="46085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000" b="1"/>
              <a:t>Delfíni, Knossos – nástěnná malba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63938" y="6165850"/>
            <a:ext cx="27368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000" b="1"/>
              <a:t>Gemy - pečetidla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148263" y="5661025"/>
            <a:ext cx="33115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000" b="1"/>
              <a:t>Malia – mínojský palác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allAtOnce"/>
      <p:bldP spid="11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3"/>
          <p:cNvSpPr txBox="1">
            <a:spLocks noChangeArrowheads="1"/>
          </p:cNvSpPr>
          <p:nvPr/>
        </p:nvSpPr>
        <p:spPr bwMode="auto">
          <a:xfrm>
            <a:off x="0" y="1066800"/>
            <a:ext cx="9144000" cy="63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 sz="1400">
              <a:solidFill>
                <a:srgbClr val="333333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cs-CZ" altLang="cs-CZ" sz="1400"/>
          </a:p>
        </p:txBody>
      </p:sp>
      <p:sp>
        <p:nvSpPr>
          <p:cNvPr id="1433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4340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</a:t>
            </a:r>
            <a:r>
              <a:rPr lang="cs-CZ" altLang="cs-CZ" sz="1400" smtClean="0">
                <a:solidFill>
                  <a:srgbClr val="333333"/>
                </a:solidFill>
                <a:hlinkClick r:id="rId2"/>
              </a:rPr>
              <a:t>http://cs.wikipedia.org/wiki/Soubor:Map_Minoan_Crete-en.svg</a:t>
            </a:r>
            <a:endParaRPr lang="cs-CZ" altLang="cs-CZ" sz="1400" smtClean="0">
              <a:solidFill>
                <a:srgbClr val="333333"/>
              </a:solidFill>
            </a:endParaRPr>
          </a:p>
          <a:p>
            <a:pPr>
              <a:spcBef>
                <a:spcPct val="50000"/>
              </a:spcBef>
            </a:pPr>
            <a:r>
              <a:rPr lang="cs-CZ" altLang="cs-CZ" sz="1400" smtClean="0"/>
              <a:t>NEZNÁMÝ. </a:t>
            </a:r>
            <a:r>
              <a:rPr lang="cs-CZ" altLang="cs-CZ" sz="1400" i="1" smtClean="0"/>
              <a:t>Knóssos</a:t>
            </a:r>
            <a:r>
              <a:rPr lang="cs-CZ" altLang="cs-CZ" sz="1400" smtClean="0"/>
              <a:t> [online]. [cit. 27.10.2013]. Dostupný na WWW: </a:t>
            </a:r>
            <a:r>
              <a:rPr lang="cs-CZ" altLang="cs-CZ" sz="1400" smtClean="0">
                <a:hlinkClick r:id="rId3"/>
              </a:rPr>
              <a:t>http://cs.wikipedia.org/wiki/Soubor:Linear_A_tablets_filt.jpg</a:t>
            </a:r>
            <a:r>
              <a:rPr lang="cs-CZ" altLang="cs-CZ" sz="1400" smtClean="0"/>
              <a:t> </a:t>
            </a:r>
            <a:br>
              <a:rPr lang="cs-CZ" altLang="cs-CZ" sz="1400" smtClean="0"/>
            </a:b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</a:t>
            </a:r>
            <a:r>
              <a:rPr lang="cs-CZ" altLang="cs-CZ" sz="1400" smtClean="0">
                <a:solidFill>
                  <a:srgbClr val="333333"/>
                </a:solidFill>
                <a:hlinkClick r:id="rId4"/>
              </a:rPr>
              <a:t>http://en.wikipedia.org/wiki/File:SirArthurEvans.JPG</a:t>
            </a:r>
            <a:endParaRPr lang="cs-CZ" altLang="cs-CZ" sz="1400" smtClean="0">
              <a:solidFill>
                <a:srgbClr val="333333"/>
              </a:solidFill>
            </a:endParaRP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</a:t>
            </a:r>
            <a:r>
              <a:rPr lang="cs-CZ" altLang="cs-CZ" sz="1400" smtClean="0">
                <a:solidFill>
                  <a:srgbClr val="333333"/>
                </a:solidFill>
                <a:hlinkClick r:id="rId5"/>
              </a:rPr>
              <a:t>http://cs.wikipedia.org/wiki/Soubor:Clay_Tablet_inscribed_with_Linear_B_script.jpg</a:t>
            </a:r>
            <a:endParaRPr lang="cs-CZ" altLang="cs-CZ" sz="1400" smtClean="0">
              <a:solidFill>
                <a:srgbClr val="333333"/>
              </a:solidFill>
            </a:endParaRP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htp://commons.wikimedia.org/wiki/File:Reconstruccio_Knossos.jpg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http://commons.wikimedia.org/wiki/File:Armon_Knossos_P1060073.JPG</a:t>
            </a:r>
            <a:r>
              <a:rPr lang="cs-CZ" altLang="cs-CZ" sz="1400" smtClean="0"/>
              <a:t>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http://commons.wikimedia.org/wiki/File:Knossos_-_07.jpg</a:t>
            </a:r>
            <a:r>
              <a:rPr lang="cs-CZ" altLang="cs-CZ" sz="1400" smtClean="0"/>
              <a:t>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</a:t>
            </a:r>
            <a:r>
              <a:rPr lang="cs-CZ" altLang="cs-CZ" sz="1400" smtClean="0">
                <a:solidFill>
                  <a:srgbClr val="333333"/>
                </a:solidFill>
                <a:hlinkClick r:id="rId6"/>
              </a:rPr>
              <a:t>http://commons.wikimedia.org/wiki/File:Knossos_sewers_PA067399.JPG</a:t>
            </a:r>
            <a:endParaRPr lang="cs-CZ" altLang="cs-CZ" sz="1400" smtClean="0">
              <a:solidFill>
                <a:srgbClr val="333333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s-CZ" altLang="cs-CZ" sz="1400" smtClean="0"/>
              <a:t>ČERNÁ, Marie. </a:t>
            </a:r>
            <a:r>
              <a:rPr lang="cs-CZ" altLang="cs-CZ" sz="1400" i="1" smtClean="0"/>
              <a:t>Dějiny výtvarného umění</a:t>
            </a:r>
            <a:r>
              <a:rPr lang="cs-CZ" altLang="cs-CZ" sz="1400" smtClean="0"/>
              <a:t>. Praha: Idea Servis, 1996, ISBN 1866-034-96.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http://en.wikipedia.org/wiki/File:AMI_-_Oktopusvase.jpg </a:t>
            </a:r>
            <a:r>
              <a:rPr lang="cs-CZ" altLang="cs-CZ" sz="1400" smtClean="0"/>
              <a:t>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http://en.wikipedia.org/wiki/File:Knossos_frise_pieuvre_edit.jpg</a:t>
            </a:r>
            <a:r>
              <a:rPr lang="cs-CZ" altLang="cs-CZ" sz="1400" smtClean="0"/>
              <a:t>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http://en.wikipedia.org/wiki/File:NAMA_Akrotiri_2.jpg</a:t>
            </a:r>
            <a:r>
              <a:rPr lang="cs-CZ" altLang="cs-CZ" sz="1400" smtClean="0"/>
              <a:t> </a:t>
            </a:r>
          </a:p>
          <a:p>
            <a:r>
              <a:rPr lang="cs-CZ" altLang="cs-CZ" sz="1400" smtClean="0"/>
              <a:t>GARGON, Bernard.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http://commons.wikimedia.org/wiki/File:Palace_of_Malia_-_Pillar_Crypt.jpg?uselang=cs</a:t>
            </a:r>
          </a:p>
          <a:p>
            <a:r>
              <a:rPr lang="cs-CZ" altLang="cs-CZ" sz="1400" smtClean="0"/>
              <a:t>NEZJIŠTĚN. </a:t>
            </a:r>
            <a:r>
              <a:rPr lang="cs-CZ" altLang="cs-CZ" sz="1400" i="1" smtClean="0"/>
              <a:t>Wikipedia, the free encyclopedia</a:t>
            </a:r>
            <a:r>
              <a:rPr lang="cs-CZ" altLang="cs-CZ" sz="1400" smtClean="0"/>
              <a:t> [online]. [cit. 4.11.2013]. Dostupný na WWW: </a:t>
            </a:r>
            <a:r>
              <a:rPr lang="cs-CZ" altLang="cs-CZ" sz="1400" smtClean="0">
                <a:hlinkClick r:id="rId2"/>
              </a:rPr>
              <a:t>http://cs.wikipedia.org/wiki/Th%C3%A9ra#Z.C3.A1nik_ostrova_Th.C3.A9ra</a:t>
            </a:r>
            <a:endParaRPr lang="cs-CZ" altLang="cs-CZ" sz="1400" smtClean="0"/>
          </a:p>
          <a:p>
            <a:r>
              <a:rPr lang="cs-CZ" altLang="cs-CZ" sz="1400" smtClean="0"/>
              <a:t>NEZJIŠTĚN.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http://commons.wikimedia.org/wiki/File:Knossos_2.jpg</a:t>
            </a:r>
          </a:p>
          <a:p>
            <a:r>
              <a:rPr lang="cs-CZ" altLang="cs-CZ" sz="1400" smtClean="0"/>
              <a:t>ARMAGNAC-COMMONS.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http://commons.wikimedia.org/wiki/File:Dauphins_de_knossos.jpg</a:t>
            </a:r>
          </a:p>
          <a:p>
            <a:r>
              <a:rPr lang="cs-CZ" altLang="cs-CZ" sz="1400" smtClean="0"/>
              <a:t>SAUBER, Wolfgang.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http://commons.wikimedia.org/wiki/File:AMI_-_Stiersprungfresco_4.jpg</a:t>
            </a:r>
          </a:p>
          <a:p>
            <a:pPr>
              <a:buFont typeface="Arial" charset="0"/>
              <a:buNone/>
            </a:pPr>
            <a:r>
              <a:rPr lang="cs-CZ" altLang="cs-CZ" sz="1800" smtClean="0"/>
              <a:t/>
            </a:r>
            <a:br>
              <a:rPr lang="cs-CZ" altLang="cs-CZ" sz="1800" smtClean="0"/>
            </a:br>
            <a:r>
              <a:rPr lang="cs-CZ" altLang="cs-CZ" sz="1800" smtClean="0"/>
              <a:t/>
            </a:r>
            <a:br>
              <a:rPr lang="cs-CZ" altLang="cs-CZ" sz="1800" smtClean="0"/>
            </a:br>
            <a:r>
              <a:rPr lang="cs-CZ" altLang="cs-CZ" sz="1800" smtClean="0"/>
              <a:t/>
            </a:r>
            <a:br>
              <a:rPr lang="cs-CZ" altLang="cs-CZ" sz="1800" smtClean="0"/>
            </a:br>
            <a:r>
              <a:rPr lang="cs-CZ" altLang="cs-CZ" sz="1800" smtClean="0"/>
              <a:t/>
            </a:r>
            <a:br>
              <a:rPr lang="cs-CZ" altLang="cs-CZ" sz="1800" smtClean="0"/>
            </a:br>
            <a:endParaRPr lang="cs-CZ" altLang="cs-CZ" sz="1800" smtClean="0"/>
          </a:p>
          <a:p>
            <a:pPr>
              <a:buFont typeface="Arial" charset="0"/>
              <a:buNone/>
            </a:pP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1400" smtClean="0"/>
              <a:t>PINI, Ingo.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</a:t>
            </a:r>
            <a:r>
              <a:rPr lang="cs-CZ" altLang="cs-CZ" sz="1400" smtClean="0">
                <a:hlinkClick r:id="rId2"/>
              </a:rPr>
              <a:t>http://upload.wikimedia.org/wikipedia/commons/8/8b/Pini-eber-original-I_294_3.JPG?uselang=cs</a:t>
            </a:r>
            <a:endParaRPr lang="cs-CZ" altLang="cs-CZ" sz="1400" smtClean="0"/>
          </a:p>
          <a:p>
            <a:r>
              <a:rPr lang="cs-CZ" altLang="cs-CZ" sz="1400" smtClean="0"/>
              <a:t>PINI, Ingo.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http://commons.wikimedia.org/wiki/File:Pini-gazelle-orig-klein-i_041_3.1.tif?uselang=cs</a:t>
            </a:r>
          </a:p>
          <a:p>
            <a:r>
              <a:rPr lang="cs-CZ" altLang="cs-CZ" sz="1400" smtClean="0"/>
              <a:t>PINI, Ingo.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http://commons.wikimedia.org/wiki/File:Pini-plombe-orig-II2_316d_3.2.jpg?uselang=cs</a:t>
            </a:r>
          </a:p>
          <a:p>
            <a:r>
              <a:rPr lang="cs-CZ" altLang="cs-CZ" sz="1400" smtClean="0"/>
              <a:t>STEPHAN, Andree.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http://commons.wikimedia.org/wiki/File:Minoisch_Siegel_Detail.jpg?uselang=cs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http://cs.wikipedia.org/wiki/Soubor:KnossosFrescoRepro06827.jpg</a:t>
            </a:r>
            <a:r>
              <a:rPr lang="cs-CZ" altLang="cs-CZ" sz="1400" smtClean="0"/>
              <a:t>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</a:t>
            </a:r>
            <a:r>
              <a:rPr lang="cs-CZ" altLang="cs-CZ" sz="1400" smtClean="0">
                <a:solidFill>
                  <a:srgbClr val="333333"/>
                </a:solidFill>
                <a:hlinkClick r:id="rId3"/>
              </a:rPr>
              <a:t>http://cs.wikipedia.org/wiki/Soubor:Knossos_fresco_women.jpg</a:t>
            </a:r>
            <a:endParaRPr lang="cs-CZ" altLang="cs-CZ" sz="1400" smtClean="0">
              <a:solidFill>
                <a:srgbClr val="333333"/>
              </a:solidFill>
            </a:endParaRP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http://en.wikipedia.org/wiki/Knossos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http://commons.wikimedia.org/wiki/File:Knossos_Poterie_2.JPG </a:t>
            </a:r>
            <a:endParaRPr lang="cs-CZ" altLang="cs-CZ" sz="1400" smtClean="0">
              <a:solidFill>
                <a:srgbClr val="333333"/>
              </a:solidFill>
              <a:latin typeface="Times New Roman" pitchFamily="18" charset="0"/>
            </a:endParaRPr>
          </a:p>
          <a:p>
            <a:pPr>
              <a:spcBef>
                <a:spcPct val="50000"/>
              </a:spcBef>
              <a:buFont typeface="Arial" charset="0"/>
              <a:buNone/>
            </a:pPr>
            <a:r>
              <a:rPr lang="cs-CZ" altLang="cs-CZ" sz="1400" smtClean="0"/>
              <a:t/>
            </a:r>
            <a:br>
              <a:rPr lang="cs-CZ" altLang="cs-CZ" sz="1400" smtClean="0"/>
            </a:br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/>
            </a:r>
            <a:br>
              <a:rPr lang="cs-CZ" altLang="cs-CZ" sz="1600" smtClean="0"/>
            </a:br>
            <a:endParaRPr lang="cs-CZ" altLang="cs-CZ" sz="1600" smtClean="0"/>
          </a:p>
          <a:p>
            <a:pPr>
              <a:buFont typeface="Arial" charset="0"/>
              <a:buNone/>
            </a:pP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</a:t>
            </a:r>
            <a:r>
              <a:rPr lang="cs-CZ" altLang="cs-CZ" sz="1400" smtClean="0">
                <a:solidFill>
                  <a:srgbClr val="333333"/>
                </a:solidFill>
                <a:hlinkClick r:id="rId2"/>
              </a:rPr>
              <a:t>http://commons.wikimedia.org/wiki/File:The_Bull_Leaper_Knossos_1500BC.jpg</a:t>
            </a:r>
            <a:endParaRPr lang="cs-CZ" altLang="cs-CZ" sz="1400" smtClean="0">
              <a:solidFill>
                <a:srgbClr val="333333"/>
              </a:solidFill>
            </a:endParaRP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</a:t>
            </a:r>
            <a:r>
              <a:rPr lang="cs-CZ" altLang="cs-CZ" sz="1400" smtClean="0">
                <a:solidFill>
                  <a:srgbClr val="333333"/>
                </a:solidFill>
                <a:hlinkClick r:id="rId3"/>
              </a:rPr>
              <a:t>http://commons.wikimedia.org/wiki/File:La_Parisienne_Museum_Iraklio.jpg</a:t>
            </a:r>
            <a:endParaRPr lang="cs-CZ" altLang="cs-CZ" sz="1400" smtClean="0">
              <a:solidFill>
                <a:srgbClr val="333333"/>
              </a:solidFill>
            </a:endParaRP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http://cs.wikipedia.org/wiki/Soubor:Minotaurus.gif 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http://commons.wikimedia.org/wiki/File:Knossos_bull.jpg</a:t>
            </a:r>
            <a:r>
              <a:rPr lang="cs-CZ" altLang="cs-CZ" sz="1400" smtClean="0">
                <a:latin typeface="Times New Roman" pitchFamily="18" charset="0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http://commons.wikimedia.org/wiki/File:Armon_Knossos_P1060049.JPG</a:t>
            </a:r>
            <a:r>
              <a:rPr lang="cs-CZ" altLang="cs-CZ" sz="1400" smtClean="0"/>
              <a:t>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>
                <a:solidFill>
                  <a:srgbClr val="333333"/>
                </a:solidFill>
              </a:rPr>
              <a:t>NEZNÁMÝ. </a:t>
            </a:r>
            <a:r>
              <a:rPr lang="cs-CZ" altLang="cs-CZ" sz="1400" i="1" smtClean="0">
                <a:solidFill>
                  <a:srgbClr val="333333"/>
                </a:solidFill>
              </a:rPr>
              <a:t>wikipedia</a:t>
            </a:r>
            <a:r>
              <a:rPr lang="cs-CZ" altLang="cs-CZ" sz="1400" smtClean="0">
                <a:solidFill>
                  <a:srgbClr val="333333"/>
                </a:solidFill>
              </a:rPr>
              <a:t> [online]. [cit. 4.11.2013]. Dostupný na WWW: http://commons.wikimedia.org/wiki/File:SnakeGoddess.jpg </a:t>
            </a:r>
          </a:p>
          <a:p>
            <a:pPr>
              <a:spcBef>
                <a:spcPct val="50000"/>
              </a:spcBef>
            </a:pPr>
            <a:r>
              <a:rPr lang="cs-CZ" altLang="cs-CZ" sz="1400" smtClean="0"/>
              <a:t>TAUSCH, Olaf. </a:t>
            </a:r>
            <a:r>
              <a:rPr lang="cs-CZ" altLang="cs-CZ" sz="1400" i="1" smtClean="0"/>
              <a:t>Wikimedia Commons</a:t>
            </a:r>
            <a:r>
              <a:rPr lang="cs-CZ" altLang="cs-CZ" sz="1400" smtClean="0"/>
              <a:t> [online]. [cit. 4.11.2013]. Dostupný na WWW: </a:t>
            </a:r>
            <a:r>
              <a:rPr lang="cs-CZ" altLang="cs-CZ" sz="1400" smtClean="0">
                <a:hlinkClick r:id="rId4"/>
              </a:rPr>
              <a:t>http://commons.wikimedia.org/wiki/File:Minoischer_Siegelring_04.jpg</a:t>
            </a:r>
            <a:endParaRPr lang="cs-CZ" altLang="cs-CZ" sz="1400" smtClean="0"/>
          </a:p>
          <a:p>
            <a:r>
              <a:rPr lang="cs-CZ" altLang="cs-CZ" sz="1400" smtClean="0"/>
              <a:t>NEZJIŠTĚN. </a:t>
            </a:r>
            <a:r>
              <a:rPr lang="cs-CZ" altLang="cs-CZ" sz="1400" i="1" smtClean="0"/>
              <a:t>Wikipedia, the free encyclopedia</a:t>
            </a:r>
            <a:r>
              <a:rPr lang="cs-CZ" altLang="cs-CZ" sz="1400" smtClean="0"/>
              <a:t> [online]. [cit. 13.11.2013]. Dostupný na WWW: http://cs.wikipedia.org/wiki/Minotaurus</a:t>
            </a:r>
          </a:p>
          <a:p>
            <a:endParaRPr lang="cs-CZ" altLang="cs-CZ" sz="1400" smtClean="0"/>
          </a:p>
          <a:p>
            <a:pPr>
              <a:spcBef>
                <a:spcPct val="50000"/>
              </a:spcBef>
            </a:pPr>
            <a:endParaRPr lang="cs-CZ" altLang="cs-CZ" sz="1400" smtClean="0">
              <a:solidFill>
                <a:srgbClr val="333333"/>
              </a:solidFill>
            </a:endParaRPr>
          </a:p>
          <a:p>
            <a:pPr>
              <a:spcBef>
                <a:spcPct val="50000"/>
              </a:spcBef>
              <a:buFont typeface="Arial" charset="0"/>
              <a:buNone/>
            </a:pPr>
            <a:endParaRPr lang="cs-CZ" altLang="cs-CZ" sz="1400" smtClean="0"/>
          </a:p>
          <a:p>
            <a:pPr>
              <a:spcBef>
                <a:spcPct val="50000"/>
              </a:spcBef>
              <a:buFont typeface="Arial" charset="0"/>
              <a:buNone/>
            </a:pPr>
            <a:endParaRPr lang="cs-CZ" altLang="cs-CZ" sz="1400" smtClean="0"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cs-CZ" altLang="cs-CZ" sz="1400" smtClean="0"/>
          </a:p>
          <a:p>
            <a:pPr eaLnBrk="1" hangingPunct="1"/>
            <a:endParaRPr lang="cs-CZ" altLang="cs-CZ" sz="1400" smtClean="0"/>
          </a:p>
          <a:p>
            <a:endParaRPr lang="cs-CZ" alt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8436" name="Picture 2" descr="C:\Users\Radka\Desktop\rada\kreta\Map_Minoan_Crete-en.svg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Lineární písmo A</a:t>
            </a:r>
          </a:p>
        </p:txBody>
      </p:sp>
      <p:pic>
        <p:nvPicPr>
          <p:cNvPr id="19459" name="Zástupný symbol pro obsah 3" descr="800px-Linear_A_tablets_filt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882775"/>
            <a:ext cx="8229600" cy="39608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Lineární písmo B</a:t>
            </a:r>
          </a:p>
        </p:txBody>
      </p:sp>
      <p:pic>
        <p:nvPicPr>
          <p:cNvPr id="20483" name="Zástupný symbol pro obsah 3" descr="Clay_Tablet_inscribed_with_Linear_B_script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181225"/>
            <a:ext cx="8229600" cy="33639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Vyprávějte báji o vzniku Labyrintu</a:t>
            </a:r>
          </a:p>
        </p:txBody>
      </p:sp>
      <p:pic>
        <p:nvPicPr>
          <p:cNvPr id="21507" name="Zástupný symbol pro obsah 5" descr="Minotaurus kopie.tif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55800" y="1836738"/>
            <a:ext cx="5232400" cy="4051300"/>
          </a:xfrm>
        </p:spPr>
      </p:pic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71550" y="301625"/>
            <a:ext cx="7561263" cy="65563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/>
              <a:t>Podle legendy </a:t>
            </a:r>
            <a:r>
              <a:rPr lang="cs-CZ" sz="2000" dirty="0" err="1"/>
              <a:t>Pásifaé</a:t>
            </a:r>
            <a:r>
              <a:rPr lang="cs-CZ" sz="2000" dirty="0"/>
              <a:t>, manželku krétského krále </a:t>
            </a:r>
            <a:r>
              <a:rPr lang="cs-CZ" sz="2000" dirty="0" err="1"/>
              <a:t>Mínóa</a:t>
            </a:r>
            <a:r>
              <a:rPr lang="cs-CZ" sz="2000" dirty="0"/>
              <a:t>, svedl bílý býk. Po čase porodila syna – člověka s lidským tělem a býčí hlavou. Nazvali jej </a:t>
            </a:r>
            <a:r>
              <a:rPr lang="cs-CZ" sz="2000" dirty="0" err="1"/>
              <a:t>Mínotauros</a:t>
            </a:r>
            <a:r>
              <a:rPr lang="cs-CZ" sz="2000" dirty="0"/>
              <a:t>. Král si nechal od proslulého athénského stavitele a sochaře </a:t>
            </a:r>
            <a:r>
              <a:rPr lang="cs-CZ" sz="2000" dirty="0" err="1"/>
              <a:t>Daidala</a:t>
            </a:r>
            <a:r>
              <a:rPr lang="cs-CZ" sz="2000" dirty="0"/>
              <a:t> vybudovat spletitý Labyrint, do kterého pak nevlastního krvelačného syna uvěznil. Tak ho schoval i před zraky svých poddaných. Nevěrné královně </a:t>
            </a:r>
            <a:r>
              <a:rPr lang="cs-CZ" sz="2000" dirty="0" err="1"/>
              <a:t>Pásifaé</a:t>
            </a:r>
            <a:r>
              <a:rPr lang="cs-CZ" sz="2000" dirty="0"/>
              <a:t> připravil král </a:t>
            </a:r>
            <a:r>
              <a:rPr lang="cs-CZ" sz="2000" dirty="0" err="1"/>
              <a:t>Mínos</a:t>
            </a:r>
            <a:r>
              <a:rPr lang="cs-CZ" sz="2000" dirty="0"/>
              <a:t> rafinovanou a krutou smrt.</a:t>
            </a:r>
          </a:p>
          <a:p>
            <a:pPr>
              <a:defRPr/>
            </a:pPr>
            <a:r>
              <a:rPr lang="cs-CZ" sz="2000" dirty="0"/>
              <a:t>Mezi Krétou a Athénami vypukla válka poté, co byl na hrách v Athénách zabit syn krále </a:t>
            </a:r>
            <a:r>
              <a:rPr lang="cs-CZ" sz="2000" dirty="0" err="1"/>
              <a:t>Mínóa</a:t>
            </a:r>
            <a:r>
              <a:rPr lang="cs-CZ" sz="2000" dirty="0"/>
              <a:t> – </a:t>
            </a:r>
            <a:r>
              <a:rPr lang="cs-CZ" sz="2000" dirty="0" err="1"/>
              <a:t>Androgeós</a:t>
            </a:r>
            <a:r>
              <a:rPr lang="cs-CZ" sz="2000" dirty="0"/>
              <a:t>. Athény padly a byla na ně uvalena povinnost – každoročně musely posílat na Krétu sedm dívek a sedm chlapců.</a:t>
            </a:r>
          </a:p>
          <a:p>
            <a:pPr>
              <a:defRPr/>
            </a:pPr>
            <a:r>
              <a:rPr lang="cs-CZ" sz="2000" dirty="0"/>
              <a:t>Až jednou se k vylosovaným nešťastníkům dobrovolně připojil hrdina </a:t>
            </a:r>
            <a:r>
              <a:rPr lang="cs-CZ" sz="2000" dirty="0" err="1"/>
              <a:t>Théseus</a:t>
            </a:r>
            <a:r>
              <a:rPr lang="cs-CZ" sz="2000" dirty="0"/>
              <a:t>, syn athénského krále </a:t>
            </a:r>
            <a:r>
              <a:rPr lang="cs-CZ" sz="2000" dirty="0" err="1"/>
              <a:t>Aigeaa</a:t>
            </a:r>
            <a:r>
              <a:rPr lang="cs-CZ" sz="2000" dirty="0"/>
              <a:t>, který byl rozhodnut Athény tohoto trestu zbavit. Krétský král ho celkem vlídně přijal, popřál mu štěstí, avšak upozornil ho, že možná </a:t>
            </a:r>
            <a:r>
              <a:rPr lang="cs-CZ" sz="2000" dirty="0" err="1"/>
              <a:t>Mínotaura</a:t>
            </a:r>
            <a:r>
              <a:rPr lang="cs-CZ" sz="2000" dirty="0"/>
              <a:t> zabije, ale sotva se dostane z labyrintu ven.</a:t>
            </a:r>
          </a:p>
          <a:p>
            <a:pPr>
              <a:defRPr/>
            </a:pPr>
            <a:r>
              <a:rPr lang="cs-CZ" sz="2000" dirty="0"/>
              <a:t>S pomocí bohyně </a:t>
            </a:r>
            <a:r>
              <a:rPr lang="cs-CZ" sz="2000" dirty="0" err="1"/>
              <a:t>Afrodíté</a:t>
            </a:r>
            <a:r>
              <a:rPr lang="cs-CZ" sz="2000" dirty="0"/>
              <a:t> padla </a:t>
            </a:r>
            <a:r>
              <a:rPr lang="cs-CZ" sz="2000" dirty="0" err="1"/>
              <a:t>Théseovi</a:t>
            </a:r>
            <a:r>
              <a:rPr lang="cs-CZ" sz="2000" dirty="0"/>
              <a:t> do oka královská dcera Ariadna a i ona se do něj zamilovala. Tak se stalo, že v předvečer mu dala kouzelný meč a přidala klubko nití, které za sebou bude rozmotávat, a tak najde zpáteční cestu.</a:t>
            </a:r>
          </a:p>
          <a:p>
            <a:pPr>
              <a:defRPr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Mínojský palác - Malia</a:t>
            </a:r>
          </a:p>
        </p:txBody>
      </p:sp>
      <p:pic>
        <p:nvPicPr>
          <p:cNvPr id="22531" name="Zástupný symbol pro obsah 3" descr="Palace_of_Malia_-_Pillar_Crypt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Knossos</a:t>
            </a:r>
          </a:p>
        </p:txBody>
      </p:sp>
      <p:pic>
        <p:nvPicPr>
          <p:cNvPr id="23555" name="Zástupný symbol pro obsah 5" descr="800px-Knossos_-_07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74750" y="1600200"/>
            <a:ext cx="679450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Théra (Santorin)</a:t>
            </a:r>
          </a:p>
        </p:txBody>
      </p:sp>
      <p:pic>
        <p:nvPicPr>
          <p:cNvPr id="24579" name="Zástupný symbol pro obsah 3" descr="250px-Santorini_Landsat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1412875"/>
            <a:ext cx="5327650" cy="50403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Knossos</a:t>
            </a:r>
          </a:p>
        </p:txBody>
      </p:sp>
      <p:pic>
        <p:nvPicPr>
          <p:cNvPr id="25603" name="Zástupný symbol pro obsah 3" descr="800px-Knossos_-_North_Portico_0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1412875"/>
            <a:ext cx="6769100" cy="48244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Arthur Evans - busta</a:t>
            </a:r>
          </a:p>
        </p:txBody>
      </p:sp>
      <p:pic>
        <p:nvPicPr>
          <p:cNvPr id="26627" name="Zástupný symbol pro obsah 3" descr="421px-SirArthurEvan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9975" y="1412875"/>
            <a:ext cx="3819525" cy="49688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27651" name="Zástupný symbol pro obsah 3" descr="800px-Knossos_bull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4538" y="1600200"/>
            <a:ext cx="765492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28675" name="Zástupný symbol pro obsah 4" descr="Reconstruccio_Knosso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412875"/>
            <a:ext cx="8064500" cy="5040313"/>
          </a:xfrm>
        </p:spPr>
      </p:pic>
      <p:sp>
        <p:nvSpPr>
          <p:cNvPr id="28676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900">
                <a:solidFill>
                  <a:srgbClr val="333333"/>
                </a:solidFill>
              </a:rPr>
              <a:t>NEZJIŠTĚN. </a:t>
            </a:r>
            <a:r>
              <a:rPr lang="cs-CZ" altLang="cs-CZ" sz="900" i="1">
                <a:solidFill>
                  <a:srgbClr val="333333"/>
                </a:solidFill>
              </a:rPr>
              <a:t>Wikipedia, the free encyclopedia</a:t>
            </a:r>
            <a:r>
              <a:rPr lang="cs-CZ" altLang="cs-CZ" sz="900">
                <a:solidFill>
                  <a:srgbClr val="333333"/>
                </a:solidFill>
              </a:rPr>
              <a:t> [online]. [cit. 4.11.2013]. Dostupný na WWW: http://cs.wikipedia.org/wiki/Th%C3%A9ra#Z.C3.A1nik_ostrova_Th.C3.A9ra</a:t>
            </a:r>
            <a:endParaRPr lang="cs-CZ" altLang="cs-CZ" sz="800"/>
          </a:p>
          <a:p>
            <a:r>
              <a:rPr lang="cs-CZ" altLang="cs-CZ"/>
              <a:t/>
            </a:r>
            <a:br>
              <a:rPr lang="cs-CZ" altLang="cs-CZ"/>
            </a:b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Trůnní sál</a:t>
            </a:r>
          </a:p>
        </p:txBody>
      </p:sp>
      <p:pic>
        <p:nvPicPr>
          <p:cNvPr id="29699" name="Zástupný symbol pro obsah 3" descr="800px-Armon_Knossos_P1060049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341438"/>
            <a:ext cx="6697662" cy="52562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Pithos</a:t>
            </a:r>
          </a:p>
        </p:txBody>
      </p:sp>
      <p:pic>
        <p:nvPicPr>
          <p:cNvPr id="30723" name="Zástupný symbol pro obsah 3" descr="800px-Knossos_Poterie_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68400" y="1600200"/>
            <a:ext cx="680720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pic>
        <p:nvPicPr>
          <p:cNvPr id="31747" name="Zástupný symbol pro obsah 3" descr="Knossos_sewers_PA067399  kanalizac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32771" name="Zástupný symbol pro obsah 3" descr="800px-Knossos_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549275"/>
            <a:ext cx="8496300" cy="55768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Nástěnné malby -Knossos</a:t>
            </a:r>
          </a:p>
        </p:txBody>
      </p:sp>
      <p:pic>
        <p:nvPicPr>
          <p:cNvPr id="33795" name="Zástupný symbol pro obsah 3" descr="Knossos_fresco_women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557338"/>
            <a:ext cx="6858000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Freska Delfíni</a:t>
            </a:r>
          </a:p>
        </p:txBody>
      </p:sp>
      <p:pic>
        <p:nvPicPr>
          <p:cNvPr id="34819" name="Zástupný symbol pro obsah 3" descr="800px-Dauphins_de_knosso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4400" y="1833563"/>
            <a:ext cx="7315200" cy="40592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Rituální hry s býky</a:t>
            </a:r>
          </a:p>
        </p:txBody>
      </p:sp>
      <p:pic>
        <p:nvPicPr>
          <p:cNvPr id="35843" name="Zástupný symbol pro obsah 3" descr="450px-AMI_-_Stiersprungfresco_4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79613" y="1412875"/>
            <a:ext cx="4360862" cy="52562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36867" name="Zástupný symbol pro obsah 3" descr="403px-KnossosFrescoRepro06827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5513" y="404813"/>
            <a:ext cx="4321175" cy="64531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altLang="cs-CZ" smtClean="0"/>
              <a:t>Mínojský prsten</a:t>
            </a:r>
          </a:p>
        </p:txBody>
      </p:sp>
      <p:pic>
        <p:nvPicPr>
          <p:cNvPr id="37891" name="Zástupný symbol pro obsah 3" descr="Minoischer_Siegelring_04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1125538"/>
            <a:ext cx="7488238" cy="55165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Mínojská keramika</a:t>
            </a:r>
          </a:p>
        </p:txBody>
      </p:sp>
      <p:pic>
        <p:nvPicPr>
          <p:cNvPr id="38915" name="Zástupný symbol pro obsah 3" descr="450px-AMI_-_Oktopusvas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74963" y="1600200"/>
            <a:ext cx="33940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pic>
        <p:nvPicPr>
          <p:cNvPr id="39939" name="Zástupný symbol pro obsah 3" descr="450px-SnakeGoddes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050" y="0"/>
            <a:ext cx="4824413" cy="69119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Gemy-pečetidla</a:t>
            </a:r>
          </a:p>
        </p:txBody>
      </p:sp>
      <p:pic>
        <p:nvPicPr>
          <p:cNvPr id="40963" name="Zástupný symbol pro obsah 3" descr="600px-Pini-eber-original-I_294_3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484313"/>
            <a:ext cx="2590800" cy="2667000"/>
          </a:xfrm>
        </p:spPr>
      </p:pic>
      <p:pic>
        <p:nvPicPr>
          <p:cNvPr id="40964" name="Obrázek 4" descr="lossy-page1-600px-Pini-gazelle-orig-klein-i_041_3.1.tif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484313"/>
            <a:ext cx="2520950" cy="263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5" name="Obrázek 5" descr="Pini-plombe-orig-II2_316d_3.2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437063"/>
            <a:ext cx="2879725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6" name="Obrázek 6" descr="399px-Minoisch_Siegel_Detail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1484313"/>
            <a:ext cx="295275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1204</TotalTime>
  <Words>498</Words>
  <Application>Microsoft Office PowerPoint</Application>
  <PresentationFormat>Předvádění na obrazovce (4:3)</PresentationFormat>
  <Paragraphs>154</Paragraphs>
  <Slides>39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Motiv sady Office</vt:lpstr>
      <vt:lpstr>Snímek 1</vt:lpstr>
      <vt:lpstr>Anotace</vt:lpstr>
      <vt:lpstr>Předřecké kultury</vt:lpstr>
      <vt:lpstr>Období nových paláců</vt:lpstr>
      <vt:lpstr>Architektura</vt:lpstr>
      <vt:lpstr>Knossos</vt:lpstr>
      <vt:lpstr>Knossos</vt:lpstr>
      <vt:lpstr>Knossos</vt:lpstr>
      <vt:lpstr>Malířství</vt:lpstr>
      <vt:lpstr>Umělecké řemeslo</vt:lpstr>
      <vt:lpstr>Která tvrzení jsou správná?</vt:lpstr>
      <vt:lpstr>Pojmenujte následující památky:</vt:lpstr>
      <vt:lpstr>Zdroje</vt:lpstr>
      <vt:lpstr>Zdroje</vt:lpstr>
      <vt:lpstr>Zdroje</vt:lpstr>
      <vt:lpstr>Zdroje</vt:lpstr>
      <vt:lpstr>Snímek 17</vt:lpstr>
      <vt:lpstr>Lineární písmo A</vt:lpstr>
      <vt:lpstr>Lineární písmo B</vt:lpstr>
      <vt:lpstr>Vyprávějte báji o vzniku Labyrintu</vt:lpstr>
      <vt:lpstr>Mínojský palác - Malia</vt:lpstr>
      <vt:lpstr>Knossos</vt:lpstr>
      <vt:lpstr>Théra (Santorin)</vt:lpstr>
      <vt:lpstr>Knossos</vt:lpstr>
      <vt:lpstr>Arthur Evans - busta</vt:lpstr>
      <vt:lpstr>Snímek 26</vt:lpstr>
      <vt:lpstr>Snímek 27</vt:lpstr>
      <vt:lpstr>Trůnní sál</vt:lpstr>
      <vt:lpstr>Pithos</vt:lpstr>
      <vt:lpstr>  </vt:lpstr>
      <vt:lpstr>Snímek 31</vt:lpstr>
      <vt:lpstr>Nástěnné malby -Knossos</vt:lpstr>
      <vt:lpstr>Freska Delfíni</vt:lpstr>
      <vt:lpstr>Rituální hry s býky</vt:lpstr>
      <vt:lpstr>Snímek 35</vt:lpstr>
      <vt:lpstr>Mínojský prsten</vt:lpstr>
      <vt:lpstr>Mínojská keramika</vt:lpstr>
      <vt:lpstr>Snímek 38</vt:lpstr>
      <vt:lpstr>Gemy-pečetidla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78</cp:revision>
  <dcterms:created xsi:type="dcterms:W3CDTF">2013-10-27T20:24:46Z</dcterms:created>
  <dcterms:modified xsi:type="dcterms:W3CDTF">2014-05-05T19:32:31Z</dcterms:modified>
</cp:coreProperties>
</file>