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9" r:id="rId3"/>
    <p:sldId id="257" r:id="rId4"/>
    <p:sldId id="260" r:id="rId5"/>
    <p:sldId id="261" r:id="rId6"/>
    <p:sldId id="262" r:id="rId7"/>
    <p:sldId id="263" r:id="rId8"/>
    <p:sldId id="258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5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6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 smtClean="0"/>
            </a:lvl1pPr>
          </a:lstStyle>
          <a:p>
            <a:pPr>
              <a:defRPr/>
            </a:pPr>
            <a:fld id="{233B51EB-0F61-4B4E-A2E9-BCD74F65A1A5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A279D11-94FE-418B-933F-9F968D6F3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C6A35D-3173-40F0-BBDB-953F989560E1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9DCBB-E390-488C-81AB-ED1F3F3771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8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7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10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9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68B57-9AE7-40FF-9511-0DCDAD6E5590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471FA0-6095-4A78-B410-96751A7479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24E9A-A618-40CB-8384-840E9386F8B2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28F03-48B3-499E-9ACC-E675C717D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E63B60-245D-4328-841B-B9CDC70DCE3F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2ED0F465-04F2-49A8-8721-F7910ABE8A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DD7949-867C-4B3F-B1AF-A54E12EBCD89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5180-BDB6-4A95-AD12-785910AD11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3E163-BB6E-4449-9C51-F77405014B5C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80ED3-E46B-4586-9353-FAD8A71B6E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7803AB1A-61E3-49EC-BB14-2DF6D9E44EE9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E309C26F-FFFF-43E5-A235-F2BDF1B5A5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1004B033-ACF0-4A32-BE6F-8982728C9CF8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EC3725E7-0CD0-47D2-8D63-CE12D1CA72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9BCD5-2D9D-46F5-8F98-73C3F56C80DE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93B1B1-44C3-400F-BF68-BC322A12D8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A53DB-78DD-4293-ADCF-98CEE73BE4B1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D5BE7-8E25-439E-BB6D-F4CAB0D23D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C76DEC9-0401-44C9-9D5F-924297AEBF6B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AF869A4-F498-47B5-ACA1-49656E514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3" r:id="rId6"/>
    <p:sldLayoutId id="2147483682" r:id="rId7"/>
    <p:sldLayoutId id="2147483689" r:id="rId8"/>
    <p:sldLayoutId id="2147483690" r:id="rId9"/>
    <p:sldLayoutId id="2147483681" r:id="rId10"/>
    <p:sldLayoutId id="2147483680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lv%C3%AD%C4%8Data&amp;num=10&amp;hl=cs&amp;gbv=2&amp;biw=1280&amp;bih=837&amp;tbs=isz:m&amp;tbm=isch&amp;tbnid=_9IzuqsmNSBTbM:&amp;imgrefurl=http://tn.nova.cz/red/zajimavosti/dve-lvice-porodily-za-noc-sedm-bilych-lvicat.html" TargetMode="External"/><Relationship Id="rId2" Type="http://schemas.openxmlformats.org/officeDocument/2006/relationships/hyperlink" Target="http://www.google.cz/imgres?q=ledn&#237;+medv&#283;d&amp;num=10&amp;hl=cs&amp;gbv=2&amp;biw=1280&amp;bih=837&amp;tbs=isz:m&amp;tbm=isch&amp;tbnid=5S-bJSe23E6E8M:&amp;imgrefurl=http://zivazeme.cz/atlas-savcu/medved-ledni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images.google.com/imgres?q=ko&#357;&#225;tka&amp;hl=cs&amp;biw=1280&amp;bih=837&amp;gbv=2&amp;tbm=isch&amp;tbnid=pfJewTPEe9GyJM:&amp;imgrefurl=http://wallpapers.afrodita.name/displayimage-lastup--34-6.html" TargetMode="External"/><Relationship Id="rId4" Type="http://schemas.openxmlformats.org/officeDocument/2006/relationships/hyperlink" Target="http://www.google.cz/imgres?q=&#353;t&#283;&#328;ata+n&#283;meck&#233;ho+ov&#269;&#225;ka&amp;hl=cs&amp;gbv=2&amp;biw=1280&amp;bih=837&amp;tbs=isz:m&amp;tbm=isch&amp;tbnid=Da-vTmYEEYvUbM:&amp;imgrefurl=http://plzen.olx.cz/prodam-ste-ata-nemeckeho-ovcaka-iid-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q=maso&amp;hl=cs&amp;gbv=2&amp;biw=1280&amp;bih=837&amp;tbm=isch&amp;tbnid=A5VITgpkKqpqFM:&amp;imgrefurl=http://maso.znojemsko.com" TargetMode="External"/><Relationship Id="rId2" Type="http://schemas.openxmlformats.org/officeDocument/2006/relationships/hyperlink" Target="http://images.google.com/imgres?q=rohl&#237;k&amp;hl=cs&amp;biw=1280&amp;bih=837&amp;gbv=2&amp;tbm=isch&amp;tbnid=F3IgnfaLOyb7QM:&amp;imgrefurl=http://www.otazkomat.cz/otazky/1937-chleba-nebo-rohlik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google.com/imgres?q=trmpol&#237;na&amp;hl=cs&amp;gbv=2&amp;biw=1280&amp;bih=837&amp;tbm=isch&amp;tbnid=8cFDuPCPFD1XyM:&amp;imgrefurl=http://zbozi.kontaktyfirem.cz" TargetMode="External"/><Relationship Id="rId5" Type="http://schemas.openxmlformats.org/officeDocument/2006/relationships/hyperlink" Target="http://images.google.com/imgres?q=cvi&#269;it&amp;hl=cs&amp;gbv=2&amp;biw=1280&amp;bih=837&amp;tbm=isch&amp;tbnid=Lebv2QkRWPeS2M:&amp;imgrefurl=http://www.jestekilodolu.eu/&amp;docid=tPWg1ClK18PrqM&amp;imgurl=http://www.jestekilodolu.eu/wp-content" TargetMode="External"/><Relationship Id="rId4" Type="http://schemas.openxmlformats.org/officeDocument/2006/relationships/hyperlink" Target="http://images.google.com/imgres?q=kot&#283;&amp;hl=cs&amp;gbv=2&amp;biw=1280&amp;bih=837&amp;tbm=isch&amp;tbnid=rb5i9DvtjzZ6kM:&amp;imgrefurl=http://www.people.cz/gallery/cs/gallery-detai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 descr="Popis: Logolink_horizontal_zaklad_RG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28575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314" name="Přímá spojnice se šipkou 3"/>
          <p:cNvCxnSpPr>
            <a:cxnSpLocks noChangeShapeType="1"/>
          </p:cNvCxnSpPr>
          <p:nvPr/>
        </p:nvCxnSpPr>
        <p:spPr bwMode="auto">
          <a:xfrm>
            <a:off x="-17463" y="2571750"/>
            <a:ext cx="5889626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Gothic" pitchFamily="34" charset="0"/>
            </a:endParaRP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500063" y="1714500"/>
            <a:ext cx="8643937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tabLst>
                <a:tab pos="630238" algn="r"/>
                <a:tab pos="6057900" algn="r"/>
              </a:tabLst>
            </a:pPr>
            <a:r>
              <a:rPr lang="cs-CZ" sz="1200">
                <a:cs typeface="Times New Roman" pitchFamily="18" charset="0"/>
              </a:rPr>
              <a:t>Projekt:	Pomoc škole a žákům, registrační číslo projektu CZ.1.07/1.4.00/21.1729</a:t>
            </a:r>
            <a:endParaRPr lang="cs-CZ" sz="900"/>
          </a:p>
          <a:p>
            <a:pPr eaLnBrk="0" hangingPunct="0">
              <a:tabLst>
                <a:tab pos="630238" algn="r"/>
                <a:tab pos="6057900" algn="r"/>
              </a:tabLst>
            </a:pPr>
            <a:r>
              <a:rPr lang="cs-CZ" sz="1200">
                <a:cs typeface="Times New Roman" pitchFamily="18" charset="0"/>
              </a:rPr>
              <a:t>Příjemce:	  Základní škola Hluboká nad Vltavou, okres České Budějovice, Karla Čapka 800,</a:t>
            </a:r>
            <a:endParaRPr lang="cs-CZ" sz="900"/>
          </a:p>
          <a:p>
            <a:pPr eaLnBrk="0" hangingPunct="0">
              <a:tabLst>
                <a:tab pos="630238" algn="r"/>
                <a:tab pos="6057900" algn="r"/>
              </a:tabLst>
            </a:pPr>
            <a:endParaRPr lang="cs-CZ"/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449263" y="2071688"/>
            <a:ext cx="9144000" cy="492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dirty="0">
                <a:cs typeface="Times New Roman" pitchFamily="18" charset="0"/>
              </a:rPr>
              <a:t>       373 41 Hluboká nad Vltavou </a:t>
            </a:r>
            <a:endParaRPr lang="cs-CZ" sz="900" dirty="0"/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2000" b="1" dirty="0">
                <a:solidFill>
                  <a:srgbClr val="FF71E5"/>
                </a:solidFill>
                <a:cs typeface="Times New Roman" pitchFamily="18" charset="0"/>
              </a:rPr>
              <a:t>Metodický list</a:t>
            </a:r>
            <a:endParaRPr lang="cs-CZ" sz="900" dirty="0">
              <a:solidFill>
                <a:srgbClr val="FF71E5"/>
              </a:solidFill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Název materiálu:</a:t>
            </a:r>
            <a:r>
              <a:rPr lang="cs-CZ" sz="1200" dirty="0">
                <a:cs typeface="Times New Roman" pitchFamily="18" charset="0"/>
              </a:rPr>
              <a:t> 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Čtení slabik</a:t>
            </a:r>
            <a:r>
              <a:rPr lang="cs-CZ" sz="1200" dirty="0" smtClean="0">
                <a:solidFill>
                  <a:srgbClr val="FF71E5"/>
                </a:solidFill>
                <a:cs typeface="Times New Roman" pitchFamily="18" charset="0"/>
              </a:rPr>
              <a:t>, slov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a vět s písmenem </a:t>
            </a:r>
            <a:r>
              <a:rPr lang="cs-CZ" sz="1200" dirty="0" err="1">
                <a:solidFill>
                  <a:srgbClr val="FF71E5"/>
                </a:solidFill>
                <a:cs typeface="Times New Roman" pitchFamily="18" charset="0"/>
              </a:rPr>
              <a:t>L,l</a:t>
            </a:r>
            <a:r>
              <a:rPr lang="cs-CZ" sz="1200" b="1" dirty="0">
                <a:cs typeface="Times New Roman" pitchFamily="18" charset="0"/>
              </a:rPr>
              <a:t>	</a:t>
            </a:r>
            <a:endParaRPr lang="cs-CZ" sz="900" dirty="0"/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Autor materiálu:</a:t>
            </a:r>
            <a:r>
              <a:rPr lang="cs-CZ" sz="1200" b="1" dirty="0">
                <a:solidFill>
                  <a:srgbClr val="FF71E5"/>
                </a:solidFill>
                <a:cs typeface="Times New Roman" pitchFamily="18" charset="0"/>
              </a:rPr>
              <a:t> Mgr. Jana Štěpková</a:t>
            </a:r>
            <a:endParaRPr lang="cs-CZ" sz="900" dirty="0"/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Jazyk: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český</a:t>
            </a:r>
            <a:r>
              <a:rPr lang="cs-CZ" sz="1200" b="1" dirty="0">
                <a:solidFill>
                  <a:srgbClr val="FF71E5"/>
                </a:solidFill>
                <a:cs typeface="Times New Roman" pitchFamily="18" charset="0"/>
              </a:rPr>
              <a:t>  </a:t>
            </a:r>
            <a:r>
              <a:rPr lang="cs-CZ" sz="1200" b="1" dirty="0">
                <a:cs typeface="Times New Roman" pitchFamily="18" charset="0"/>
              </a:rPr>
              <a:t> </a:t>
            </a:r>
            <a:endParaRPr lang="cs-CZ" sz="900" dirty="0"/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Zařazení materiálu</a:t>
            </a:r>
            <a:endParaRPr lang="cs-CZ" sz="900" dirty="0"/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Šablona:</a:t>
            </a:r>
            <a:r>
              <a:rPr lang="cs-CZ" sz="1200" dirty="0">
                <a:cs typeface="Times New Roman" pitchFamily="18" charset="0"/>
              </a:rPr>
              <a:t>	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Inovace a zkvalitnění výuky prostřednictvím ICT (III/2)</a:t>
            </a:r>
            <a:r>
              <a:rPr lang="cs-CZ" sz="1200" dirty="0">
                <a:cs typeface="Times New Roman" pitchFamily="18" charset="0"/>
              </a:rPr>
              <a:t>		</a:t>
            </a:r>
            <a:endParaRPr lang="cs-CZ" sz="900" dirty="0"/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dirty="0">
                <a:cs typeface="Times New Roman" pitchFamily="18" charset="0"/>
              </a:rPr>
              <a:t>Sada: 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3</a:t>
            </a:r>
            <a:r>
              <a:rPr lang="cs-CZ" sz="1200" dirty="0" smtClean="0">
                <a:solidFill>
                  <a:srgbClr val="FF71E5"/>
                </a:solidFill>
                <a:cs typeface="Times New Roman" pitchFamily="18" charset="0"/>
              </a:rPr>
              <a:t>/3</a:t>
            </a:r>
            <a:r>
              <a:rPr lang="cs-CZ" sz="1200" dirty="0">
                <a:cs typeface="Times New Roman" pitchFamily="18" charset="0"/>
              </a:rPr>
              <a:t>	     Číslo DUM:  </a:t>
            </a:r>
            <a:r>
              <a:rPr lang="cs-CZ" sz="1200" dirty="0" smtClean="0">
                <a:solidFill>
                  <a:srgbClr val="FF71E5"/>
                </a:solidFill>
                <a:cs typeface="Times New Roman" pitchFamily="18" charset="0"/>
              </a:rPr>
              <a:t>12/20</a:t>
            </a:r>
            <a:r>
              <a:rPr lang="cs-CZ" sz="1200" dirty="0">
                <a:cs typeface="Times New Roman" pitchFamily="18" charset="0"/>
              </a:rPr>
              <a:t>	Předmět: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Český jazyk </a:t>
            </a:r>
            <a:endParaRPr lang="cs-CZ" sz="900" dirty="0">
              <a:solidFill>
                <a:srgbClr val="FF71E5"/>
              </a:solidFill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Ověření materiálu ve výuce</a:t>
            </a:r>
            <a:endParaRPr lang="cs-CZ" sz="900" dirty="0"/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dirty="0">
                <a:cs typeface="Times New Roman" pitchFamily="18" charset="0"/>
              </a:rPr>
              <a:t>Datum ověření: 31. 10. 2011	                     Třída: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1.B </a:t>
            </a:r>
            <a:r>
              <a:rPr lang="cs-CZ" sz="1200" dirty="0">
                <a:cs typeface="Times New Roman" pitchFamily="18" charset="0"/>
              </a:rPr>
              <a:t>                 Ověřující učitel: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Mgr. Jana Štěpková </a:t>
            </a:r>
            <a:endParaRPr lang="cs-CZ" sz="900" dirty="0">
              <a:solidFill>
                <a:srgbClr val="FF71E5"/>
              </a:solidFill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Vzdělávací oblast:</a:t>
            </a:r>
            <a:r>
              <a:rPr lang="cs-CZ" sz="1200" dirty="0">
                <a:cs typeface="Times New Roman" pitchFamily="18" charset="0"/>
              </a:rPr>
              <a:t>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Jazyk a jazyková komunikace </a:t>
            </a:r>
            <a:endParaRPr lang="cs-CZ" sz="900" dirty="0">
              <a:solidFill>
                <a:srgbClr val="FF71E5"/>
              </a:solidFill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Vzdělávací obor:</a:t>
            </a:r>
            <a:r>
              <a:rPr lang="cs-CZ" sz="1200" dirty="0">
                <a:cs typeface="Times New Roman" pitchFamily="18" charset="0"/>
              </a:rPr>
              <a:t> 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Český jazyk a literatura</a:t>
            </a:r>
            <a:endParaRPr lang="cs-CZ" sz="900" dirty="0">
              <a:solidFill>
                <a:srgbClr val="FF71E5"/>
              </a:solidFill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 err="1">
                <a:cs typeface="Times New Roman" pitchFamily="18" charset="0"/>
              </a:rPr>
              <a:t>Tématický</a:t>
            </a:r>
            <a:r>
              <a:rPr lang="cs-CZ" sz="1200" b="1" dirty="0">
                <a:cs typeface="Times New Roman" pitchFamily="18" charset="0"/>
              </a:rPr>
              <a:t> okruh:</a:t>
            </a:r>
            <a:r>
              <a:rPr lang="cs-CZ" sz="1200" dirty="0">
                <a:cs typeface="Times New Roman" pitchFamily="18" charset="0"/>
              </a:rPr>
              <a:t>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Jazyková výchova </a:t>
            </a:r>
            <a:endParaRPr lang="cs-CZ" sz="900" dirty="0">
              <a:solidFill>
                <a:srgbClr val="FF71E5"/>
              </a:solidFill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Téma:</a:t>
            </a:r>
            <a:r>
              <a:rPr lang="cs-CZ" sz="1200" dirty="0">
                <a:cs typeface="Times New Roman" pitchFamily="18" charset="0"/>
              </a:rPr>
              <a:t>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Čtení slabik, slov a vět s písmenem </a:t>
            </a:r>
            <a:r>
              <a:rPr lang="cs-CZ" sz="1200" dirty="0" err="1">
                <a:solidFill>
                  <a:srgbClr val="FF71E5"/>
                </a:solidFill>
                <a:cs typeface="Times New Roman" pitchFamily="18" charset="0"/>
              </a:rPr>
              <a:t>L.l</a:t>
            </a:r>
            <a:endParaRPr lang="cs-CZ" sz="1200" dirty="0">
              <a:solidFill>
                <a:srgbClr val="FF71E5"/>
              </a:solidFill>
              <a:cs typeface="Times New Roman" pitchFamily="18" charset="0"/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dirty="0">
                <a:cs typeface="Times New Roman" pitchFamily="18" charset="0"/>
              </a:rPr>
              <a:t>O</a:t>
            </a:r>
            <a:r>
              <a:rPr lang="cs-CZ" sz="1200" b="1" dirty="0">
                <a:cs typeface="Times New Roman" pitchFamily="18" charset="0"/>
              </a:rPr>
              <a:t>čekávaný výstup: </a:t>
            </a:r>
            <a:r>
              <a:rPr lang="cs-CZ" sz="1200" b="1" dirty="0">
                <a:solidFill>
                  <a:srgbClr val="FF71E5"/>
                </a:solidFill>
                <a:cs typeface="Times New Roman" pitchFamily="18" charset="0"/>
              </a:rPr>
              <a:t> rozlišuje zvukovou a grafickou podobu slova, člení slova  na hlásky, odlišuje dlouhé a krátké samohlásky</a:t>
            </a:r>
            <a:endParaRPr lang="cs-CZ" sz="900" dirty="0"/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Anotace materiálu</a:t>
            </a:r>
            <a:r>
              <a:rPr lang="cs-CZ" sz="1200" dirty="0">
                <a:cs typeface="Times New Roman" pitchFamily="18" charset="0"/>
              </a:rPr>
              <a:t>: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Žáci si procvičují  a upevňují čtení </a:t>
            </a:r>
            <a:r>
              <a:rPr lang="cs-CZ" sz="1200" dirty="0" err="1">
                <a:solidFill>
                  <a:srgbClr val="FF71E5"/>
                </a:solidFill>
                <a:cs typeface="Times New Roman" pitchFamily="18" charset="0"/>
              </a:rPr>
              <a:t>slabik,slov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 a vět s písmenem </a:t>
            </a:r>
            <a:r>
              <a:rPr lang="cs-CZ" sz="1200" dirty="0" err="1">
                <a:solidFill>
                  <a:srgbClr val="FF71E5"/>
                </a:solidFill>
                <a:cs typeface="Times New Roman" pitchFamily="18" charset="0"/>
              </a:rPr>
              <a:t>L,l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.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Speciální vzdělávací potřeby: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žádné</a:t>
            </a:r>
            <a:r>
              <a:rPr lang="cs-CZ" sz="1200" b="1" dirty="0">
                <a:solidFill>
                  <a:srgbClr val="FF71E5"/>
                </a:solidFill>
                <a:cs typeface="Times New Roman" pitchFamily="18" charset="0"/>
              </a:rPr>
              <a:t> </a:t>
            </a:r>
            <a:endParaRPr lang="cs-CZ" sz="900" dirty="0">
              <a:solidFill>
                <a:srgbClr val="FF71E5"/>
              </a:solidFill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Klíčová </a:t>
            </a:r>
            <a:r>
              <a:rPr lang="cs-CZ" sz="1200" b="1" dirty="0" err="1">
                <a:cs typeface="Times New Roman" pitchFamily="18" charset="0"/>
              </a:rPr>
              <a:t>slova:</a:t>
            </a:r>
            <a:r>
              <a:rPr lang="cs-CZ" sz="1200" b="1" dirty="0" err="1">
                <a:solidFill>
                  <a:srgbClr val="FF71E5"/>
                </a:solidFill>
                <a:cs typeface="Times New Roman" pitchFamily="18" charset="0"/>
              </a:rPr>
              <a:t>slabika</a:t>
            </a:r>
            <a:r>
              <a:rPr lang="cs-CZ" sz="1200" b="1" dirty="0">
                <a:solidFill>
                  <a:srgbClr val="FF71E5"/>
                </a:solidFill>
                <a:cs typeface="Times New Roman" pitchFamily="18" charset="0"/>
              </a:rPr>
              <a:t>, slovo, věta, písmeno</a:t>
            </a:r>
            <a:endParaRPr lang="cs-CZ" sz="900" dirty="0"/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Druh učebního materiálu:</a:t>
            </a:r>
            <a:r>
              <a:rPr lang="cs-CZ" sz="1200" b="1" dirty="0">
                <a:solidFill>
                  <a:srgbClr val="FF71E5"/>
                </a:solidFill>
                <a:cs typeface="Times New Roman" pitchFamily="18" charset="0"/>
              </a:rPr>
              <a:t> prezentace</a:t>
            </a:r>
            <a:endParaRPr lang="cs-CZ" sz="900" dirty="0"/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Druh aktivity: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aktivita</a:t>
            </a:r>
            <a:endParaRPr lang="cs-CZ" sz="900" dirty="0">
              <a:solidFill>
                <a:srgbClr val="FF71E5"/>
              </a:solidFill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Stupeň a typ vzdělávání: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základní vzdělávání – první stupeň – první období</a:t>
            </a:r>
            <a:endParaRPr lang="cs-CZ" sz="900" dirty="0">
              <a:solidFill>
                <a:srgbClr val="FF71E5"/>
              </a:solidFill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Typická věková skupina: </a:t>
            </a:r>
            <a:r>
              <a:rPr lang="cs-CZ" sz="1200" dirty="0">
                <a:solidFill>
                  <a:srgbClr val="FF71E5"/>
                </a:solidFill>
                <a:cs typeface="Times New Roman" pitchFamily="18" charset="0"/>
              </a:rPr>
              <a:t>1. ročník, 6 – 7  let</a:t>
            </a:r>
            <a:endParaRPr lang="cs-CZ" sz="900" dirty="0">
              <a:solidFill>
                <a:srgbClr val="FF71E5"/>
              </a:solidFill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 dirty="0">
                <a:cs typeface="Times New Roman" pitchFamily="18" charset="0"/>
              </a:rPr>
              <a:t>Celková velikost:</a:t>
            </a:r>
            <a:r>
              <a:rPr lang="cs-CZ" sz="1200" b="1" dirty="0">
                <a:solidFill>
                  <a:srgbClr val="FF71E5"/>
                </a:solidFill>
                <a:cs typeface="Times New Roman" pitchFamily="18" charset="0"/>
              </a:rPr>
              <a:t> 524 kB</a:t>
            </a:r>
            <a:endParaRPr lang="cs-CZ" sz="900" dirty="0"/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</p:spPr>
        <p:txBody>
          <a:bodyPr/>
          <a:lstStyle/>
          <a:p>
            <a:pPr marL="484632" indent="0" fontAlgn="auto">
              <a:spcAft>
                <a:spcPts val="0"/>
              </a:spcAft>
              <a:defRPr/>
            </a:pP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>
            <a:normAutofit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Slabika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Slovo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Věta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643313" y="2786063"/>
            <a:ext cx="55006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entury Gothic" pitchFamily="34" charset="0"/>
              </a:rPr>
              <a:t>Čtení s písmenem L,l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71500" y="5572125"/>
            <a:ext cx="7572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Gothic" pitchFamily="34" charset="0"/>
              </a:rPr>
              <a:t>Český jazyk I.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indent="0"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Čteme slabiky!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4038600" cy="4525962"/>
          </a:xfrm>
        </p:spPr>
        <p:txBody>
          <a:bodyPr/>
          <a:lstStyle/>
          <a:p>
            <a:r>
              <a:rPr lang="cs-CZ" sz="4400" b="1" smtClean="0">
                <a:solidFill>
                  <a:srgbClr val="FFFF00"/>
                </a:solidFill>
              </a:rPr>
              <a:t>LA</a:t>
            </a:r>
          </a:p>
          <a:p>
            <a:endParaRPr lang="cs-CZ" sz="4400" smtClean="0">
              <a:solidFill>
                <a:srgbClr val="FFFF00"/>
              </a:solidFill>
            </a:endParaRPr>
          </a:p>
        </p:txBody>
      </p:sp>
      <p:pic>
        <p:nvPicPr>
          <p:cNvPr id="16" name="Zástupný symbol pro obsah 15" descr="medved-ledni06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500563" y="1928813"/>
            <a:ext cx="3857625" cy="4429125"/>
          </a:xfr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28688" y="2571750"/>
            <a:ext cx="12858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C000"/>
                </a:solidFill>
                <a:latin typeface="Century Gothic" pitchFamily="34" charset="0"/>
              </a:rPr>
              <a:t>LE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28688" y="3357563"/>
            <a:ext cx="128587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92D050"/>
                </a:solidFill>
                <a:latin typeface="Century Gothic" pitchFamily="34" charset="0"/>
              </a:rPr>
              <a:t>LI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28688" y="4143375"/>
            <a:ext cx="142875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0000"/>
                </a:solidFill>
                <a:latin typeface="Century Gothic" pitchFamily="34" charset="0"/>
              </a:rPr>
              <a:t>LO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57188" y="5000625"/>
            <a:ext cx="192881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b="1">
                <a:solidFill>
                  <a:srgbClr val="00B0F0"/>
                </a:solidFill>
                <a:latin typeface="Century Gothic" pitchFamily="34" charset="0"/>
              </a:rPr>
              <a:t>LU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928938" y="1714500"/>
            <a:ext cx="1000125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+mn-lt"/>
                <a:cs typeface="+mn-cs"/>
              </a:rPr>
              <a:t>lá</a:t>
            </a:r>
            <a:endParaRPr lang="cs-CZ" sz="4400" b="1" dirty="0">
              <a:solidFill>
                <a:schemeClr val="accent4">
                  <a:lumMod val="40000"/>
                  <a:lumOff val="6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28938" y="2571750"/>
            <a:ext cx="1214437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lů</a:t>
            </a:r>
            <a:endParaRPr lang="cs-CZ" sz="4400" b="1" dirty="0">
              <a:solidFill>
                <a:schemeClr val="accent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928938" y="3500438"/>
            <a:ext cx="121443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entury Gothic" pitchFamily="34" charset="0"/>
              </a:rPr>
              <a:t>lé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928938" y="4286250"/>
            <a:ext cx="150018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FF00"/>
                </a:solidFill>
                <a:latin typeface="Century Gothic" pitchFamily="34" charset="0"/>
              </a:rPr>
              <a:t>ló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928938" y="5000625"/>
            <a:ext cx="150018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92D050"/>
                </a:solidFill>
                <a:latin typeface="Century Gothic" pitchFamily="34" charset="0"/>
              </a:rPr>
              <a:t>lí</a:t>
            </a:r>
          </a:p>
        </p:txBody>
      </p:sp>
    </p:spTree>
  </p:cSld>
  <p:clrMapOvr>
    <a:masterClrMapping/>
  </p:clrMapOvr>
  <p:transition spd="slow"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indent="0" algn="ctr" fontAlgn="auto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Slabiky letí!</a:t>
            </a:r>
            <a:endParaRPr lang="cs-CZ" sz="44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4038600" cy="4525962"/>
          </a:xfrm>
        </p:spPr>
        <p:txBody>
          <a:bodyPr/>
          <a:lstStyle/>
          <a:p>
            <a:r>
              <a:rPr lang="cs-CZ" sz="4000" b="1" smtClean="0">
                <a:solidFill>
                  <a:srgbClr val="FFC000"/>
                </a:solidFill>
              </a:rPr>
              <a:t>le</a:t>
            </a:r>
          </a:p>
        </p:txBody>
      </p:sp>
      <p:pic>
        <p:nvPicPr>
          <p:cNvPr id="14" name="Zástupný symbol pro obsah 13" descr="lvíčata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8200" y="1714500"/>
            <a:ext cx="4038600" cy="4857750"/>
          </a:xfr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857500" y="2214563"/>
            <a:ext cx="12858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FF00"/>
                </a:solidFill>
                <a:latin typeface="Century Gothic" pitchFamily="34" charset="0"/>
              </a:rPr>
              <a:t>LO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57250" y="3643313"/>
            <a:ext cx="15716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entury Gothic" pitchFamily="34" charset="0"/>
              </a:rPr>
              <a:t>lá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071688" y="3500438"/>
            <a:ext cx="19288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92D050"/>
                </a:solidFill>
                <a:latin typeface="Century Gothic" pitchFamily="34" charset="0"/>
              </a:rPr>
              <a:t>LU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28750" y="2786063"/>
            <a:ext cx="10715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B0F0"/>
                </a:solidFill>
                <a:latin typeface="Century Gothic" pitchFamily="34" charset="0"/>
              </a:rPr>
              <a:t>lů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7188" y="4929188"/>
            <a:ext cx="2143125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LA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500438" y="4000500"/>
            <a:ext cx="5715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entury Gothic" pitchFamily="34" charset="0"/>
              </a:rPr>
              <a:t>li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428875" y="5000625"/>
            <a:ext cx="714375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  <a:cs typeface="+mn-cs"/>
              </a:rPr>
              <a:t>LÉ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285875" y="5572125"/>
            <a:ext cx="1285875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lo</a:t>
            </a:r>
            <a:endParaRPr lang="cs-CZ" sz="3600" b="1" dirty="0">
              <a:solidFill>
                <a:schemeClr val="accent5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7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0"/>
                            </p:stCondLst>
                            <p:childTnLst>
                              <p:par>
                                <p:cTn id="6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indent="0"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Čteme slova!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625" y="1785938"/>
            <a:ext cx="4038600" cy="4525962"/>
          </a:xfrm>
        </p:spPr>
        <p:txBody>
          <a:bodyPr/>
          <a:lstStyle/>
          <a:p>
            <a:r>
              <a:rPr lang="cs-CZ" sz="3600" b="1" smtClean="0">
                <a:solidFill>
                  <a:srgbClr val="FF0000"/>
                </a:solidFill>
              </a:rPr>
              <a:t>LÁ</a:t>
            </a:r>
          </a:p>
        </p:txBody>
      </p:sp>
      <p:pic>
        <p:nvPicPr>
          <p:cNvPr id="14" name="Zástupný symbol pro obsah 13" descr="štěně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500563" y="1857375"/>
            <a:ext cx="4186237" cy="4500563"/>
          </a:xfr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43063" y="1785938"/>
            <a:ext cx="2286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entury Gothic" pitchFamily="34" charset="0"/>
              </a:rPr>
              <a:t>ME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2643188"/>
            <a:ext cx="1428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  <a:latin typeface="Century Gothic" pitchFamily="34" charset="0"/>
              </a:rPr>
              <a:t>ME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571625" y="2643188"/>
            <a:ext cx="1643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  <a:latin typeface="Century Gothic" pitchFamily="34" charset="0"/>
              </a:rPr>
              <a:t>LE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85813" y="3571875"/>
            <a:ext cx="1714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92D050"/>
                </a:solidFill>
                <a:latin typeface="Century Gothic" pitchFamily="34" charset="0"/>
              </a:rPr>
              <a:t>MA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43063" y="3571875"/>
            <a:ext cx="19288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92D050"/>
                </a:solidFill>
                <a:latin typeface="Century Gothic" pitchFamily="34" charset="0"/>
              </a:rPr>
              <a:t>LÁ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57250" y="4357688"/>
            <a:ext cx="15001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  <a:latin typeface="Century Gothic" pitchFamily="34" charset="0"/>
              </a:rPr>
              <a:t>MI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643063" y="4357688"/>
            <a:ext cx="1571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  <a:latin typeface="Century Gothic" pitchFamily="34" charset="0"/>
              </a:rPr>
              <a:t>LÁ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857250" y="5143500"/>
            <a:ext cx="1357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C000"/>
                </a:solidFill>
                <a:latin typeface="Century Gothic" pitchFamily="34" charset="0"/>
              </a:rPr>
              <a:t>LO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714500" y="5143500"/>
            <a:ext cx="1714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C000"/>
                </a:solidFill>
                <a:latin typeface="Century Gothic" pitchFamily="34" charset="0"/>
              </a:rPr>
              <a:t>MÍ</a:t>
            </a:r>
          </a:p>
        </p:txBody>
      </p:sp>
    </p:spTree>
  </p:cSld>
  <p:clrMapOvr>
    <a:masterClrMapping/>
  </p:clrMapOvr>
  <p:transition spd="slow"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000"/>
                            </p:stCondLst>
                            <p:childTnLst>
                              <p:par>
                                <p:cTn id="7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indent="0"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Slova letí!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4038600" cy="4525962"/>
          </a:xfrm>
        </p:spPr>
        <p:txBody>
          <a:bodyPr/>
          <a:lstStyle/>
          <a:p>
            <a:r>
              <a:rPr lang="cs-CZ" sz="3200" b="1" smtClean="0">
                <a:solidFill>
                  <a:srgbClr val="FFFF00"/>
                </a:solidFill>
              </a:rPr>
              <a:t>má lo</a:t>
            </a:r>
            <a:endParaRPr lang="cs-CZ" sz="3200" smtClean="0"/>
          </a:p>
          <a:p>
            <a:endParaRPr lang="cs-CZ" sz="3200" b="1" smtClean="0">
              <a:solidFill>
                <a:srgbClr val="FFFF00"/>
              </a:solidFill>
            </a:endParaRPr>
          </a:p>
        </p:txBody>
      </p:sp>
      <p:pic>
        <p:nvPicPr>
          <p:cNvPr id="13" name="Zástupný symbol pro obsah 12" descr="koťata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714875" y="1928813"/>
            <a:ext cx="4038600" cy="4286250"/>
          </a:xfr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214438" y="2786063"/>
            <a:ext cx="19288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entury Gothic" pitchFamily="34" charset="0"/>
              </a:rPr>
              <a:t>me le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500313" y="2214563"/>
            <a:ext cx="19288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92D050"/>
                </a:solidFill>
                <a:latin typeface="Century Gothic" pitchFamily="34" charset="0"/>
              </a:rPr>
              <a:t>lá me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571750" y="4071938"/>
            <a:ext cx="1714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  <a:latin typeface="Century Gothic" pitchFamily="34" charset="0"/>
              </a:rPr>
              <a:t>lo mí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214438" y="4857750"/>
            <a:ext cx="171450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ma</a:t>
            </a:r>
            <a:r>
              <a:rPr lang="cs-CZ" sz="32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3200" b="1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lá</a:t>
            </a:r>
            <a:endParaRPr lang="cs-CZ" sz="3200" b="1" dirty="0">
              <a:solidFill>
                <a:schemeClr val="accent3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57188" y="4071938"/>
            <a:ext cx="1785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entury Gothic" pitchFamily="34" charset="0"/>
              </a:rPr>
              <a:t>mi lé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785938" y="5643563"/>
            <a:ext cx="2500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C000"/>
                </a:solidFill>
                <a:latin typeface="Century Gothic" pitchFamily="34" charset="0"/>
              </a:rPr>
              <a:t>O la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071813" y="5072063"/>
            <a:ext cx="1357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Century Gothic" pitchFamily="34" charset="0"/>
              </a:rPr>
              <a:t>E la</a:t>
            </a:r>
          </a:p>
        </p:txBody>
      </p:sp>
    </p:spTree>
  </p:cSld>
  <p:clrMapOvr>
    <a:masterClrMapping/>
  </p:clrMapOvr>
  <p:transition spd="slow"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Čteme věty!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r>
              <a:rPr lang="cs-CZ" sz="3200" b="1" smtClean="0">
                <a:solidFill>
                  <a:srgbClr val="FFFF00"/>
                </a:solidFill>
              </a:rPr>
              <a:t>Malá  Ela  láme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28688" y="2786063"/>
            <a:ext cx="37861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entury Gothic" pitchFamily="34" charset="0"/>
              </a:rPr>
              <a:t>Míla  mele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28688" y="3643313"/>
            <a:ext cx="5286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92D050"/>
                </a:solidFill>
                <a:latin typeface="Century Gothic" pitchFamily="34" charset="0"/>
              </a:rPr>
              <a:t>Ola  má  malé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00125" y="4572000"/>
            <a:ext cx="5286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  <a:latin typeface="Century Gothic" pitchFamily="34" charset="0"/>
              </a:rPr>
              <a:t>Milá  máma  umí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28688" y="5429250"/>
            <a:ext cx="4429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entury Gothic" pitchFamily="34" charset="0"/>
              </a:rPr>
              <a:t>Ema  a  Ola  má</a:t>
            </a:r>
          </a:p>
        </p:txBody>
      </p:sp>
      <p:pic>
        <p:nvPicPr>
          <p:cNvPr id="9" name="Obrázek 8" descr="rohlík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0" y="1643063"/>
            <a:ext cx="1643063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072188" y="1857375"/>
            <a:ext cx="857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  <a:latin typeface="Century Gothic" pitchFamily="34" charset="0"/>
              </a:rPr>
              <a:t>.</a:t>
            </a:r>
          </a:p>
        </p:txBody>
      </p:sp>
      <p:pic>
        <p:nvPicPr>
          <p:cNvPr id="11" name="Obrázek 10" descr="maso_1.gi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50" y="2643188"/>
            <a:ext cx="11953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357688" y="2714625"/>
            <a:ext cx="1000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entury Gothic" pitchFamily="34" charset="0"/>
              </a:rPr>
              <a:t>.</a:t>
            </a:r>
          </a:p>
        </p:txBody>
      </p:sp>
      <p:pic>
        <p:nvPicPr>
          <p:cNvPr id="13" name="Obrázek 12" descr="kotě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3375" y="3500438"/>
            <a:ext cx="1214438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429250" y="3714750"/>
            <a:ext cx="3000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92D050"/>
                </a:solidFill>
                <a:latin typeface="Century Gothic" pitchFamily="34" charset="0"/>
              </a:rPr>
              <a:t>.</a:t>
            </a:r>
          </a:p>
        </p:txBody>
      </p:sp>
      <p:pic>
        <p:nvPicPr>
          <p:cNvPr id="15" name="Obrázek 14" descr="cvičení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4572000"/>
            <a:ext cx="17145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286500" y="4572000"/>
            <a:ext cx="10715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  <a:latin typeface="Century Gothic" pitchFamily="34" charset="0"/>
              </a:rPr>
              <a:t>.</a:t>
            </a:r>
          </a:p>
        </p:txBody>
      </p:sp>
      <p:pic>
        <p:nvPicPr>
          <p:cNvPr id="17" name="Obrázek 16" descr="trampolína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357688" y="5595938"/>
            <a:ext cx="1643062" cy="97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000750" y="5643563"/>
            <a:ext cx="12144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entury Gothic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000"/>
                            </p:stCondLst>
                            <p:childTnLst>
                              <p:par>
                                <p:cTn id="6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  <p:bldP spid="8" grpId="0"/>
      <p:bldP spid="10" grpId="0"/>
      <p:bldP spid="12" grpId="0"/>
      <p:bldP spid="14" grpId="0"/>
      <p:bldP spid="16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indent="0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Zdroje</a:t>
            </a:r>
            <a:endParaRPr lang="cs-CZ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8401050" cy="4525962"/>
          </a:xfrm>
        </p:spPr>
        <p:txBody>
          <a:bodyPr/>
          <a:lstStyle/>
          <a:p>
            <a:r>
              <a:rPr lang="cs-CZ" sz="1600" smtClean="0">
                <a:hlinkClick r:id="rId2"/>
              </a:rPr>
              <a:t>Všechny uveřejněné odkazy[cit.2011-10-17], Google . Dostupné na:</a:t>
            </a:r>
          </a:p>
          <a:p>
            <a:endParaRPr lang="cs-CZ" sz="1600" smtClean="0">
              <a:hlinkClick r:id="rId2"/>
            </a:endParaRPr>
          </a:p>
          <a:p>
            <a:r>
              <a:rPr lang="cs-CZ" sz="1600" smtClean="0">
                <a:hlinkClick r:id="rId2"/>
              </a:rPr>
              <a:t>http://www.google.cz/imgres?q=lední+medvěd&amp;num=10&amp;hl=cs&amp;gbv=2&amp;biw=1280&amp;bih=837&amp;tbs=isz:m&amp;tbm=isch&amp;tbnid=5S-bJSe23E6E8M:&amp;imgrefurl=http://zivazeme.cz/atlas-savcu/medved-ledni</a:t>
            </a:r>
            <a:endParaRPr lang="cs-CZ" sz="1600" smtClean="0"/>
          </a:p>
          <a:p>
            <a:r>
              <a:rPr lang="cs-CZ" sz="1600" smtClean="0">
                <a:hlinkClick r:id="rId3"/>
              </a:rPr>
              <a:t>http://www.google.cz/imgres?q=lv%C3%AD%C4%8Data&amp;num=10&amp;hl=cs&amp;gbv=2&amp;biw=1280&amp;bih=837&amp;tbs=isz:m&amp;tbm=isch&amp;tbnid=_9IzuqsmNSBTbM:&amp;imgrefurl=http://tn.nova.cz/red/zajimavosti/dve-lvice-porodily-za-noc-sedm-bilych-lvicat.html</a:t>
            </a:r>
            <a:endParaRPr lang="cs-CZ" sz="1600" smtClean="0"/>
          </a:p>
          <a:p>
            <a:r>
              <a:rPr lang="cs-CZ" sz="1600" smtClean="0">
                <a:hlinkClick r:id="rId4"/>
              </a:rPr>
              <a:t>http://www.google.cz/imgres?q=štěňata+německého+ovčáka&amp;hl=cs&amp;gbv=2&amp;biw=1280&amp;bih=837&amp;tbs=isz:m&amp;tbm=isch&amp;tbnid=Da-vTmYEEYvUbM:&amp;imgrefurl=http://plzen.olx.cz/prodam-ste-ata-nemeckeho-ovcaka-iid-</a:t>
            </a:r>
            <a:endParaRPr lang="cs-CZ" sz="1600" smtClean="0"/>
          </a:p>
          <a:p>
            <a:r>
              <a:rPr lang="cs-CZ" sz="1600" smtClean="0">
                <a:hlinkClick r:id="rId5"/>
              </a:rPr>
              <a:t>http://images.google.com/imgres?q=koťátka&amp;hl=cs&amp;biw=1280&amp;bih=837&amp;gbv=2&amp;tbm=isch&amp;tbnid=pfJewTPEe9GyJM:&amp;imgrefurl=http://wallpapers.afrodita.name/displayimage-lastup--34-6.html</a:t>
            </a:r>
            <a:endParaRPr lang="cs-CZ" sz="1600" smtClean="0"/>
          </a:p>
          <a:p>
            <a:endParaRPr lang="cs-CZ" sz="1600" smtClean="0"/>
          </a:p>
          <a:p>
            <a:endParaRPr lang="cs-CZ" sz="1600" smtClean="0"/>
          </a:p>
        </p:txBody>
      </p:sp>
      <p:sp>
        <p:nvSpPr>
          <p:cNvPr id="20483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8"/>
            <a:ext cx="4038600" cy="4525962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</p:spPr>
        <p:txBody>
          <a:bodyPr/>
          <a:lstStyle/>
          <a:p>
            <a:pPr marL="484632" indent="0" fontAlgn="auto">
              <a:spcAft>
                <a:spcPts val="0"/>
              </a:spcAft>
              <a:defRPr/>
            </a:pPr>
            <a:endParaRPr lang="cs-CZ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r>
              <a:rPr lang="cs-CZ" sz="1600" smtClean="0">
                <a:hlinkClick r:id="rId2"/>
              </a:rPr>
              <a:t>http://images.google.com/imgres?q=rohlík&amp;hl=cs&amp;biw=1280&amp;bih=837&amp;gbv=2&amp;tbm=isch&amp;tbnid=F3IgnfaLOyb7QM:&amp;imgrefurl=http://www.otazkomat.cz/otazky/1937-chleba-nebo-rohliky</a:t>
            </a:r>
            <a:endParaRPr lang="cs-CZ" sz="1600" smtClean="0"/>
          </a:p>
          <a:p>
            <a:r>
              <a:rPr lang="cs-CZ" sz="1600" smtClean="0">
                <a:hlinkClick r:id="rId3"/>
              </a:rPr>
              <a:t>http://images.google.com/imgres?q=maso&amp;hl=cs&amp;gbv=2&amp;biw=1280&amp;bih=837&amp;tbm=isch&amp;tbnid=A5VITgpkKqpqFM:&amp;imgrefurl=http://maso.znojemsko.com</a:t>
            </a:r>
            <a:endParaRPr lang="cs-CZ" sz="1600" smtClean="0"/>
          </a:p>
          <a:p>
            <a:r>
              <a:rPr lang="cs-CZ" sz="1600" smtClean="0">
                <a:hlinkClick r:id="rId4"/>
              </a:rPr>
              <a:t>http://images.google.com/imgres?q=kotě&amp;hl=cs&amp;gbv=2&amp;biw=1280&amp;bih=837&amp;tbm=isch&amp;tbnid=rb5i9DvtjzZ6kM:&amp;imgrefurl=http://www.people.cz/gallery/cs/gallery-detail</a:t>
            </a:r>
            <a:endParaRPr lang="cs-CZ" sz="1600" smtClean="0"/>
          </a:p>
          <a:p>
            <a:r>
              <a:rPr lang="cs-CZ" sz="1600" smtClean="0">
                <a:hlinkClick r:id="rId5"/>
              </a:rPr>
              <a:t>http://images.google.com/imgres?q=cvičit&amp;hl=cs&amp;gbv=2&amp;biw=1280&amp;bih=837&amp;tbm=isch&amp;tbnid=Lebv2QkRWPeS2M:&amp;imgrefurl=http://www.jestekilodolu.eu/&amp;docid=tPWg1ClK18PrqM&amp;imgurl=http://www.jestekilodolu.eu/wp-content</a:t>
            </a:r>
            <a:endParaRPr lang="cs-CZ" sz="1600" smtClean="0"/>
          </a:p>
          <a:p>
            <a:r>
              <a:rPr lang="cs-CZ" sz="1600" smtClean="0">
                <a:hlinkClick r:id="rId6"/>
              </a:rPr>
              <a:t>http://images.google.com/imgres?q=trmpolína&amp;hl=cs&amp;gbv=2&amp;biw=1280&amp;bih=837&amp;tbm=isch&amp;tbnid=8cFDuPCPFD1XyM:&amp;imgrefurl=http://zbozi.kontaktyfirem.cz</a:t>
            </a:r>
            <a:endParaRPr lang="cs-CZ" sz="1600" smtClean="0"/>
          </a:p>
          <a:p>
            <a:endParaRPr lang="cs-CZ" sz="1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157</TotalTime>
  <Words>198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Prezentace aplikace PowerPoint</vt:lpstr>
      <vt:lpstr>Prezentace aplikace PowerPoint</vt:lpstr>
      <vt:lpstr>Čteme slabiky!</vt:lpstr>
      <vt:lpstr>Slabiky letí!</vt:lpstr>
      <vt:lpstr>Čteme slova!</vt:lpstr>
      <vt:lpstr>Slova letí!</vt:lpstr>
      <vt:lpstr>Čteme věty!</vt:lpstr>
      <vt:lpstr>Zdroje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IDENTIFIKÁTOR  MATERIÁLU</dc:title>
  <dc:creator>Stanislav Štěpka</dc:creator>
  <cp:lastModifiedBy>Stepka</cp:lastModifiedBy>
  <cp:revision>23</cp:revision>
  <dcterms:created xsi:type="dcterms:W3CDTF">2011-10-17T14:45:03Z</dcterms:created>
  <dcterms:modified xsi:type="dcterms:W3CDTF">2012-10-07T09:10:54Z</dcterms:modified>
</cp:coreProperties>
</file>