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5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Přímá spojovací čára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ipsa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ipsa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ipsa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22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593494-2265-43A9-BF4E-C175B7F57CE0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23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4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9929E2-8A73-4CED-B203-85F4A71A9A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E3C0D63-8987-433D-991A-0A21E36DE541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5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DD85DBD-E132-4B5D-88A4-0EEFC55D8C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bdélník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Přímá spojovací čára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ovací čára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Přímá spojovací čára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ipsa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ipsa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a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a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Přímá spojovací čára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0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DF3AC-66AD-4224-AE6D-4E9B92324EA2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21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8E16CE-864E-43DF-B0B5-A579F4AE57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8CCAF-B69A-4D8E-AC80-B07A454CD060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6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80EEE-CBE1-43A5-B68B-1C09435F78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8EE0A-AA68-4B7C-AA54-788DD4DBD756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8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33D9C-E877-4CDB-B52E-FAF171A0F3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F335850-E066-4960-8CA1-6B4C35CC6289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8CA9B9F-9F3B-4A1E-8200-D1E420E3E5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07991-58CA-48A1-83F8-18CFEA49258F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2F6AA-48C7-4606-AE0B-F6250E70C2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Přímá spojovací čára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Elipsa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2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5E13216-953A-472F-8BE0-6BE129ADF4F1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13" name="Zástupný symbol pro číslo snímku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B4FD9A8-7B93-4DF4-A878-AC1C0507F8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Elipsa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Přímá spojovací čára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2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CEBAB67-96BF-40BA-95E1-8269BA5E1169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13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C11D934-1E7D-4F13-94C6-A5654DBDFD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4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4E086-4FC1-4E7D-94B1-95B7F80CE26E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CC7CF-B29C-436D-9352-CA912A9611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334939-1785-48FA-8087-DDA967AA3E42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1AF597-56C5-4358-87D4-72D88DF46A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28" name="Zástupný symbol pro text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B31DCD-AE17-4336-8FC3-34612A1ABA1C}" type="datetimeFigureOut">
              <a:rPr lang="cs-CZ"/>
              <a:pPr>
                <a:defRPr/>
              </a:pPr>
              <a:t>14.10.2012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AE6786E-445F-4CFF-BB35-74873D483D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0" r:id="rId5"/>
    <p:sldLayoutId id="2147483675" r:id="rId6"/>
    <p:sldLayoutId id="2147483669" r:id="rId7"/>
    <p:sldLayoutId id="2147483676" r:id="rId8"/>
    <p:sldLayoutId id="2147483677" r:id="rId9"/>
    <p:sldLayoutId id="2147483668" r:id="rId10"/>
    <p:sldLayoutId id="214748366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fontAlgn="base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fontAlgn="base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fontAlgn="base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m/imgres?hl=cs&amp;biw=1440&amp;bih=659&amp;gbv=2&amp;tbm=isch&amp;tbnid=ErzuLOmTF0cDRM:&amp;imgrefurl=http://www.smoulove-vc.snadno.eu" TargetMode="External"/><Relationship Id="rId3" Type="http://schemas.openxmlformats.org/officeDocument/2006/relationships/hyperlink" Target="http://www.google.com/imgres?hl=cs&amp;biw=1440&amp;bih=659&amp;gbv=2&amp;tbm=isch&amp;tbnid=TC0PlbPb66YaxM:&amp;imgrefurl=http://hudebni-skladatele.blog.cz" TargetMode="External"/><Relationship Id="rId7" Type="http://schemas.openxmlformats.org/officeDocument/2006/relationships/hyperlink" Target="http://www.google.com/imgres?hl=cs&amp;biw=1440&amp;bih=659&amp;gbv=2&amp;tbm=isch&amp;tbnid=OmoRU3y-cMkmTM:&amp;imgrefurl=http://www.lfhk.cuni.cz" TargetMode="External"/><Relationship Id="rId2" Type="http://schemas.openxmlformats.org/officeDocument/2006/relationships/hyperlink" Target="http://www.google.com/imgres?hl=cs&amp;biw=1440&amp;bih=659&amp;gbv=2&amp;tbm=isch&amp;tbnid=eHWNfAZPdvqEvM:&amp;imgrefurl=http://relax.lidovky.cz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m/imgres?start=184&amp;hl=cs&amp;biw=1440&amp;bih=659&amp;gbv=2&amp;tbm=isch&amp;tbnid=4XrfWuR9hxVcSM:&amp;imgrefurl" TargetMode="External"/><Relationship Id="rId5" Type="http://schemas.openxmlformats.org/officeDocument/2006/relationships/hyperlink" Target="http://www.google.com/imgres?hl=cs&amp;biw=1440&amp;bih=659&amp;gbv=2&amp;tbm=isch&amp;tbnid=OeYEl4ZUy55xuM:&amp;imgrefurl=http://masek.fotostranky.net" TargetMode="External"/><Relationship Id="rId10" Type="http://schemas.openxmlformats.org/officeDocument/2006/relationships/hyperlink" Target="http://www.google.com/imgres?hl=cs&amp;gbv=2&amp;biw=1440&amp;bih=659&amp;tbm=isch&amp;tbnid=gMCgkX0zReMZgM:&amp;imgrefurl=http://cs.wikipedia.org" TargetMode="External"/><Relationship Id="rId4" Type="http://schemas.openxmlformats.org/officeDocument/2006/relationships/hyperlink" Target="http://www.google.com/imgres?hl=cs&amp;biw=1440&amp;bih=659&amp;gbv=2&amp;tbm=isch&amp;tbnid=LtSn7uqr5YmHGM:&amp;imgrefurl=http://www.karaoketexty.cz" TargetMode="External"/><Relationship Id="rId9" Type="http://schemas.openxmlformats.org/officeDocument/2006/relationships/hyperlink" Target="http://www.google.com/imgres?hl=cs&amp;sa=X&amp;gbv=2&amp;biw=1440&amp;bih=659&amp;tbm=isch&amp;tbnid=OCA16JUaiwMS0M:&amp;imgrefurl=http://littlestpetshopnejlepsi.blog.cz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/imgres?num=10&amp;hl=cs&amp;gbv=2&amp;biw=1440&amp;bih=659&amp;tbm=isch&amp;tbnid=QFugTccFM4cVlM:&amp;imgrefurl=http://cs.petclub.eu" TargetMode="External"/><Relationship Id="rId2" Type="http://schemas.openxmlformats.org/officeDocument/2006/relationships/hyperlink" Target="http://www.google.com/imgres?num=10&amp;hl=cs&amp;gbv=2&amp;biw=1440&amp;bih=659&amp;tbm=isch&amp;tbnid=i5j_3L-RLj_k6M:&amp;imgrefurl=http://www.enviport.cz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amepark.cz/na_savanach_550190.htm" TargetMode="External"/><Relationship Id="rId5" Type="http://schemas.openxmlformats.org/officeDocument/2006/relationships/hyperlink" Target="http://www.google.com/imgres?hl=cs&amp;biw=1440&amp;bih=659&amp;gbv=2&amp;tbm=isch&amp;tbnid=NmCmUQOuEDKCrM:&amp;imgrefurl=http://www.arthursclipart.org" TargetMode="External"/><Relationship Id="rId4" Type="http://schemas.openxmlformats.org/officeDocument/2006/relationships/hyperlink" Target="http://www.google.com/imgres?start=81&amp;hl=cs&amp;gbv=2&amp;biw=1440&amp;bih=659&amp;addh=36&amp;tbm=isch&amp;tbnid=ES7uVVVlrAQHGM:&amp;imgrefurl=http://www.emokids.estranky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1" descr="Popis: Logolink_horizontal_zaklad_RG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38" y="428625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314" name="Přímá spojnice se šipkou 3"/>
          <p:cNvCxnSpPr>
            <a:cxnSpLocks noChangeShapeType="1"/>
          </p:cNvCxnSpPr>
          <p:nvPr/>
        </p:nvCxnSpPr>
        <p:spPr bwMode="auto">
          <a:xfrm>
            <a:off x="-17463" y="2571750"/>
            <a:ext cx="5889626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</p:cxn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Century Schoolbook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571500" y="18573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>
              <a:tabLst>
                <a:tab pos="630238" algn="r"/>
                <a:tab pos="6057900" algn="r"/>
              </a:tabLst>
            </a:pPr>
            <a:r>
              <a:rPr lang="cs-CZ" sz="1200">
                <a:cs typeface="Times New Roman" pitchFamily="18" charset="0"/>
              </a:rPr>
              <a:t>Projekt:	Pomoc škole a žákům, registrační číslo projektu CZ.1.07/1.4.00/21.1729</a:t>
            </a:r>
            <a:endParaRPr lang="cs-CZ" sz="900"/>
          </a:p>
          <a:p>
            <a:pPr eaLnBrk="0" hangingPunct="0">
              <a:tabLst>
                <a:tab pos="630238" algn="r"/>
                <a:tab pos="6057900" algn="r"/>
              </a:tabLst>
            </a:pPr>
            <a:r>
              <a:rPr lang="cs-CZ" sz="1200">
                <a:cs typeface="Times New Roman" pitchFamily="18" charset="0"/>
              </a:rPr>
              <a:t>Příjemce:	  Základní škola Hluboká nad Vltavou, okres České Budějovice, Karla Čapka 800,</a:t>
            </a:r>
            <a:endParaRPr lang="cs-CZ" sz="900"/>
          </a:p>
          <a:p>
            <a:pPr eaLnBrk="0" hangingPunct="0">
              <a:tabLst>
                <a:tab pos="630238" algn="r"/>
                <a:tab pos="6057900" algn="r"/>
              </a:tabLst>
            </a:pPr>
            <a:endParaRPr lang="cs-CZ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449263" y="2143125"/>
            <a:ext cx="9144000" cy="446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dirty="0">
                <a:cs typeface="Times New Roman" pitchFamily="18" charset="0"/>
              </a:rPr>
              <a:t>                    373 41 Hluboká nad Vltavou 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2000" b="1" dirty="0">
                <a:cs typeface="Times New Roman" pitchFamily="18" charset="0"/>
              </a:rPr>
              <a:t>Metodický list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Název materiálu:</a:t>
            </a:r>
            <a:r>
              <a:rPr lang="cs-CZ" sz="1200" dirty="0">
                <a:cs typeface="Times New Roman" pitchFamily="18" charset="0"/>
              </a:rPr>
              <a:t> Vyvození slabik s písmenem S, s</a:t>
            </a:r>
            <a:r>
              <a:rPr lang="cs-CZ" sz="1200" b="1" dirty="0">
                <a:cs typeface="Times New Roman" pitchFamily="18" charset="0"/>
              </a:rPr>
              <a:t>	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Autor materiálu: </a:t>
            </a:r>
            <a:r>
              <a:rPr lang="cs-CZ" sz="1200" dirty="0">
                <a:cs typeface="Times New Roman" pitchFamily="18" charset="0"/>
              </a:rPr>
              <a:t>Mgr. Jana Štěpková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Jazyk: </a:t>
            </a:r>
            <a:r>
              <a:rPr lang="cs-CZ" sz="1200" dirty="0">
                <a:cs typeface="Times New Roman" pitchFamily="18" charset="0"/>
              </a:rPr>
              <a:t>český</a:t>
            </a:r>
            <a:r>
              <a:rPr lang="cs-CZ" sz="1200" b="1" dirty="0">
                <a:cs typeface="Times New Roman" pitchFamily="18" charset="0"/>
              </a:rPr>
              <a:t>   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Zařazení materiálu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Šablona:</a:t>
            </a:r>
            <a:r>
              <a:rPr lang="cs-CZ" sz="1200" dirty="0">
                <a:cs typeface="Times New Roman" pitchFamily="18" charset="0"/>
              </a:rPr>
              <a:t>	Inovace a zkvalitnění výuky prostřednictvím ICT (III/2)		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>
                <a:cs typeface="Times New Roman" pitchFamily="18" charset="0"/>
              </a:rPr>
              <a:t>Sada:  </a:t>
            </a:r>
            <a:r>
              <a:rPr lang="cs-CZ" sz="1200">
                <a:cs typeface="Times New Roman" pitchFamily="18" charset="0"/>
              </a:rPr>
              <a:t>1</a:t>
            </a:r>
            <a:r>
              <a:rPr lang="cs-CZ" sz="1200" smtClean="0">
                <a:cs typeface="Times New Roman" pitchFamily="18" charset="0"/>
              </a:rPr>
              <a:t> </a:t>
            </a:r>
            <a:r>
              <a:rPr lang="cs-CZ" sz="1200" smtClean="0">
                <a:cs typeface="Times New Roman" pitchFamily="18" charset="0"/>
              </a:rPr>
              <a:t>/3</a:t>
            </a:r>
            <a:r>
              <a:rPr lang="cs-CZ" sz="1200">
                <a:cs typeface="Times New Roman" pitchFamily="18" charset="0"/>
              </a:rPr>
              <a:t>	           Číslo DUM:  </a:t>
            </a:r>
            <a:r>
              <a:rPr lang="cs-CZ" sz="1200">
                <a:cs typeface="Times New Roman" pitchFamily="18" charset="0"/>
              </a:rPr>
              <a:t>8</a:t>
            </a:r>
            <a:r>
              <a:rPr lang="cs-CZ" sz="1200" smtClean="0">
                <a:cs typeface="Times New Roman" pitchFamily="18" charset="0"/>
              </a:rPr>
              <a:t> </a:t>
            </a:r>
            <a:r>
              <a:rPr lang="cs-CZ" sz="1200" smtClean="0">
                <a:cs typeface="Times New Roman" pitchFamily="18" charset="0"/>
              </a:rPr>
              <a:t>/20</a:t>
            </a:r>
            <a:r>
              <a:rPr lang="cs-CZ" sz="1200">
                <a:cs typeface="Times New Roman" pitchFamily="18" charset="0"/>
              </a:rPr>
              <a:t>	</a:t>
            </a:r>
            <a:r>
              <a:rPr lang="cs-CZ" sz="1200" smtClean="0">
                <a:cs typeface="Times New Roman" pitchFamily="18" charset="0"/>
              </a:rPr>
              <a:t>           Předmět</a:t>
            </a:r>
            <a:r>
              <a:rPr lang="cs-CZ" sz="1200">
                <a:cs typeface="Times New Roman" pitchFamily="18" charset="0"/>
              </a:rPr>
              <a:t>: Český jazyk </a:t>
            </a:r>
            <a:endParaRPr lang="cs-CZ" sz="90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Ověření materiálu ve výuce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dirty="0">
                <a:cs typeface="Times New Roman" pitchFamily="18" charset="0"/>
              </a:rPr>
              <a:t>Datum ověření: 4. 11. 2011	                     Třída: 1.A                 Ověřující učitel: Mgr. Jana Štěpková 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Vzdělávací oblast:</a:t>
            </a:r>
            <a:r>
              <a:rPr lang="cs-CZ" sz="1200" dirty="0">
                <a:cs typeface="Times New Roman" pitchFamily="18" charset="0"/>
              </a:rPr>
              <a:t> Jazyk a jazyková komunikace 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Vzdělávací obor:</a:t>
            </a:r>
            <a:r>
              <a:rPr lang="cs-CZ" sz="1200" dirty="0">
                <a:cs typeface="Times New Roman" pitchFamily="18" charset="0"/>
              </a:rPr>
              <a:t>  Český jazyk a literatura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 err="1">
                <a:cs typeface="Times New Roman" pitchFamily="18" charset="0"/>
              </a:rPr>
              <a:t>Tématický</a:t>
            </a:r>
            <a:r>
              <a:rPr lang="cs-CZ" sz="1200" b="1" dirty="0">
                <a:cs typeface="Times New Roman" pitchFamily="18" charset="0"/>
              </a:rPr>
              <a:t> okruh:</a:t>
            </a:r>
            <a:r>
              <a:rPr lang="cs-CZ" sz="1200" dirty="0">
                <a:cs typeface="Times New Roman" pitchFamily="18" charset="0"/>
              </a:rPr>
              <a:t> Jazyková výchova 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 err="1">
                <a:cs typeface="Times New Roman" pitchFamily="18" charset="0"/>
              </a:rPr>
              <a:t>Téma:V</a:t>
            </a:r>
            <a:r>
              <a:rPr lang="cs-CZ" sz="1200" dirty="0" err="1">
                <a:cs typeface="Times New Roman" pitchFamily="18" charset="0"/>
              </a:rPr>
              <a:t>yvození</a:t>
            </a:r>
            <a:r>
              <a:rPr lang="cs-CZ" sz="1200" dirty="0">
                <a:cs typeface="Times New Roman" pitchFamily="18" charset="0"/>
              </a:rPr>
              <a:t> slabik s písmenem S, s</a:t>
            </a:r>
            <a:endParaRPr lang="cs-CZ" sz="900" dirty="0"/>
          </a:p>
          <a:p>
            <a:pPr eaLnBrk="0" hangingPunct="0">
              <a:buFontTx/>
              <a:buChar char="•"/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Očekávaný výstup: </a:t>
            </a:r>
            <a:r>
              <a:rPr lang="cs-CZ" sz="1200" dirty="0">
                <a:cs typeface="Times New Roman" pitchFamily="18" charset="0"/>
              </a:rPr>
              <a:t>rozlišuje zvukovou a grafickou podobu slova, člení slova na hlásky, odlišuje dlouhé a krátké samohlásky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Anotace </a:t>
            </a:r>
            <a:r>
              <a:rPr lang="cs-CZ" sz="1200" b="1" dirty="0" err="1">
                <a:cs typeface="Times New Roman" pitchFamily="18" charset="0"/>
              </a:rPr>
              <a:t>materiálu</a:t>
            </a:r>
            <a:r>
              <a:rPr lang="cs-CZ" sz="1200" dirty="0" err="1">
                <a:cs typeface="Times New Roman" pitchFamily="18" charset="0"/>
              </a:rPr>
              <a:t>:Prezentace</a:t>
            </a:r>
            <a:r>
              <a:rPr lang="cs-CZ" sz="1200" dirty="0">
                <a:cs typeface="Times New Roman" pitchFamily="18" charset="0"/>
              </a:rPr>
              <a:t> slouží k vyvozování slabik s písmenem S, s pomocí obrázků.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Speciální vzdělávací potřeby: </a:t>
            </a:r>
            <a:r>
              <a:rPr lang="cs-CZ" sz="1200" dirty="0">
                <a:cs typeface="Times New Roman" pitchFamily="18" charset="0"/>
              </a:rPr>
              <a:t>žádné</a:t>
            </a:r>
            <a:r>
              <a:rPr lang="cs-CZ" sz="1200" b="1" dirty="0">
                <a:cs typeface="Times New Roman" pitchFamily="18" charset="0"/>
              </a:rPr>
              <a:t> 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Klíčová slova:</a:t>
            </a:r>
            <a:r>
              <a:rPr lang="cs-CZ" sz="1200" dirty="0">
                <a:cs typeface="Times New Roman" pitchFamily="18" charset="0"/>
              </a:rPr>
              <a:t> písmeno, samohláska, slabika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Druh učebního materiálu: </a:t>
            </a:r>
            <a:r>
              <a:rPr lang="cs-CZ" sz="1200" dirty="0">
                <a:cs typeface="Times New Roman" pitchFamily="18" charset="0"/>
              </a:rPr>
              <a:t>prezentace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Druh aktivity: </a:t>
            </a:r>
            <a:r>
              <a:rPr lang="cs-CZ" sz="1200" dirty="0">
                <a:cs typeface="Times New Roman" pitchFamily="18" charset="0"/>
              </a:rPr>
              <a:t>aktivita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solidFill>
                  <a:srgbClr val="000000"/>
                </a:solidFill>
                <a:cs typeface="Times New Roman" pitchFamily="18" charset="0"/>
              </a:rPr>
              <a:t>Stupeň a typ vzdělávání: </a:t>
            </a:r>
            <a:r>
              <a:rPr lang="cs-CZ" sz="1200" dirty="0">
                <a:solidFill>
                  <a:srgbClr val="000000"/>
                </a:solidFill>
                <a:cs typeface="Times New Roman" pitchFamily="18" charset="0"/>
              </a:rPr>
              <a:t>základní vzdělávání – první stupeň – první období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Typická věková skupina: </a:t>
            </a:r>
            <a:r>
              <a:rPr lang="cs-CZ" sz="1200" dirty="0">
                <a:cs typeface="Times New Roman" pitchFamily="18" charset="0"/>
              </a:rPr>
              <a:t>1. ročník, 6 – 7  let</a:t>
            </a:r>
            <a:endParaRPr lang="cs-CZ" sz="900" dirty="0"/>
          </a:p>
          <a:p>
            <a:pPr eaLnBrk="0" hangingPunct="0">
              <a:tabLst>
                <a:tab pos="990600" algn="l"/>
                <a:tab pos="2251075" algn="l"/>
                <a:tab pos="2700338" algn="l"/>
                <a:tab pos="3781425" algn="l"/>
                <a:tab pos="4860925" algn="l"/>
              </a:tabLst>
            </a:pPr>
            <a:r>
              <a:rPr lang="cs-CZ" sz="1200" b="1" dirty="0">
                <a:cs typeface="Times New Roman" pitchFamily="18" charset="0"/>
              </a:rPr>
              <a:t>Celková velikost: </a:t>
            </a:r>
            <a:r>
              <a:rPr lang="cs-CZ" sz="1200" dirty="0">
                <a:cs typeface="Times New Roman" pitchFamily="18" charset="0"/>
              </a:rPr>
              <a:t>877 kB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38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dirty="0" smtClean="0">
                <a:solidFill>
                  <a:srgbClr val="FF0000"/>
                </a:solidFill>
              </a:rPr>
              <a:t>S,s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86000" y="5003800"/>
            <a:ext cx="6172200" cy="1371600"/>
          </a:xfrm>
        </p:spPr>
        <p:txBody>
          <a:bodyPr/>
          <a:lstStyle/>
          <a:p>
            <a:r>
              <a:rPr lang="cs-CZ" sz="3200" b="0" smtClean="0">
                <a:solidFill>
                  <a:srgbClr val="FF0000"/>
                </a:solidFill>
              </a:rPr>
              <a:t>Český jazyk I. ročník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286000" y="3500438"/>
            <a:ext cx="8585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VYVOZENÍ SLABIK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0000"/>
                </a:solidFill>
              </a:rPr>
              <a:t>S</a:t>
            </a:r>
            <a:endParaRPr lang="cs-CZ" sz="6000" b="1" dirty="0">
              <a:solidFill>
                <a:srgbClr val="FF0000"/>
              </a:solidFill>
            </a:endParaRPr>
          </a:p>
        </p:txBody>
      </p:sp>
      <p:pic>
        <p:nvPicPr>
          <p:cNvPr id="5" name="Zástupný symbol pro obsah 4" descr="salám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65163" y="1600200"/>
            <a:ext cx="2835275" cy="3257550"/>
          </a:xfrm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143000" y="428625"/>
            <a:ext cx="13398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6000" b="1">
                <a:solidFill>
                  <a:srgbClr val="FF0000"/>
                </a:solidFill>
                <a:latin typeface="Century Schoolbook"/>
              </a:rPr>
              <a:t>A</a:t>
            </a:r>
          </a:p>
        </p:txBody>
      </p:sp>
      <p:pic>
        <p:nvPicPr>
          <p:cNvPr id="7" name="Obrázek 6" descr="Saxophon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75" y="2928938"/>
            <a:ext cx="257175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Saxan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0" y="1285875"/>
            <a:ext cx="27432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928688" y="5072063"/>
            <a:ext cx="28209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SA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LÁM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3143250" y="1857375"/>
            <a:ext cx="42973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SA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XOFON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6357938" y="4429125"/>
            <a:ext cx="3635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SA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XANA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0000"/>
                </a:solidFill>
              </a:rPr>
              <a:t>S</a:t>
            </a:r>
            <a:endParaRPr lang="cs-CZ" sz="6000" b="1" dirty="0">
              <a:solidFill>
                <a:srgbClr val="FF0000"/>
              </a:solidFill>
            </a:endParaRPr>
          </a:p>
        </p:txBody>
      </p:sp>
      <p:pic>
        <p:nvPicPr>
          <p:cNvPr id="5" name="Zástupný symbol pro obsah 4" descr="sele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8" y="2000250"/>
            <a:ext cx="2500312" cy="2000250"/>
          </a:xfrm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071563" y="428625"/>
            <a:ext cx="23399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6000" b="1">
                <a:solidFill>
                  <a:srgbClr val="FF0000"/>
                </a:solidFill>
                <a:latin typeface="Century Schoolbook"/>
              </a:rPr>
              <a:t>E</a:t>
            </a:r>
          </a:p>
        </p:txBody>
      </p:sp>
      <p:pic>
        <p:nvPicPr>
          <p:cNvPr id="7" name="Obrázek 6" descr="semen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88" y="4143375"/>
            <a:ext cx="3048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sestr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0" y="1785938"/>
            <a:ext cx="2643188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1143000" y="4500563"/>
            <a:ext cx="15938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SE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LE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3357563" y="2714625"/>
            <a:ext cx="32099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SE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MENA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6286500" y="4286250"/>
            <a:ext cx="26431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SE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STRA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0000"/>
                </a:solidFill>
              </a:rPr>
              <a:t>S</a:t>
            </a:r>
            <a:endParaRPr lang="cs-CZ" sz="6000" b="1" dirty="0">
              <a:solidFill>
                <a:srgbClr val="FF0000"/>
              </a:solidFill>
            </a:endParaRPr>
          </a:p>
        </p:txBody>
      </p:sp>
      <p:pic>
        <p:nvPicPr>
          <p:cNvPr id="5" name="Zástupný symbol pro obsah 4" descr="silnice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85750" y="1571625"/>
            <a:ext cx="3357563" cy="2571750"/>
          </a:xfrm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143000" y="428625"/>
            <a:ext cx="30972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6000" b="1">
                <a:solidFill>
                  <a:srgbClr val="FF0000"/>
                </a:solidFill>
                <a:latin typeface="Century Schoolbook"/>
              </a:rPr>
              <a:t>I</a:t>
            </a:r>
          </a:p>
        </p:txBody>
      </p:sp>
      <p:pic>
        <p:nvPicPr>
          <p:cNvPr id="7" name="Obrázek 6" descr="sila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8" y="4143375"/>
            <a:ext cx="2500312" cy="240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sirk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13" y="1643063"/>
            <a:ext cx="2667000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642938" y="4500563"/>
            <a:ext cx="27860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SI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LNICE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3929063" y="2857500"/>
            <a:ext cx="19288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SI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LÁK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6215063" y="4357688"/>
            <a:ext cx="2071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SI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RKA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0000"/>
                </a:solidFill>
              </a:rPr>
              <a:t>S</a:t>
            </a:r>
            <a:endParaRPr lang="cs-CZ" sz="6000" b="1" dirty="0">
              <a:solidFill>
                <a:srgbClr val="FF0000"/>
              </a:solidFill>
            </a:endParaRPr>
          </a:p>
        </p:txBody>
      </p:sp>
      <p:pic>
        <p:nvPicPr>
          <p:cNvPr id="5" name="Zástupný symbol pro obsah 4" descr="socha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8625" y="1571625"/>
            <a:ext cx="2643188" cy="3000375"/>
          </a:xfrm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143000" y="428625"/>
            <a:ext cx="20399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6000" b="1">
                <a:solidFill>
                  <a:srgbClr val="FF0000"/>
                </a:solidFill>
                <a:latin typeface="Century Schoolbook"/>
              </a:rPr>
              <a:t>O</a:t>
            </a:r>
          </a:p>
        </p:txBody>
      </p:sp>
      <p:pic>
        <p:nvPicPr>
          <p:cNvPr id="7" name="Obrázek 6" descr="sokol_stehovav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88" y="3500438"/>
            <a:ext cx="3146425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sob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63" y="500063"/>
            <a:ext cx="29210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642938" y="4857750"/>
            <a:ext cx="31178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SO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CHA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3357563" y="2286000"/>
            <a:ext cx="2000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SO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KOL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6786563" y="3714750"/>
            <a:ext cx="17811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SO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000" b="1" dirty="0" smtClean="0">
                <a:solidFill>
                  <a:srgbClr val="FF0000"/>
                </a:solidFill>
              </a:rPr>
              <a:t>S</a:t>
            </a:r>
            <a:endParaRPr lang="cs-CZ" sz="6000" b="1" dirty="0">
              <a:solidFill>
                <a:srgbClr val="FF0000"/>
              </a:solidFill>
            </a:endParaRPr>
          </a:p>
        </p:txBody>
      </p:sp>
      <p:pic>
        <p:nvPicPr>
          <p:cNvPr id="5" name="Zástupný symbol pro obsah 4" descr="sukně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7188" y="1857375"/>
            <a:ext cx="2714625" cy="2928938"/>
          </a:xfrm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071563" y="428625"/>
            <a:ext cx="21113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6000" b="1">
                <a:solidFill>
                  <a:srgbClr val="FF0000"/>
                </a:solidFill>
                <a:latin typeface="Century Schoolbook"/>
              </a:rPr>
              <a:t>U</a:t>
            </a:r>
          </a:p>
        </p:txBody>
      </p:sp>
      <p:pic>
        <p:nvPicPr>
          <p:cNvPr id="7" name="Obrázek 6" descr="SULTAN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0" y="3357563"/>
            <a:ext cx="3286125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ázek 8" descr="sup0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3563" y="1143000"/>
            <a:ext cx="2714625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571500" y="4500563"/>
            <a:ext cx="28336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SU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KNĚ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3143250" y="1928813"/>
            <a:ext cx="3584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SU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LTÁN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6276975" y="3802063"/>
            <a:ext cx="20589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solidFill>
                  <a:srgbClr val="FF0000"/>
                </a:solidFill>
                <a:latin typeface="Century Schoolbook"/>
              </a:rPr>
              <a:t>SU</a:t>
            </a:r>
            <a:r>
              <a:rPr lang="cs-CZ" sz="3200" b="1">
                <a:solidFill>
                  <a:srgbClr val="FF0000"/>
                </a:solidFill>
                <a:latin typeface="Century Schoolbook"/>
              </a:rPr>
              <a:t>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C000"/>
                </a:solidFill>
              </a:rPr>
              <a:t>ZDROJE: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20482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r>
              <a:rPr lang="cs-CZ" sz="1600" smtClean="0"/>
              <a:t>Všechny  uveřejněné odkazy [cit. 2011 – 09 – 28], Google. Dostupné na:</a:t>
            </a:r>
          </a:p>
          <a:p>
            <a:r>
              <a:rPr lang="cs-CZ" sz="1600" smtClean="0"/>
              <a:t> </a:t>
            </a:r>
            <a:r>
              <a:rPr lang="cs-CZ" sz="1200" smtClean="0">
                <a:hlinkClick r:id="rId2"/>
              </a:rPr>
              <a:t>http://www.google.com/imgres?hl=cs&amp;biw=1440&amp;bih=659&amp;gbv=2&amp;tbm=isch&amp;tbnid=eHWNfAZPdvqEvM:&amp;imgrefurl=http://relax.lidovky.cz</a:t>
            </a:r>
            <a:endParaRPr lang="cs-CZ" sz="1200" smtClean="0"/>
          </a:p>
          <a:p>
            <a:r>
              <a:rPr lang="cs-CZ" sz="1200" smtClean="0">
                <a:hlinkClick r:id="rId3"/>
              </a:rPr>
              <a:t>http://www.google.com/imgres?hl=cs&amp;biw=1440&amp;bih=659&amp;gbv=2&amp;tbm=isch&amp;tbnid=TC0PlbPb66YaxM:&amp;imgrefurl=http://hudebni-skladatele.blog.cz</a:t>
            </a:r>
            <a:endParaRPr lang="cs-CZ" sz="1200" smtClean="0"/>
          </a:p>
          <a:p>
            <a:r>
              <a:rPr lang="cs-CZ" sz="1200" smtClean="0">
                <a:hlinkClick r:id="rId4"/>
              </a:rPr>
              <a:t>http://www.google.com/imgres?hl=cs&amp;biw=1440&amp;bih=659&amp;gbv=2&amp;tbm=isch&amp;tbnid=LtSn7uqr5YmHGM:&amp;imgrefurl=http://www.karaoketexty.cz</a:t>
            </a:r>
            <a:endParaRPr lang="cs-CZ" sz="1200" smtClean="0"/>
          </a:p>
          <a:p>
            <a:r>
              <a:rPr lang="cs-CZ" sz="1200" smtClean="0">
                <a:hlinkClick r:id="rId5"/>
              </a:rPr>
              <a:t>http://www.google.com/imgres?hl=cs&amp;biw=1440&amp;bih=659&amp;gbv=2&amp;tbm=isch&amp;tbnid=OeYEl4ZUy55xuM:&amp;imgrefurl=http://masek.fotostranky.net</a:t>
            </a:r>
            <a:endParaRPr lang="cs-CZ" sz="1200" smtClean="0"/>
          </a:p>
          <a:p>
            <a:r>
              <a:rPr lang="cs-CZ" sz="1200" smtClean="0">
                <a:hlinkClick r:id="rId6"/>
              </a:rPr>
              <a:t>http://www.google.com/imgres?start=184&amp;hl=cs&amp;biw=1440&amp;bih=659&amp;gbv=2&amp;tbm=isch&amp;tbnid=4XrfWuR9hxVcSM:&amp;imgrefurl</a:t>
            </a:r>
            <a:endParaRPr lang="cs-CZ" sz="1200" smtClean="0"/>
          </a:p>
          <a:p>
            <a:r>
              <a:rPr lang="cs-CZ" sz="1200" smtClean="0">
                <a:hlinkClick r:id="rId7"/>
              </a:rPr>
              <a:t>http://www.google.com/imgres?hl=cs&amp;biw=1440&amp;bih=659&amp;gbv=2&amp;tbm=isch&amp;tbnid=OmoRU3y-cMkmTM:&amp;imgrefurl=http://www.lfhk.cuni.cz</a:t>
            </a:r>
            <a:endParaRPr lang="cs-CZ" sz="1200" smtClean="0"/>
          </a:p>
          <a:p>
            <a:r>
              <a:rPr lang="cs-CZ" sz="1200" smtClean="0">
                <a:hlinkClick r:id="rId8"/>
              </a:rPr>
              <a:t>http://www.google.com/imgres?hl=cs&amp;biw=1440&amp;bih=659&amp;gbv=2&amp;tbm=isch&amp;tbnid=ErzuLOmTF0cDRM:&amp;imgrefurl=http://www.smoulove-vc.snadno.eu</a:t>
            </a:r>
            <a:endParaRPr lang="cs-CZ" sz="1200" smtClean="0"/>
          </a:p>
          <a:p>
            <a:r>
              <a:rPr lang="cs-CZ" sz="1200" smtClean="0">
                <a:hlinkClick r:id="rId9"/>
              </a:rPr>
              <a:t>http://www.google.com/imgres?hl=cs&amp;sa=X&amp;gbv=2&amp;biw=1440&amp;bih=659&amp;tbm=isch&amp;tbnid=OCA16JUaiwMS0M:&amp;imgrefurl=http://littlestpetshopnejlepsi.blog.cz</a:t>
            </a:r>
            <a:endParaRPr lang="cs-CZ" sz="1200" smtClean="0"/>
          </a:p>
          <a:p>
            <a:r>
              <a:rPr lang="cs-CZ" sz="1200" smtClean="0">
                <a:hlinkClick r:id="rId10"/>
              </a:rPr>
              <a:t>http://www.google.com/imgres?hl=cs&amp;gbv=2&amp;biw=1440&amp;bih=659&amp;tbm=isch&amp;tbnid=gMCgkX0zReMZgM:&amp;imgrefurl=http://cs.wikipedia.org</a:t>
            </a:r>
            <a:endParaRPr lang="cs-CZ" sz="1200" smtClean="0"/>
          </a:p>
          <a:p>
            <a:endParaRPr lang="cs-CZ" sz="1200" smtClean="0"/>
          </a:p>
          <a:p>
            <a:endParaRPr lang="cs-CZ" sz="1200" smtClean="0"/>
          </a:p>
          <a:p>
            <a:endParaRPr lang="cs-CZ" sz="1200" smtClean="0">
              <a:solidFill>
                <a:srgbClr val="FFC000"/>
              </a:solidFill>
            </a:endParaRPr>
          </a:p>
          <a:p>
            <a:endParaRPr lang="cs-CZ" sz="1600" smtClean="0">
              <a:solidFill>
                <a:srgbClr val="FFC000"/>
              </a:solidFill>
            </a:endParaRPr>
          </a:p>
          <a:p>
            <a:endParaRPr lang="cs-CZ" sz="1600" smtClean="0"/>
          </a:p>
          <a:p>
            <a:endParaRPr lang="cs-CZ" sz="1600" smtClean="0"/>
          </a:p>
          <a:p>
            <a:endParaRPr lang="cs-CZ" sz="1600" smtClean="0"/>
          </a:p>
          <a:p>
            <a:endParaRPr lang="cs-CZ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cs-CZ" cap="none" smtClean="0"/>
          </a:p>
        </p:txBody>
      </p:sp>
      <p:sp>
        <p:nvSpPr>
          <p:cNvPr id="27651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cs-CZ" sz="1200" smtClean="0">
                <a:hlinkClick r:id="rId2"/>
              </a:rPr>
              <a:t>http://www.google.com/imgres?num=10&amp;hl=cs&amp;gbv=2&amp;biw=1440&amp;bih=659&amp;tbm=isch&amp;tbnid=i5j_3L-RLj_k6M:&amp;imgrefurl=http://www.enviport.cz</a:t>
            </a:r>
            <a:endParaRPr lang="cs-CZ" sz="1200" smtClean="0"/>
          </a:p>
          <a:p>
            <a:r>
              <a:rPr lang="cs-CZ" sz="1200" smtClean="0">
                <a:hlinkClick r:id="rId3"/>
              </a:rPr>
              <a:t>http://www.google.com/imgres?num=10&amp;hl=cs&amp;gbv=2&amp;biw=1440&amp;bih=659&amp;tbm=isch&amp;tbnid=QFugTccFM4cVlM:&amp;imgrefurl=http://cs.petclub.eu</a:t>
            </a:r>
            <a:endParaRPr lang="cs-CZ" sz="1200" smtClean="0"/>
          </a:p>
          <a:p>
            <a:r>
              <a:rPr lang="cs-CZ" sz="1200" smtClean="0">
                <a:hlinkClick r:id="rId4"/>
              </a:rPr>
              <a:t>http://www.google.com/imgres?start=81&amp;hl=cs&amp;gbv=2&amp;biw=1440&amp;bih=659&amp;addh=36&amp;tbm=isch&amp;tbnid=ES7uVVVlrAQHGM:&amp;imgrefurl=http://www.emokids.estranky.cz</a:t>
            </a:r>
            <a:endParaRPr lang="cs-CZ" sz="1200" smtClean="0"/>
          </a:p>
          <a:p>
            <a:endParaRPr lang="cs-CZ" sz="1200" smtClean="0"/>
          </a:p>
          <a:p>
            <a:r>
              <a:rPr lang="cs-CZ" sz="1200" smtClean="0">
                <a:hlinkClick r:id="rId5"/>
              </a:rPr>
              <a:t>http://www.google.com/imgres?hl=cs&amp;biw=1440&amp;bih=659&amp;gbv=2&amp;tbm=isch&amp;tbnid=NmCmUQOuEDKCrM:&amp;imgrefurl=http://www.arthursclipart.org</a:t>
            </a:r>
            <a:endParaRPr lang="cs-CZ" sz="1200" smtClean="0"/>
          </a:p>
          <a:p>
            <a:r>
              <a:rPr lang="cs-CZ" sz="1200" smtClean="0">
                <a:hlinkClick r:id="rId6"/>
              </a:rPr>
              <a:t>http://www.gamepark.cz/na_savanach_550190.htm</a:t>
            </a:r>
            <a:endParaRPr lang="cs-CZ" sz="1200" smtClean="0"/>
          </a:p>
          <a:p>
            <a:endParaRPr lang="cs-CZ" sz="1200" smtClean="0"/>
          </a:p>
          <a:p>
            <a:endParaRPr lang="cs-CZ" sz="1200" smtClean="0"/>
          </a:p>
          <a:p>
            <a:endParaRPr lang="cs-CZ" sz="120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rkýř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112</TotalTime>
  <Words>165</Words>
  <Application>Microsoft Office PowerPoint</Application>
  <PresentationFormat>Předvádění na obrazovce (4:3)</PresentationFormat>
  <Paragraphs>77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Prezentace aplikace PowerPoint</vt:lpstr>
      <vt:lpstr>S,s</vt:lpstr>
      <vt:lpstr>S</vt:lpstr>
      <vt:lpstr>S</vt:lpstr>
      <vt:lpstr>S</vt:lpstr>
      <vt:lpstr>S</vt:lpstr>
      <vt:lpstr>S</vt:lpstr>
      <vt:lpstr>ZDROJE: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S,s</dc:title>
  <dc:creator>Stanislav Štěpka</dc:creator>
  <cp:lastModifiedBy>Stepka</cp:lastModifiedBy>
  <cp:revision>18</cp:revision>
  <dcterms:created xsi:type="dcterms:W3CDTF">2011-09-25T15:16:27Z</dcterms:created>
  <dcterms:modified xsi:type="dcterms:W3CDTF">2012-10-14T13:01:29Z</dcterms:modified>
</cp:coreProperties>
</file>