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62" r:id="rId3"/>
    <p:sldId id="258" r:id="rId4"/>
    <p:sldId id="260" r:id="rId5"/>
    <p:sldId id="261" r:id="rId6"/>
    <p:sldId id="25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F35B"/>
    <a:srgbClr val="000000"/>
    <a:srgbClr val="E3F406"/>
    <a:srgbClr val="EBFA2E"/>
    <a:srgbClr val="F4FC88"/>
    <a:srgbClr val="F7FD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93D81CF-94F2-401A-BA57-92F5A7B2D0C5}" styleName="Styl Středně sytá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406020"/>
            <a:ext cx="6172199" cy="2251579"/>
          </a:xfrm>
        </p:spPr>
        <p:txBody>
          <a:bodyPr lIns="0" rIns="0" anchor="t">
            <a:noAutofit/>
          </a:bodyPr>
          <a:lstStyle>
            <a:lvl1pPr>
              <a:defRPr sz="6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3905864"/>
            <a:ext cx="6172200" cy="1123336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9025C-CC4E-4055-B784-B50088299A1F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7A7A185-51DA-44A4-AB2A-20198D2E04A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3456432" y="1545336"/>
            <a:ext cx="4224528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0B9025C-CC4E-4055-B784-B50088299A1F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7A7A185-51DA-44A4-AB2A-20198D2E04AF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1472184"/>
            <a:ext cx="6172200" cy="2130552"/>
          </a:xfrm>
        </p:spPr>
        <p:txBody>
          <a:bodyPr anchor="t">
            <a:noAutofit/>
          </a:bodyPr>
          <a:lstStyle>
            <a:lvl1pPr algn="l">
              <a:defRPr sz="4800" b="1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3886200"/>
            <a:ext cx="6172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9025C-CC4E-4055-B784-B50088299A1F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7A7A185-51DA-44A4-AB2A-20198D2E04A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6325" cy="1066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86998" y="1915859"/>
            <a:ext cx="3646966" cy="288142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6754" y="1915881"/>
            <a:ext cx="3639311" cy="288139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9025C-CC4E-4055-B784-B50088299A1F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7A7A185-51DA-44A4-AB2A-20198D2E04AF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5734" cy="1066799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916113"/>
            <a:ext cx="3638550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860676"/>
            <a:ext cx="3638550" cy="28828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2625" y="1916113"/>
            <a:ext cx="3660775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2626" y="2860676"/>
            <a:ext cx="3651250" cy="28829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9025C-CC4E-4055-B784-B50088299A1F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7A7A185-51DA-44A4-AB2A-20198D2E04AF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162800" y="1551543"/>
            <a:ext cx="1828800" cy="365125"/>
          </a:xfrm>
        </p:spPr>
        <p:txBody>
          <a:bodyPr/>
          <a:lstStyle/>
          <a:p>
            <a:fld id="{60B9025C-CC4E-4055-B784-B50088299A1F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7A7A185-51DA-44A4-AB2A-20198D2E04AF}" type="slidenum">
              <a:rPr lang="cs-CZ" smtClean="0"/>
              <a:t>‹#›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9025C-CC4E-4055-B784-B50088299A1F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7A185-51DA-44A4-AB2A-20198D2E04A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450" y="1920876"/>
            <a:ext cx="3654425" cy="288924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6425"/>
            <a:ext cx="3629025" cy="1041400"/>
          </a:xfrm>
        </p:spPr>
        <p:txBody>
          <a:bodyPr anchor="t">
            <a:normAutofit/>
          </a:bodyPr>
          <a:lstStyle>
            <a:lvl1pPr algn="l">
              <a:defRPr sz="18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920875"/>
            <a:ext cx="3629025" cy="1812925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9025C-CC4E-4055-B784-B50088299A1F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7A7A185-51DA-44A4-AB2A-20198D2E04A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0074"/>
            <a:ext cx="2074862" cy="1981201"/>
          </a:xfrm>
          <a:ln>
            <a:noFill/>
          </a:ln>
        </p:spPr>
        <p:txBody>
          <a:bodyPr anchor="t">
            <a:normAutofit/>
          </a:bodyPr>
          <a:lstStyle>
            <a:lvl1pPr algn="l">
              <a:defRPr sz="1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63862" y="1650999"/>
            <a:ext cx="5627687" cy="42207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63862" y="614363"/>
            <a:ext cx="3741738" cy="90963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9025C-CC4E-4055-B784-B50088299A1F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7A7A185-51DA-44A4-AB2A-20198D2E04A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4400" y="1554480"/>
            <a:ext cx="4222308" cy="388620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9025C-CC4E-4055-B784-B50088299A1F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7A185-51DA-44A4-AB2A-20198D2E04A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69848" y="1554480"/>
            <a:ext cx="2075688" cy="3886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6432" y="1554480"/>
            <a:ext cx="4224528" cy="3886200"/>
          </a:xfrm>
        </p:spPr>
        <p:txBody>
          <a:bodyPr vert="eaVer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9025C-CC4E-4055-B784-B50088299A1F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7A185-51DA-44A4-AB2A-20198D2E04A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1554480"/>
            <a:ext cx="2073348" cy="197946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54400" y="1547036"/>
            <a:ext cx="4222308" cy="38862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189468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B9025C-CC4E-4055-B784-B50088299A1F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9848" y="6356350"/>
            <a:ext cx="5102352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59752" y="6356350"/>
            <a:ext cx="113768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A7A185-51DA-44A4-AB2A-20198D2E04AF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1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image" Target="../media/image5.wmf"/><Relationship Id="rId7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img.vo.msecnd.net/en-us/images/MH900441805.jpg" TargetMode="External"/><Relationship Id="rId3" Type="http://schemas.openxmlformats.org/officeDocument/2006/relationships/hyperlink" Target="http://officeimg.vo.msecnd.net/en-us/images/MH900430659.jpg" TargetMode="External"/><Relationship Id="rId7" Type="http://schemas.openxmlformats.org/officeDocument/2006/relationships/hyperlink" Target="http://officeimg.vo.msecnd.net/en-us/images/MH900430777.jpg" TargetMode="External"/><Relationship Id="rId2" Type="http://schemas.openxmlformats.org/officeDocument/2006/relationships/hyperlink" Target="http://officeimg.vo.msecnd.net/en-us/images/MH900405350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fficeimg.vo.msecnd.net/en-us/images/MH900430485.jpg" TargetMode="External"/><Relationship Id="rId5" Type="http://schemas.openxmlformats.org/officeDocument/2006/relationships/hyperlink" Target="http://officeimg.vo.msecnd.net/en-us/images/MH900412630.jpg" TargetMode="External"/><Relationship Id="rId10" Type="http://schemas.openxmlformats.org/officeDocument/2006/relationships/hyperlink" Target="http://officeimg.vo.msecnd.net/en-us/images/MH900396688.jpg" TargetMode="External"/><Relationship Id="rId4" Type="http://schemas.openxmlformats.org/officeDocument/2006/relationships/hyperlink" Target="http://officeimg.vo.msecnd.net/en-us/images/MH900430959.jpg" TargetMode="External"/><Relationship Id="rId9" Type="http://schemas.openxmlformats.org/officeDocument/2006/relationships/hyperlink" Target="http://officeimg.vo.msecnd.net/en-us/images/MH900428267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772400" cy="1470025"/>
          </a:xfrm>
        </p:spPr>
        <p:txBody>
          <a:bodyPr>
            <a:normAutofit/>
          </a:bodyPr>
          <a:lstStyle/>
          <a:p>
            <a:r>
              <a:rPr lang="cs-CZ" sz="3600" dirty="0" smtClean="0"/>
              <a:t>VÝŽIVA A ZDRAVÍ</a:t>
            </a:r>
            <a:endParaRPr lang="cs-CZ" sz="3600" dirty="0"/>
          </a:p>
        </p:txBody>
      </p:sp>
      <p:sp>
        <p:nvSpPr>
          <p:cNvPr id="5" name="Obdélník 4"/>
          <p:cNvSpPr/>
          <p:nvPr/>
        </p:nvSpPr>
        <p:spPr>
          <a:xfrm>
            <a:off x="2123728" y="2060848"/>
            <a:ext cx="5616624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>
                <a:solidFill>
                  <a:srgbClr val="002060"/>
                </a:solidFill>
              </a:rPr>
              <a:t>Název školy:  Základní škola Karla Klíče Hostinné</a:t>
            </a:r>
          </a:p>
          <a:p>
            <a:r>
              <a:rPr lang="cs-CZ" sz="2000" b="1" dirty="0">
                <a:solidFill>
                  <a:srgbClr val="002060"/>
                </a:solidFill>
              </a:rPr>
              <a:t>Autor:  Mgr. </a:t>
            </a:r>
            <a:r>
              <a:rPr lang="cs-CZ" sz="2000" b="1" dirty="0" smtClean="0">
                <a:solidFill>
                  <a:srgbClr val="002060"/>
                </a:solidFill>
              </a:rPr>
              <a:t>Soňa Dvořáková</a:t>
            </a:r>
            <a:endParaRPr lang="cs-CZ" sz="2000" b="1" dirty="0">
              <a:solidFill>
                <a:srgbClr val="002060"/>
              </a:solidFill>
            </a:endParaRPr>
          </a:p>
          <a:p>
            <a:r>
              <a:rPr lang="cs-CZ" sz="2000" b="1" dirty="0">
                <a:solidFill>
                  <a:srgbClr val="002060"/>
                </a:solidFill>
              </a:rPr>
              <a:t>Název:  </a:t>
            </a:r>
            <a:r>
              <a:rPr lang="cs-CZ" sz="2000" b="1" dirty="0" smtClean="0">
                <a:solidFill>
                  <a:srgbClr val="002060"/>
                </a:solidFill>
              </a:rPr>
              <a:t>VY_32_INOVACE_13_B_03_Výziva a zdraví</a:t>
            </a:r>
            <a:endParaRPr lang="cs-CZ" sz="2000" b="1" dirty="0">
              <a:solidFill>
                <a:srgbClr val="002060"/>
              </a:solidFill>
            </a:endParaRPr>
          </a:p>
          <a:p>
            <a:r>
              <a:rPr lang="cs-CZ" sz="2000" b="1" dirty="0" smtClean="0">
                <a:solidFill>
                  <a:srgbClr val="002060"/>
                </a:solidFill>
              </a:rPr>
              <a:t>Téma:   Člověk a příroda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Číslo projektu: CZ.1.07/1.4.00/21.2131</a:t>
            </a:r>
          </a:p>
          <a:p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5511" y="4653135"/>
            <a:ext cx="5761037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8212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6384622"/>
              </p:ext>
            </p:extLst>
          </p:nvPr>
        </p:nvGraphicFramePr>
        <p:xfrm>
          <a:off x="1187624" y="1412776"/>
          <a:ext cx="6834212" cy="4130766"/>
        </p:xfrm>
        <a:graphic>
          <a:graphicData uri="http://schemas.openxmlformats.org/drawingml/2006/table">
            <a:tbl>
              <a:tblPr firstRow="1" bandRow="1">
                <a:tableStyleId>{793D81CF-94F2-401A-BA57-92F5A7B2D0C5}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Soňa Dvořáková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4.2.2012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8.2.2012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II.</a:t>
                      </a:r>
                      <a:r>
                        <a:rPr lang="cs-CZ" baseline="0" dirty="0" smtClean="0"/>
                        <a:t> B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Člověk a jeho svět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Prvouka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Člověk a příroda</a:t>
                      </a:r>
                    </a:p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Výživa a zdraví 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zdraví, vhodná strava, denní režim, kultura</a:t>
                      </a:r>
                      <a:r>
                        <a:rPr lang="cs-CZ" baseline="0" dirty="0" smtClean="0"/>
                        <a:t> stolování</a:t>
                      </a:r>
                      <a:r>
                        <a:rPr lang="cs-CZ" dirty="0" smtClean="0"/>
                        <a:t> </a:t>
                      </a:r>
                    </a:p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09913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1096360"/>
            <a:ext cx="8229600" cy="2908704"/>
          </a:xfrm>
        </p:spPr>
        <p:txBody>
          <a:bodyPr>
            <a:normAutofit/>
          </a:bodyPr>
          <a:lstStyle/>
          <a:p>
            <a:r>
              <a:rPr lang="cs-CZ" sz="2400" dirty="0" smtClean="0"/>
              <a:t>naše zdraví závisí na tom, co jíme a kdy to jíme</a:t>
            </a:r>
          </a:p>
          <a:p>
            <a:r>
              <a:rPr lang="cs-CZ" sz="2400" dirty="0" smtClean="0">
                <a:solidFill>
                  <a:srgbClr val="FFFF00"/>
                </a:solidFill>
              </a:rPr>
              <a:t>Vhodnou stravu podtrhněte </a:t>
            </a:r>
            <a:r>
              <a:rPr lang="cs-CZ" sz="2400" dirty="0" smtClean="0">
                <a:solidFill>
                  <a:srgbClr val="0070C0"/>
                </a:solidFill>
              </a:rPr>
              <a:t>modře</a:t>
            </a:r>
            <a:r>
              <a:rPr lang="cs-CZ" sz="2400" dirty="0" smtClean="0">
                <a:solidFill>
                  <a:srgbClr val="FFFF00"/>
                </a:solidFill>
              </a:rPr>
              <a:t>, nezdravou </a:t>
            </a:r>
            <a:r>
              <a:rPr lang="cs-CZ" sz="2400" dirty="0" smtClean="0">
                <a:solidFill>
                  <a:srgbClr val="FF0000"/>
                </a:solidFill>
              </a:rPr>
              <a:t>červeně:</a:t>
            </a:r>
          </a:p>
          <a:p>
            <a:endParaRPr lang="cs-CZ" sz="2400" dirty="0" smtClean="0"/>
          </a:p>
          <a:p>
            <a:r>
              <a:rPr lang="cs-CZ" sz="2400" dirty="0" smtClean="0"/>
              <a:t>ovoce, zelenina, sladkosti, tmavé pečivo, slané pochoutky, 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sladké nápoje, zákusky, tučné potraviny, hamburgery,    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obilniny</a:t>
            </a:r>
            <a:r>
              <a:rPr lang="cs-CZ" sz="2400" dirty="0"/>
              <a:t>, hranolky, luštěniny, mléčné výrobky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850106"/>
          </a:xfrm>
        </p:spPr>
        <p:txBody>
          <a:bodyPr>
            <a:normAutofit/>
          </a:bodyPr>
          <a:lstStyle/>
          <a:p>
            <a:r>
              <a:rPr lang="cs-CZ" sz="3200" dirty="0" smtClean="0"/>
              <a:t>Zdraví</a:t>
            </a:r>
            <a:endParaRPr lang="cs-CZ" sz="3200" dirty="0"/>
          </a:p>
        </p:txBody>
      </p:sp>
      <p:pic>
        <p:nvPicPr>
          <p:cNvPr id="1026" name="Picture 2" descr="C:\Users\Soňa\AppData\Local\Microsoft\Windows\Temporary Internet Files\Content.IE5\TAHOCYWG\MP90040535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867291"/>
            <a:ext cx="2304256" cy="1645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oňa\AppData\Local\Microsoft\Windows\Temporary Internet Files\Content.IE5\6ZDE8C6Z\MP90043065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738948"/>
            <a:ext cx="2103245" cy="1902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9552" y="4407590"/>
            <a:ext cx="842493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ovoce, zelenina</a:t>
            </a:r>
            <a:r>
              <a:rPr lang="cs-CZ" sz="2800" dirty="0">
                <a:solidFill>
                  <a:srgbClr val="0070C0"/>
                </a:solidFill>
              </a:rPr>
              <a:t>,</a:t>
            </a:r>
            <a:r>
              <a:rPr lang="cs-CZ" sz="2800" dirty="0">
                <a:solidFill>
                  <a:srgbClr val="00B050"/>
                </a:solidFill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sladkosti, </a:t>
            </a:r>
            <a:r>
              <a:rPr lang="cs-CZ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tmavé pečivo, </a:t>
            </a:r>
            <a:r>
              <a:rPr lang="cs-CZ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slané pochoutky, sladké nápoje, zákusky, tučné potraviny, </a:t>
            </a: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hamburgery</a:t>
            </a:r>
            <a:r>
              <a:rPr lang="cs-CZ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obilniny,</a:t>
            </a:r>
            <a:r>
              <a:rPr lang="cs-CZ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hranolky,</a:t>
            </a:r>
            <a:r>
              <a:rPr lang="cs-CZ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luštěniny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mléčné </a:t>
            </a:r>
            <a:r>
              <a:rPr lang="cs-CZ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výrobky</a:t>
            </a:r>
          </a:p>
        </p:txBody>
      </p:sp>
      <p:sp>
        <p:nvSpPr>
          <p:cNvPr id="5" name="Ovál 4"/>
          <p:cNvSpPr/>
          <p:nvPr/>
        </p:nvSpPr>
        <p:spPr>
          <a:xfrm>
            <a:off x="2938500" y="4541175"/>
            <a:ext cx="936104" cy="86409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5184068" y="4541175"/>
            <a:ext cx="936104" cy="864096"/>
          </a:xfrm>
          <a:prstGeom prst="ellipse">
            <a:avLst/>
          </a:prstGeom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8993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0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03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0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0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1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  <p:bldP spid="5" grpId="1" animBg="1"/>
      <p:bldP spid="10" grpId="0" animBg="1"/>
      <p:bldP spid="10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11389" y="188640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Správný denní režim…</a:t>
            </a:r>
            <a:br>
              <a:rPr lang="cs-CZ" dirty="0" smtClean="0"/>
            </a:br>
            <a:r>
              <a:rPr lang="cs-CZ" dirty="0" smtClean="0"/>
              <a:t>… aneb kdy a co jíme ?             </a:t>
            </a:r>
            <a:endParaRPr lang="cs-CZ" dirty="0"/>
          </a:p>
        </p:txBody>
      </p:sp>
      <p:sp>
        <p:nvSpPr>
          <p:cNvPr id="9" name="Šestiúhelník 8"/>
          <p:cNvSpPr/>
          <p:nvPr/>
        </p:nvSpPr>
        <p:spPr>
          <a:xfrm>
            <a:off x="3324306" y="2932202"/>
            <a:ext cx="2376264" cy="1656184"/>
          </a:xfrm>
          <a:prstGeom prst="hexagon">
            <a:avLst/>
          </a:prstGeom>
          <a:solidFill>
            <a:srgbClr val="F4FC8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Ráno</a:t>
            </a:r>
            <a:endParaRPr lang="cs-CZ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Šestiúhelník 19"/>
          <p:cNvSpPr/>
          <p:nvPr/>
        </p:nvSpPr>
        <p:spPr>
          <a:xfrm>
            <a:off x="905257" y="1758252"/>
            <a:ext cx="2419049" cy="1728192"/>
          </a:xfrm>
          <a:prstGeom prst="hexagon">
            <a:avLst/>
          </a:prstGeom>
          <a:solidFill>
            <a:srgbClr val="EFF35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Dopoledne</a:t>
            </a:r>
            <a:endParaRPr lang="cs-CZ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Šestiúhelník 20"/>
          <p:cNvSpPr/>
          <p:nvPr/>
        </p:nvSpPr>
        <p:spPr>
          <a:xfrm>
            <a:off x="948042" y="3955742"/>
            <a:ext cx="2376264" cy="1698495"/>
          </a:xfrm>
          <a:prstGeom prst="hexagon">
            <a:avLst/>
          </a:prstGeom>
          <a:solidFill>
            <a:srgbClr val="E3F40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poledne</a:t>
            </a:r>
            <a:endParaRPr lang="cs-CZ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Šestiúhelník 22"/>
          <p:cNvSpPr/>
          <p:nvPr/>
        </p:nvSpPr>
        <p:spPr>
          <a:xfrm>
            <a:off x="5726338" y="1758252"/>
            <a:ext cx="2446048" cy="1728192"/>
          </a:xfrm>
          <a:prstGeom prst="hexagon">
            <a:avLst/>
          </a:prstGeom>
          <a:solidFill>
            <a:srgbClr val="0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Večer</a:t>
            </a:r>
            <a:endParaRPr lang="cs-CZ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Šestiúhelník 23"/>
          <p:cNvSpPr/>
          <p:nvPr/>
        </p:nvSpPr>
        <p:spPr>
          <a:xfrm>
            <a:off x="5782293" y="3940893"/>
            <a:ext cx="2419049" cy="1728192"/>
          </a:xfrm>
          <a:prstGeom prst="hexagon">
            <a:avLst/>
          </a:prstGeom>
          <a:solidFill>
            <a:srgbClr val="EFF35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Odpoledne</a:t>
            </a:r>
            <a:endParaRPr lang="cs-CZ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6687226" y="2932202"/>
            <a:ext cx="524272" cy="43204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Zaoblený obdélník 25"/>
          <p:cNvSpPr/>
          <p:nvPr/>
        </p:nvSpPr>
        <p:spPr>
          <a:xfrm>
            <a:off x="1852645" y="2932202"/>
            <a:ext cx="524272" cy="432048"/>
          </a:xfrm>
          <a:prstGeom prst="round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Zaoblený obdélník 26"/>
          <p:cNvSpPr/>
          <p:nvPr/>
        </p:nvSpPr>
        <p:spPr>
          <a:xfrm>
            <a:off x="4258842" y="4027536"/>
            <a:ext cx="524272" cy="432048"/>
          </a:xfrm>
          <a:prstGeom prst="round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Zaoblený obdélník 27"/>
          <p:cNvSpPr/>
          <p:nvPr/>
        </p:nvSpPr>
        <p:spPr>
          <a:xfrm>
            <a:off x="6687226" y="5077249"/>
            <a:ext cx="524272" cy="432048"/>
          </a:xfrm>
          <a:prstGeom prst="round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Zaoblený obdélník 28"/>
          <p:cNvSpPr/>
          <p:nvPr/>
        </p:nvSpPr>
        <p:spPr>
          <a:xfrm>
            <a:off x="1803628" y="5120521"/>
            <a:ext cx="524272" cy="432048"/>
          </a:xfrm>
          <a:prstGeom prst="round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1449415" y="1868812"/>
            <a:ext cx="18748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Svačina</a:t>
            </a:r>
            <a:endParaRPr lang="cs-CZ" sz="28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3840150" y="3092592"/>
            <a:ext cx="18748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Snídaně</a:t>
            </a:r>
            <a:endParaRPr lang="cs-CZ" sz="28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6366219" y="4037233"/>
            <a:ext cx="18748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Svačina</a:t>
            </a:r>
            <a:endParaRPr lang="cs-CZ" sz="28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6326451" y="1868812"/>
            <a:ext cx="18748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Večeře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1568184" y="4037233"/>
            <a:ext cx="18748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Oběd</a:t>
            </a:r>
            <a:endParaRPr lang="cs-CZ" sz="28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Vývojový diagram: alternativní postup 11"/>
          <p:cNvSpPr/>
          <p:nvPr/>
        </p:nvSpPr>
        <p:spPr>
          <a:xfrm>
            <a:off x="6516216" y="980728"/>
            <a:ext cx="1874891" cy="576064"/>
          </a:xfrm>
          <a:prstGeom prst="flowChartAlternateProcess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cs-CZ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Snídaně</a:t>
            </a:r>
            <a:endParaRPr lang="cs-CZ" sz="2400" b="1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Vývojový diagram: alternativní postup 35"/>
          <p:cNvSpPr/>
          <p:nvPr/>
        </p:nvSpPr>
        <p:spPr>
          <a:xfrm>
            <a:off x="5726338" y="6093296"/>
            <a:ext cx="1874891" cy="576064"/>
          </a:xfrm>
          <a:prstGeom prst="flowChartAlternateProcess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cs-CZ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Oběd</a:t>
            </a:r>
            <a:endParaRPr lang="cs-CZ" sz="2400" b="1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Vývojový diagram: alternativní postup 36"/>
          <p:cNvSpPr/>
          <p:nvPr/>
        </p:nvSpPr>
        <p:spPr>
          <a:xfrm>
            <a:off x="3651210" y="1470220"/>
            <a:ext cx="1874891" cy="576064"/>
          </a:xfrm>
          <a:prstGeom prst="flowChartAlternateProcess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cs-CZ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Svačina</a:t>
            </a:r>
            <a:endParaRPr lang="cs-CZ" sz="2400" b="1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Vývojový diagram: alternativní postup 37"/>
          <p:cNvSpPr/>
          <p:nvPr/>
        </p:nvSpPr>
        <p:spPr>
          <a:xfrm>
            <a:off x="1568183" y="6093296"/>
            <a:ext cx="1874891" cy="576064"/>
          </a:xfrm>
          <a:prstGeom prst="flowChartAlternateProcess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cs-CZ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Svačina</a:t>
            </a:r>
            <a:endParaRPr lang="cs-CZ" sz="2400" b="1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Vývojový diagram: alternativní postup 38"/>
          <p:cNvSpPr/>
          <p:nvPr/>
        </p:nvSpPr>
        <p:spPr>
          <a:xfrm>
            <a:off x="700347" y="980728"/>
            <a:ext cx="1874891" cy="576064"/>
          </a:xfrm>
          <a:prstGeom prst="flowChartAlternateProcess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Večeře</a:t>
            </a:r>
            <a:endParaRPr lang="cs-CZ" sz="2400" b="1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073637" y="280590"/>
            <a:ext cx="48851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EFF35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Doplňte do kolonek odpovídající písmena</a:t>
            </a:r>
            <a:endParaRPr lang="cs-CZ" sz="2400" b="1" dirty="0">
              <a:solidFill>
                <a:srgbClr val="EFF35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3383192" y="1723118"/>
            <a:ext cx="22584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1) Snídaně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3319416" y="4352041"/>
            <a:ext cx="2238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4) Svačina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3324306" y="3381205"/>
            <a:ext cx="18748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3) Oběd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319416" y="2501895"/>
            <a:ext cx="25566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2) Svačina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3324306" y="5345919"/>
            <a:ext cx="22369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5) Večeře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74701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4000"/>
                            </p:stCondLst>
                            <p:childTnLst>
                              <p:par>
                                <p:cTn id="1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7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48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9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0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51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5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6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6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000"/>
                            </p:stCondLst>
                            <p:childTnLst>
                              <p:par>
                                <p:cTn id="170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77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78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9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80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1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2000"/>
                            </p:stCondLst>
                            <p:childTnLst>
                              <p:par>
                                <p:cTn id="185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9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9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9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9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9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0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07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08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9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0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11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2000"/>
                            </p:stCondLst>
                            <p:childTnLst>
                              <p:par>
                                <p:cTn id="215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2000"/>
                            </p:stCondLst>
                            <p:childTnLst>
                              <p:par>
                                <p:cTn id="218" presetID="42" presetClass="exit" presetSubtype="0" fill="hold" grpId="1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0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42" presetClass="exit" presetSubtype="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42" presetClass="exit" presetSubtype="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0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42" presetClass="exit" presetSubtype="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42" presetClass="exit" presetSubtype="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0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42" presetClass="exit" presetSubtype="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42" presetClass="exit" presetSubtype="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42" presetClass="exit" presetSubtype="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5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42" presetClass="exit" presetSubtype="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0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42" presetClass="exit" presetSubtype="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5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42" presetClass="exit" presetSubtype="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9" dur="1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0" dur="1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1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42" presetClass="exit" presetSubtype="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42" presetClass="exit" presetSubtype="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0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42" presetClass="exit" presetSubtype="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5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42" presetClass="exit" presetSubtype="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0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3" fill="hold">
                            <p:stCondLst>
                              <p:cond delay="3750"/>
                            </p:stCondLst>
                            <p:childTnLst>
                              <p:par>
                                <p:cTn id="29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4250"/>
                            </p:stCondLst>
                            <p:childTnLst>
                              <p:par>
                                <p:cTn id="29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9" fill="hold">
                            <p:stCondLst>
                              <p:cond delay="4750"/>
                            </p:stCondLst>
                            <p:childTnLst>
                              <p:par>
                                <p:cTn id="30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2" fill="hold">
                            <p:stCondLst>
                              <p:cond delay="5250"/>
                            </p:stCondLst>
                            <p:childTnLst>
                              <p:par>
                                <p:cTn id="30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5" fill="hold">
                            <p:stCondLst>
                              <p:cond delay="5750"/>
                            </p:stCondLst>
                            <p:childTnLst>
                              <p:par>
                                <p:cTn id="30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animBg="1"/>
      <p:bldP spid="9" grpId="1" animBg="1"/>
      <p:bldP spid="20" grpId="0" animBg="1"/>
      <p:bldP spid="20" grpId="1" animBg="1"/>
      <p:bldP spid="21" grpId="0" animBg="1"/>
      <p:bldP spid="21" grpId="1" animBg="1"/>
      <p:bldP spid="23" grpId="0" animBg="1"/>
      <p:bldP spid="23" grpId="1" animBg="1"/>
      <p:bldP spid="24" grpId="0" animBg="1"/>
      <p:bldP spid="24" grpId="1" animBg="1"/>
      <p:bldP spid="10" grpId="0" animBg="1"/>
      <p:bldP spid="10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11" grpId="0"/>
      <p:bldP spid="11" grpId="1"/>
      <p:bldP spid="11" grpId="2"/>
      <p:bldP spid="31" grpId="0" build="allAtOnce"/>
      <p:bldP spid="31" grpId="1" build="allAtOnce"/>
      <p:bldP spid="32" grpId="0"/>
      <p:bldP spid="32" grpId="1"/>
      <p:bldP spid="32" grpId="2"/>
      <p:bldP spid="33" grpId="0"/>
      <p:bldP spid="33" grpId="1"/>
      <p:bldP spid="33" grpId="2"/>
      <p:bldP spid="34" grpId="0"/>
      <p:bldP spid="34" grpId="1"/>
      <p:bldP spid="34" grpId="2"/>
      <p:bldP spid="12" grpId="0" animBg="1"/>
      <p:bldP spid="12" grpId="1" animBg="1"/>
      <p:bldP spid="12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3" grpId="0"/>
      <p:bldP spid="25" grpId="0"/>
      <p:bldP spid="30" grpId="0"/>
      <p:bldP spid="35" grpId="0"/>
      <p:bldP spid="40" grpId="0"/>
      <p:bldP spid="4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59" y="188641"/>
            <a:ext cx="8117449" cy="864095"/>
          </a:xfrm>
        </p:spPr>
        <p:txBody>
          <a:bodyPr/>
          <a:lstStyle/>
          <a:p>
            <a:r>
              <a:rPr lang="cs-CZ" sz="3600" dirty="0" smtClean="0"/>
              <a:t>Kultura stolování…co je správně?</a:t>
            </a:r>
            <a:endParaRPr lang="cs-CZ" sz="3600" dirty="0"/>
          </a:p>
        </p:txBody>
      </p:sp>
      <p:pic>
        <p:nvPicPr>
          <p:cNvPr id="3076" name="Picture 4" descr="C:\Users\Soňa\AppData\Local\Microsoft\Windows\Temporary Internet Files\Content.IE5\TAHOCYWG\MC90044180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369008"/>
            <a:ext cx="1587624" cy="1587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Soňa\AppData\Local\Microsoft\Windows\Temporary Internet Files\Content.IE5\6ZDE8C6Z\MC90041263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418675"/>
            <a:ext cx="2093363" cy="1204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4899" y="1258445"/>
            <a:ext cx="2016224" cy="2158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90" name="Picture 18" descr="C:\Users\Soňa\AppData\Local\Microsoft\Windows\Temporary Internet Files\Content.IE5\TAHOCYWG\MP900430959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51810"/>
            <a:ext cx="1460555" cy="198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4" descr="C:\Users\Soňa\AppData\Local\Microsoft\Windows\Temporary Internet Files\Content.IE5\6ZDE8C6Z\MP90043077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4504" y="3365330"/>
            <a:ext cx="4676233" cy="3108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2" descr="C:\Users\Soňa\AppData\Local\Microsoft\Windows\Temporary Internet Files\Content.IE5\TAHOCYWG\MP900430485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752178"/>
            <a:ext cx="2232248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Šipka doprava 4"/>
          <p:cNvSpPr/>
          <p:nvPr/>
        </p:nvSpPr>
        <p:spPr>
          <a:xfrm>
            <a:off x="3666728" y="4561488"/>
            <a:ext cx="843541" cy="3583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98" name="Picture 26" descr="C:\Users\Soňa\AppData\Local\Microsoft\Windows\Temporary Internet Files\Content.IE5\6ZDE8C6Z\MC90039668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7493" y="3752178"/>
            <a:ext cx="2448272" cy="245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Mrak 6"/>
          <p:cNvSpPr/>
          <p:nvPr/>
        </p:nvSpPr>
        <p:spPr>
          <a:xfrm>
            <a:off x="8100392" y="3933056"/>
            <a:ext cx="1043608" cy="807594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99" name="Picture 2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0109" y="4182705"/>
            <a:ext cx="673392" cy="378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8394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1192421"/>
              </p:ext>
            </p:extLst>
          </p:nvPr>
        </p:nvGraphicFramePr>
        <p:xfrm>
          <a:off x="899592" y="836712"/>
          <a:ext cx="7704856" cy="1554412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7704856"/>
              </a:tblGrid>
              <a:tr h="365676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ANOTACE</a:t>
                      </a:r>
                      <a:endParaRPr lang="cs-CZ" sz="1800" dirty="0"/>
                    </a:p>
                  </a:txBody>
                  <a:tcPr marL="91439" marR="91439" marT="45703" marB="45703"/>
                </a:tc>
              </a:tr>
              <a:tr h="1188487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sz="1800" baseline="0" dirty="0" smtClean="0"/>
                        <a:t>      Prezentace pro žáky 2. ročníku, která slouží jako procvičení základů zdravé výživy a její důležitosti pro lidské zdraví. Žáci také spojují jednotlivá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800" baseline="0" dirty="0" smtClean="0"/>
                        <a:t>denní jídla s odpovídající částí dne a poznávají správnou kulturu stolování.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800" baseline="0" dirty="0" smtClean="0"/>
                        <a:t>Prezentace obsahuje animace.</a:t>
                      </a:r>
                      <a:endParaRPr lang="cs-CZ" sz="1800" dirty="0" smtClean="0"/>
                    </a:p>
                  </a:txBody>
                  <a:tcPr marL="91439" marR="91439" marT="45703" marB="45703"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820539"/>
              </p:ext>
            </p:extLst>
          </p:nvPr>
        </p:nvGraphicFramePr>
        <p:xfrm>
          <a:off x="899592" y="2636912"/>
          <a:ext cx="7704856" cy="3635882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7704856"/>
              </a:tblGrid>
              <a:tr h="52692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POUŽITÉ  ZDROJE</a:t>
                      </a:r>
                      <a:endParaRPr lang="cs-CZ" sz="1800" dirty="0"/>
                    </a:p>
                  </a:txBody>
                  <a:tcPr marL="91439" marR="91439"/>
                </a:tc>
              </a:tr>
              <a:tr h="69721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Obrázky z internetu </a:t>
                      </a:r>
                      <a:endParaRPr lang="cs-CZ" sz="1800" baseline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              </a:t>
                      </a:r>
                      <a:r>
                        <a:rPr lang="cs-CZ" sz="1800" baseline="0" dirty="0" smtClean="0"/>
                        <a:t>-  </a:t>
                      </a:r>
                      <a:r>
                        <a:rPr lang="cs-CZ" sz="1800" baseline="0" dirty="0" smtClean="0">
                          <a:hlinkClick r:id="rId2"/>
                        </a:rPr>
                        <a:t>http://officeimg.vo.msecnd.net/en-us/images/MH900405350.jpg</a:t>
                      </a:r>
                      <a:endParaRPr lang="cs-CZ" sz="1800" baseline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              -  </a:t>
                      </a:r>
                      <a:r>
                        <a:rPr lang="cs-CZ" sz="1800" baseline="0" dirty="0" smtClean="0">
                          <a:hlinkClick r:id="rId3"/>
                        </a:rPr>
                        <a:t>http://officeimg.vo.msecnd.net/en-us/images/MH900430659.jpg</a:t>
                      </a:r>
                      <a:endParaRPr lang="cs-CZ" sz="1800" baseline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              -  </a:t>
                      </a:r>
                      <a:r>
                        <a:rPr lang="cs-CZ" sz="1800" baseline="0" dirty="0" smtClean="0">
                          <a:hlinkClick r:id="rId4"/>
                        </a:rPr>
                        <a:t>http://officeimg.vo.msecnd.net/en-us/images/MH900430959.jpg</a:t>
                      </a:r>
                      <a:endParaRPr lang="cs-CZ" sz="1800" baseline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              -  </a:t>
                      </a:r>
                      <a:r>
                        <a:rPr lang="cs-CZ" sz="1800" baseline="0" dirty="0" smtClean="0">
                          <a:hlinkClick r:id="rId5"/>
                        </a:rPr>
                        <a:t>http://officeimg.vo.msecnd.net/en-us/images/MH900412630.jpg</a:t>
                      </a:r>
                      <a:endParaRPr lang="cs-CZ" sz="1800" baseline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              -  </a:t>
                      </a:r>
                      <a:r>
                        <a:rPr lang="cs-CZ" sz="1800" baseline="0" dirty="0" smtClean="0">
                          <a:hlinkClick r:id="rId6"/>
                        </a:rPr>
                        <a:t>http://officeimg.vo.msecnd.net/en-us/images/MH900430485.jpg</a:t>
                      </a:r>
                      <a:endParaRPr lang="cs-CZ" sz="1800" baseline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              -  </a:t>
                      </a:r>
                      <a:r>
                        <a:rPr lang="cs-CZ" sz="1800" baseline="0" dirty="0" smtClean="0">
                          <a:hlinkClick r:id="rId7"/>
                        </a:rPr>
                        <a:t>http://officeimg.vo.msecnd.net/en-us/images/MH900430777.jpg</a:t>
                      </a:r>
                      <a:endParaRPr lang="cs-CZ" sz="1800" baseline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              -  </a:t>
                      </a:r>
                      <a:r>
                        <a:rPr lang="cs-CZ" sz="1800" baseline="0" dirty="0" smtClean="0">
                          <a:hlinkClick r:id="rId8"/>
                        </a:rPr>
                        <a:t>http://officeimg.vo.msecnd.net/en-us/images/MH900441805.jpg</a:t>
                      </a:r>
                      <a:endParaRPr lang="cs-CZ" sz="1800" baseline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              -  </a:t>
                      </a:r>
                      <a:r>
                        <a:rPr lang="cs-CZ" sz="1800" baseline="0" dirty="0" smtClean="0">
                          <a:hlinkClick r:id="rId9"/>
                        </a:rPr>
                        <a:t>http://officeimg.vo.msecnd.net/en-us/images/MH900428267.jpg</a:t>
                      </a:r>
                      <a:endParaRPr lang="cs-CZ" sz="1800" baseline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              -  </a:t>
                      </a:r>
                      <a:r>
                        <a:rPr lang="cs-CZ" sz="1800" baseline="0" dirty="0" smtClean="0">
                          <a:hlinkClick r:id="rId10"/>
                        </a:rPr>
                        <a:t>http://officeimg.vo.msecnd.net/en-us/images/MH900396688.jpg </a:t>
                      </a:r>
                      <a:endParaRPr lang="cs-CZ" sz="1800" baseline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800" baseline="0" dirty="0" smtClean="0"/>
                    </a:p>
                  </a:txBody>
                  <a:tcPr marL="91439" marR="91439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3749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radeshow">
  <a:themeElements>
    <a:clrScheme name="Bubbles">
      <a:dk1>
        <a:srgbClr val="0C002C"/>
      </a:dk1>
      <a:lt1>
        <a:srgbClr val="FFFFFF"/>
      </a:lt1>
      <a:dk2>
        <a:srgbClr val="236626"/>
      </a:dk2>
      <a:lt2>
        <a:srgbClr val="D7C8FE"/>
      </a:lt2>
      <a:accent1>
        <a:srgbClr val="4203E7"/>
      </a:accent1>
      <a:accent2>
        <a:srgbClr val="842F73"/>
      </a:accent2>
      <a:accent3>
        <a:srgbClr val="7532A8"/>
      </a:accent3>
      <a:accent4>
        <a:srgbClr val="F7A107"/>
      </a:accent4>
      <a:accent5>
        <a:srgbClr val="C86DCF"/>
      </a:accent5>
      <a:accent6>
        <a:srgbClr val="E6B500"/>
      </a:accent6>
      <a:hlink>
        <a:srgbClr val="FFDE66"/>
      </a:hlink>
      <a:folHlink>
        <a:srgbClr val="D490C5"/>
      </a:folHlink>
    </a:clrScheme>
    <a:fontScheme name="Tradeshow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宋体"/>
        <a:font script="Hant" typeface="新細明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adeshow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300000"/>
              </a:schemeClr>
            </a:gs>
            <a:gs pos="35000">
              <a:schemeClr val="phClr">
                <a:tint val="45000"/>
                <a:satMod val="300000"/>
              </a:schemeClr>
            </a:gs>
            <a:gs pos="69000">
              <a:schemeClr val="phClr">
                <a:tint val="45000"/>
                <a:satMod val="350000"/>
              </a:schemeClr>
            </a:gs>
            <a:gs pos="100000">
              <a:schemeClr val="phClr">
                <a:tint val="60000"/>
                <a:satMod val="350000"/>
              </a:schemeClr>
            </a:gs>
          </a:gsLst>
          <a:path path="circle">
            <a:fillToRect l="50000" t="50000" r="100000" b="100000"/>
          </a:path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38475" cap="flat" cmpd="sng" algn="ctr">
          <a:solidFill>
            <a:schemeClr val="phClr"/>
          </a:solidFill>
          <a:prstDash val="solid"/>
        </a:ln>
        <a:ln w="548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4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angle"/>
            <a:contourClr>
              <a:schemeClr val="phClr">
                <a:shade val="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20000">
              <a:schemeClr val="phClr">
                <a:tint val="80000"/>
                <a:lumMod val="100000"/>
              </a:schemeClr>
            </a:gs>
            <a:gs pos="100000">
              <a:schemeClr val="phClr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</a:gradFill>
        <a:gradFill rotWithShape="1">
          <a:gsLst>
            <a:gs pos="0">
              <a:schemeClr val="phClr">
                <a:tint val="100000"/>
                <a:lumMod val="100000"/>
              </a:schemeClr>
            </a:gs>
            <a:gs pos="100000">
              <a:schemeClr val="phClr">
                <a:shade val="100000"/>
                <a:lumMod val="60000"/>
              </a:schemeClr>
            </a:gs>
          </a:gsLst>
          <a:path path="circle">
            <a:fillToRect l="50000" t="2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TC101859861[[fn=Veletrh]]</Template>
  <TotalTime>2178</TotalTime>
  <Words>308</Words>
  <Application>Microsoft Office PowerPoint</Application>
  <PresentationFormat>Předvádění na obrazovce (4:3)</PresentationFormat>
  <Paragraphs>71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Tradeshow</vt:lpstr>
      <vt:lpstr>VÝŽIVA A ZDRAVÍ</vt:lpstr>
      <vt:lpstr>Prezentace aplikace PowerPoint</vt:lpstr>
      <vt:lpstr>Zdraví</vt:lpstr>
      <vt:lpstr>Správný denní režim… … aneb kdy a co jíme ?             </vt:lpstr>
      <vt:lpstr>Kultura stolování…co je správně?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VÝŽIVA A ZDRAVÍ</dc:title>
  <dc:creator>Soňa</dc:creator>
  <cp:lastModifiedBy>pc</cp:lastModifiedBy>
  <cp:revision>40</cp:revision>
  <dcterms:created xsi:type="dcterms:W3CDTF">2012-02-06T15:23:41Z</dcterms:created>
  <dcterms:modified xsi:type="dcterms:W3CDTF">2012-03-18T11:11:44Z</dcterms:modified>
</cp:coreProperties>
</file>