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52" r:id="rId1"/>
  </p:sldMasterIdLst>
  <p:sldIdLst>
    <p:sldId id="256" r:id="rId2"/>
    <p:sldId id="257" r:id="rId3"/>
    <p:sldId id="267" r:id="rId4"/>
    <p:sldId id="258" r:id="rId5"/>
    <p:sldId id="260" r:id="rId6"/>
    <p:sldId id="263" r:id="rId7"/>
    <p:sldId id="264" r:id="rId8"/>
    <p:sldId id="262" r:id="rId9"/>
    <p:sldId id="259" r:id="rId10"/>
    <p:sldId id="265" r:id="rId11"/>
    <p:sldId id="266" r:id="rId12"/>
    <p:sldId id="261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CC"/>
    <a:srgbClr val="C2149D"/>
    <a:srgbClr val="FF9900"/>
    <a:srgbClr val="FF9933"/>
    <a:srgbClr val="BA7A1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615990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314905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168711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161341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16.3.2012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5687447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16.3.2012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375263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16.3.2012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2602452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36332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3278709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14731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373556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773688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53" r:id="rId1"/>
    <p:sldLayoutId id="2147483854" r:id="rId2"/>
    <p:sldLayoutId id="2147483855" r:id="rId3"/>
    <p:sldLayoutId id="2147483856" r:id="rId4"/>
    <p:sldLayoutId id="2147483857" r:id="rId5"/>
    <p:sldLayoutId id="2147483858" r:id="rId6"/>
    <p:sldLayoutId id="2147483859" r:id="rId7"/>
    <p:sldLayoutId id="2147483860" r:id="rId8"/>
    <p:sldLayoutId id="2147483861" r:id="rId9"/>
    <p:sldLayoutId id="2147483862" r:id="rId10"/>
    <p:sldLayoutId id="214748386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hyperlink" Target="http://www.novinky.cz/kultura/213686-staromestsky-orloj-oslavil-600-narozeniny-velkolepe-prisly-stovky-lidi.html" TargetMode="External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10.xml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4" Type="http://schemas.openxmlformats.org/officeDocument/2006/relationships/slide" Target="slide1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10.xml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4" Type="http://schemas.openxmlformats.org/officeDocument/2006/relationships/slide" Target="slide1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11.xml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4" Type="http://schemas.openxmlformats.org/officeDocument/2006/relationships/slide" Target="slide10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7" Type="http://schemas.openxmlformats.org/officeDocument/2006/relationships/image" Target="../media/image2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5.png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image" Target="../media/image16.wmf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image" Target="../media/image17.wmf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1412776"/>
            <a:ext cx="7999040" cy="936104"/>
          </a:xfrm>
        </p:spPr>
        <p:txBody>
          <a:bodyPr>
            <a:normAutofit fontScale="90000"/>
          </a:bodyPr>
          <a:lstStyle/>
          <a:p>
            <a:pPr algn="ctr"/>
            <a:r>
              <a:rPr lang="cs-CZ" sz="6600" dirty="0" smtClean="0">
                <a:solidFill>
                  <a:schemeClr val="tx1"/>
                </a:solidFill>
              </a:rPr>
              <a:t>  </a:t>
            </a:r>
            <a:r>
              <a:rPr lang="cs-CZ" sz="10700" b="1" dirty="0" smtClean="0">
                <a:solidFill>
                  <a:schemeClr val="accent2">
                    <a:lumMod val="50000"/>
                  </a:schemeClr>
                </a:solidFill>
              </a:rPr>
              <a:t>Jednotky času</a:t>
            </a:r>
            <a:endParaRPr lang="cs-CZ" sz="107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971600" y="3622392"/>
            <a:ext cx="7704856" cy="463986"/>
          </a:xfrm>
        </p:spPr>
        <p:txBody>
          <a:bodyPr>
            <a:normAutofit fontScale="92500"/>
          </a:bodyPr>
          <a:lstStyle/>
          <a:p>
            <a:pPr algn="ctr"/>
            <a:r>
              <a:rPr lang="cs-CZ" sz="2000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Škola: Střední škola, Základní škola a Mateřská škola, Karviná, </a:t>
            </a:r>
            <a:r>
              <a:rPr lang="cs-CZ" sz="2000" dirty="0" err="1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p.o</a:t>
            </a:r>
            <a:r>
              <a:rPr lang="cs-CZ" sz="2000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.</a:t>
            </a:r>
          </a:p>
          <a:p>
            <a:pPr algn="ctr"/>
            <a:endParaRPr lang="cs-CZ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915816" y="3212976"/>
            <a:ext cx="344382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000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Autor: Mgr. Jana </a:t>
            </a:r>
            <a:r>
              <a:rPr lang="cs-CZ" sz="2000" dirty="0" err="1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Gawronová</a:t>
            </a:r>
            <a:endParaRPr lang="cs-CZ" sz="2000" dirty="0">
              <a:solidFill>
                <a:schemeClr val="accent2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123728" y="5373216"/>
            <a:ext cx="496855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5.ročník </a:t>
            </a:r>
          </a:p>
          <a:p>
            <a:pPr algn="ctr"/>
            <a:r>
              <a:rPr lang="cs-CZ" sz="2000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ZŠ praktická</a:t>
            </a:r>
            <a:endParaRPr lang="cs-CZ" sz="2000" dirty="0">
              <a:solidFill>
                <a:schemeClr val="accent2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252761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8808" y="692696"/>
            <a:ext cx="8147248" cy="1509401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Říkejte, kde najdete přesný čas: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/>
            </a:r>
            <a:b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</a:b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942" t="18204" r="20071" b="23815"/>
          <a:stretch/>
        </p:blipFill>
        <p:spPr bwMode="auto">
          <a:xfrm>
            <a:off x="6744015" y="4365104"/>
            <a:ext cx="1818055" cy="18180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56" t="16342" r="54048" b="17501"/>
          <a:stretch/>
        </p:blipFill>
        <p:spPr bwMode="auto">
          <a:xfrm>
            <a:off x="2627784" y="1695067"/>
            <a:ext cx="1886616" cy="24583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101" t="5610" r="14403" b="14722"/>
          <a:stretch/>
        </p:blipFill>
        <p:spPr bwMode="auto">
          <a:xfrm>
            <a:off x="1103654" y="4504777"/>
            <a:ext cx="1812162" cy="20773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901" t="5886" r="27195" b="6931"/>
          <a:stretch/>
        </p:blipFill>
        <p:spPr bwMode="auto">
          <a:xfrm>
            <a:off x="838894" y="1628800"/>
            <a:ext cx="1150566" cy="22080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098" t="19481" r="2588" b="19742"/>
          <a:stretch/>
        </p:blipFill>
        <p:spPr bwMode="auto">
          <a:xfrm>
            <a:off x="5080576" y="1649582"/>
            <a:ext cx="3481494" cy="24583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3" name="Picture 9"/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747" t="14151" r="701" b="14019"/>
          <a:stretch/>
        </p:blipFill>
        <p:spPr bwMode="auto">
          <a:xfrm>
            <a:off x="3859124" y="4785481"/>
            <a:ext cx="2289848" cy="179665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597758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5104" y="692696"/>
            <a:ext cx="8305800" cy="1728192"/>
          </a:xfrm>
        </p:spPr>
        <p:txBody>
          <a:bodyPr>
            <a:noAutofit/>
          </a:bodyPr>
          <a:lstStyle/>
          <a:p>
            <a:pPr algn="ctr"/>
            <a:r>
              <a:rPr lang="cs-CZ" sz="2400" b="1" dirty="0">
                <a:solidFill>
                  <a:schemeClr val="accent2">
                    <a:lumMod val="50000"/>
                  </a:schemeClr>
                </a:solidFill>
              </a:rPr>
              <a:t>Nyní nahlédneme dovnitř nejslavnějšího hodinového</a:t>
            </a:r>
            <a:br>
              <a:rPr lang="cs-CZ" sz="2400" b="1" dirty="0">
                <a:solidFill>
                  <a:schemeClr val="accent2">
                    <a:lumMod val="50000"/>
                  </a:schemeClr>
                </a:solidFill>
              </a:rPr>
            </a:br>
            <a:r>
              <a:rPr lang="cs-CZ" sz="2400" b="1" dirty="0">
                <a:solidFill>
                  <a:schemeClr val="accent2">
                    <a:lumMod val="50000"/>
                  </a:schemeClr>
                </a:solidFill>
              </a:rPr>
              <a:t>stroje v České republice</a:t>
            </a: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, </a:t>
            </a:r>
            <a:r>
              <a:rPr lang="cs-CZ" sz="2400" b="1" dirty="0">
                <a:solidFill>
                  <a:schemeClr val="accent2">
                    <a:lumMod val="50000"/>
                  </a:schemeClr>
                </a:solidFill>
              </a:rPr>
              <a:t>který měří čas od roku 1410. </a:t>
            </a:r>
            <a:r>
              <a:rPr lang="cs-CZ" sz="2400" b="1" dirty="0">
                <a:solidFill>
                  <a:schemeClr val="bg2">
                    <a:lumMod val="25000"/>
                  </a:schemeClr>
                </a:solidFill>
              </a:rPr>
              <a:t/>
            </a:r>
            <a:br>
              <a:rPr lang="cs-CZ" sz="2400" b="1" dirty="0">
                <a:solidFill>
                  <a:schemeClr val="bg2">
                    <a:lumMod val="25000"/>
                  </a:schemeClr>
                </a:solidFill>
              </a:rPr>
            </a:br>
            <a:endParaRPr lang="cs-CZ" sz="2400" b="1" dirty="0"/>
          </a:p>
        </p:txBody>
      </p:sp>
      <p:sp>
        <p:nvSpPr>
          <p:cNvPr id="4" name="Obdélník 3"/>
          <p:cNvSpPr/>
          <p:nvPr/>
        </p:nvSpPr>
        <p:spPr>
          <a:xfrm>
            <a:off x="251520" y="5373216"/>
            <a:ext cx="8640960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 smtClean="0"/>
              <a:t> </a:t>
            </a:r>
            <a:endParaRPr lang="cs-CZ" sz="1400" dirty="0"/>
          </a:p>
        </p:txBody>
      </p:sp>
      <p:sp>
        <p:nvSpPr>
          <p:cNvPr id="5" name="Obdélník 4"/>
          <p:cNvSpPr/>
          <p:nvPr/>
        </p:nvSpPr>
        <p:spPr>
          <a:xfrm>
            <a:off x="230885" y="5373215"/>
            <a:ext cx="8712968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dirty="0">
                <a:hlinkClick r:id="rId2"/>
              </a:rPr>
              <a:t>http://</a:t>
            </a:r>
            <a:r>
              <a:rPr lang="cs-CZ" sz="2400" dirty="0" smtClean="0">
                <a:hlinkClick r:id="rId2"/>
              </a:rPr>
              <a:t>www.novinky.cz/kultura/213686-staromestsky-orloj-oslavil-600-narozeniny-velkolepe-prisly-stovky-lidi.html</a:t>
            </a:r>
            <a:r>
              <a:rPr lang="cs-CZ" sz="2400" dirty="0" smtClean="0"/>
              <a:t> </a:t>
            </a:r>
            <a:endParaRPr lang="cs-CZ" sz="2400" dirty="0"/>
          </a:p>
        </p:txBody>
      </p:sp>
      <p:pic>
        <p:nvPicPr>
          <p:cNvPr id="2050" name="Picture 2" descr="C:\Users\gawronova\AppData\Local\Microsoft\Windows\Temporary Internet Files\Content.IE5\0YHW0MGY\MP900316577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14671" y="2345104"/>
            <a:ext cx="3502925" cy="24520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3563887" y="2995755"/>
            <a:ext cx="208823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video</a:t>
            </a:r>
            <a:endParaRPr lang="cs-CZ" sz="60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975758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vojový diagram: nebo 6"/>
          <p:cNvSpPr/>
          <p:nvPr/>
        </p:nvSpPr>
        <p:spPr>
          <a:xfrm>
            <a:off x="467544" y="2064471"/>
            <a:ext cx="1368152" cy="1234008"/>
          </a:xfrm>
          <a:prstGeom prst="flowChartOr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1148" y="1280619"/>
            <a:ext cx="8229600" cy="701838"/>
          </a:xfrm>
          <a:noFill/>
        </p:spPr>
        <p:txBody>
          <a:bodyPr>
            <a:normAutofit fontScale="90000"/>
          </a:bodyPr>
          <a:lstStyle/>
          <a:p>
            <a:r>
              <a:rPr lang="cs-CZ" sz="4400" dirty="0" smtClean="0">
                <a:solidFill>
                  <a:schemeClr val="accent2">
                    <a:lumMod val="75000"/>
                  </a:schemeClr>
                </a:solidFill>
              </a:rPr>
              <a:t>čas na ciferníku         čas digitální</a:t>
            </a:r>
            <a:endParaRPr lang="cs-CZ" sz="44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4" name="Obousměrná vodorovná šipka 3"/>
          <p:cNvSpPr/>
          <p:nvPr/>
        </p:nvSpPr>
        <p:spPr>
          <a:xfrm>
            <a:off x="4537444" y="1598410"/>
            <a:ext cx="836921" cy="193166"/>
          </a:xfrm>
          <a:prstGeom prst="leftRightArrow">
            <a:avLst>
              <a:gd name="adj1" fmla="val 50000"/>
              <a:gd name="adj2" fmla="val 46414"/>
            </a:avLst>
          </a:prstGeom>
          <a:solidFill>
            <a:schemeClr val="accent2">
              <a:lumMod val="50000"/>
            </a:schemeClr>
          </a:solidFill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ývojový diagram: nebo 8"/>
          <p:cNvSpPr/>
          <p:nvPr/>
        </p:nvSpPr>
        <p:spPr>
          <a:xfrm>
            <a:off x="2400179" y="2774187"/>
            <a:ext cx="1363814" cy="1180644"/>
          </a:xfrm>
          <a:prstGeom prst="flowChartOr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ývojový diagram: nebo 9"/>
          <p:cNvSpPr/>
          <p:nvPr/>
        </p:nvSpPr>
        <p:spPr>
          <a:xfrm>
            <a:off x="588450" y="4062844"/>
            <a:ext cx="1421019" cy="1224136"/>
          </a:xfrm>
          <a:prstGeom prst="flowChartOr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Vývojový diagram: nebo 10"/>
          <p:cNvSpPr/>
          <p:nvPr/>
        </p:nvSpPr>
        <p:spPr>
          <a:xfrm>
            <a:off x="2195736" y="4913545"/>
            <a:ext cx="1433265" cy="1224136"/>
          </a:xfrm>
          <a:prstGeom prst="flowChartOr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ývojový diagram: předdefinovaný postup 11"/>
          <p:cNvSpPr/>
          <p:nvPr/>
        </p:nvSpPr>
        <p:spPr>
          <a:xfrm>
            <a:off x="5374365" y="2131579"/>
            <a:ext cx="1544103" cy="866650"/>
          </a:xfrm>
          <a:prstGeom prst="flowChartPredefinedProcess">
            <a:avLst/>
          </a:prstGeom>
          <a:noFill/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600"/>
          </a:p>
        </p:txBody>
      </p:sp>
      <p:sp>
        <p:nvSpPr>
          <p:cNvPr id="13" name="Vývojový diagram: předdefinovaný postup 12"/>
          <p:cNvSpPr/>
          <p:nvPr/>
        </p:nvSpPr>
        <p:spPr>
          <a:xfrm>
            <a:off x="6450694" y="3174587"/>
            <a:ext cx="1502187" cy="964620"/>
          </a:xfrm>
          <a:prstGeom prst="flowChartPredefinedProcess">
            <a:avLst/>
          </a:prstGeom>
          <a:noFill/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600"/>
          </a:p>
        </p:txBody>
      </p:sp>
      <p:sp>
        <p:nvSpPr>
          <p:cNvPr id="14" name="Vývojový diagram: předdefinovaný postup 13"/>
          <p:cNvSpPr/>
          <p:nvPr/>
        </p:nvSpPr>
        <p:spPr>
          <a:xfrm>
            <a:off x="4844828" y="3889542"/>
            <a:ext cx="1507410" cy="931377"/>
          </a:xfrm>
          <a:prstGeom prst="flowChartPredefinedProcess">
            <a:avLst/>
          </a:prstGeom>
          <a:noFill/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600"/>
          </a:p>
        </p:txBody>
      </p:sp>
      <p:sp>
        <p:nvSpPr>
          <p:cNvPr id="15" name="Vývojový diagram: předdefinovaný postup 14"/>
          <p:cNvSpPr/>
          <p:nvPr/>
        </p:nvSpPr>
        <p:spPr>
          <a:xfrm>
            <a:off x="5985191" y="5196033"/>
            <a:ext cx="1502187" cy="881569"/>
          </a:xfrm>
          <a:prstGeom prst="flowChartPredefinedProcess">
            <a:avLst/>
          </a:prstGeom>
          <a:noFill/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600"/>
          </a:p>
        </p:txBody>
      </p:sp>
      <p:sp>
        <p:nvSpPr>
          <p:cNvPr id="16" name="TextovéPole 15"/>
          <p:cNvSpPr txBox="1"/>
          <p:nvPr/>
        </p:nvSpPr>
        <p:spPr>
          <a:xfrm>
            <a:off x="1393401" y="1964513"/>
            <a:ext cx="168868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č</a:t>
            </a:r>
            <a:r>
              <a:rPr lang="cs-CZ" sz="2400" dirty="0" smtClean="0"/>
              <a:t>tvrt hodiny</a:t>
            </a:r>
            <a:endParaRPr lang="cs-CZ" sz="24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548356" y="2149405"/>
            <a:ext cx="129614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 00:15</a:t>
            </a:r>
          </a:p>
          <a:p>
            <a:r>
              <a:rPr lang="cs-CZ" sz="2400" dirty="0" smtClean="0"/>
              <a:t>  minut</a:t>
            </a:r>
            <a:endParaRPr lang="cs-CZ" sz="24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3385223" y="3364509"/>
            <a:ext cx="150138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p</a:t>
            </a:r>
            <a:r>
              <a:rPr lang="cs-CZ" sz="2400" dirty="0" smtClean="0"/>
              <a:t>ůl hodiny</a:t>
            </a:r>
            <a:endParaRPr lang="cs-CZ" sz="24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1318308" y="4093149"/>
            <a:ext cx="216374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t</a:t>
            </a:r>
            <a:r>
              <a:rPr lang="cs-CZ" sz="2400" dirty="0" smtClean="0"/>
              <a:t>ři čtvrtě hodiny</a:t>
            </a:r>
            <a:endParaRPr lang="cs-CZ" sz="24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3127805" y="4913545"/>
            <a:ext cx="20162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c</a:t>
            </a:r>
            <a:r>
              <a:rPr lang="cs-CZ" sz="2400" dirty="0" smtClean="0"/>
              <a:t>elá hodina</a:t>
            </a:r>
            <a:endParaRPr lang="cs-CZ" sz="24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6736284" y="3262152"/>
            <a:ext cx="140415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00:30</a:t>
            </a:r>
          </a:p>
          <a:p>
            <a:r>
              <a:rPr lang="cs-CZ" sz="2400" dirty="0" smtClean="0"/>
              <a:t>minut</a:t>
            </a:r>
            <a:endParaRPr lang="cs-CZ" sz="24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5023449" y="3970509"/>
            <a:ext cx="132878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00:45</a:t>
            </a:r>
          </a:p>
          <a:p>
            <a:r>
              <a:rPr lang="cs-CZ" sz="2400" dirty="0" smtClean="0"/>
              <a:t>minut</a:t>
            </a:r>
            <a:endParaRPr lang="cs-CZ" sz="24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6146416" y="5219578"/>
            <a:ext cx="133214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 01:00</a:t>
            </a:r>
          </a:p>
          <a:p>
            <a:r>
              <a:rPr lang="cs-CZ" sz="2400" dirty="0" smtClean="0"/>
              <a:t>  hodina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385223" y="6168157"/>
            <a:ext cx="31058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2">
                    <a:lumMod val="75000"/>
                  </a:schemeClr>
                </a:solidFill>
              </a:rPr>
              <a:t>1hodina = 60 minut</a:t>
            </a:r>
            <a:endParaRPr lang="cs-CZ" sz="24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460407" y="620688"/>
            <a:ext cx="748533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Co k sobě patří?</a:t>
            </a:r>
            <a:endParaRPr lang="cs-CZ" sz="4000" b="1" dirty="0">
              <a:solidFill>
                <a:schemeClr val="accent2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3" name="Šipka doprava 32"/>
          <p:cNvSpPr/>
          <p:nvPr/>
        </p:nvSpPr>
        <p:spPr>
          <a:xfrm>
            <a:off x="1213756" y="2426178"/>
            <a:ext cx="621940" cy="448011"/>
          </a:xfrm>
          <a:prstGeom prst="rightArrow">
            <a:avLst/>
          </a:prstGeom>
          <a:solidFill>
            <a:schemeClr val="accent2">
              <a:lumMod val="50000"/>
            </a:schemeClr>
          </a:solidFill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5400" b="1" dirty="0">
              <a:solidFill>
                <a:schemeClr val="tx1"/>
              </a:solidFill>
            </a:endParaRPr>
          </a:p>
        </p:txBody>
      </p:sp>
      <p:sp>
        <p:nvSpPr>
          <p:cNvPr id="34" name="Šipka dolů 33"/>
          <p:cNvSpPr/>
          <p:nvPr/>
        </p:nvSpPr>
        <p:spPr>
          <a:xfrm>
            <a:off x="2906320" y="3364509"/>
            <a:ext cx="373414" cy="590322"/>
          </a:xfrm>
          <a:prstGeom prst="downArrow">
            <a:avLst/>
          </a:prstGeom>
          <a:solidFill>
            <a:schemeClr val="accent2">
              <a:lumMod val="50000"/>
            </a:schemeClr>
          </a:solidFill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Šipka doprava 34"/>
          <p:cNvSpPr/>
          <p:nvPr/>
        </p:nvSpPr>
        <p:spPr>
          <a:xfrm rot="10800000">
            <a:off x="579396" y="4511362"/>
            <a:ext cx="710509" cy="402683"/>
          </a:xfrm>
          <a:prstGeom prst="rightArrow">
            <a:avLst/>
          </a:prstGeom>
          <a:solidFill>
            <a:schemeClr val="accent2">
              <a:lumMod val="50000"/>
            </a:schemeClr>
          </a:solidFill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Šipka dolů 37"/>
          <p:cNvSpPr/>
          <p:nvPr/>
        </p:nvSpPr>
        <p:spPr>
          <a:xfrm rot="10800000">
            <a:off x="2699792" y="4913545"/>
            <a:ext cx="428013" cy="612067"/>
          </a:xfrm>
          <a:prstGeom prst="downArrow">
            <a:avLst/>
          </a:prstGeom>
          <a:solidFill>
            <a:schemeClr val="accent2">
              <a:lumMod val="50000"/>
            </a:schemeClr>
          </a:solidFill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52919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8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3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  <p:bldP spid="22" grpId="0"/>
      <p:bldP spid="23" grpId="0"/>
      <p:bldP spid="24" grpId="0"/>
      <p:bldP spid="3" grpId="0"/>
      <p:bldP spid="33" grpId="0" animBg="1"/>
      <p:bldP spid="34" grpId="0" animBg="1"/>
      <p:bldP spid="35" grpId="0" animBg="1"/>
      <p:bldP spid="3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692696"/>
            <a:ext cx="8229600" cy="852704"/>
          </a:xfrm>
        </p:spPr>
        <p:txBody>
          <a:bodyPr>
            <a:noAutofit/>
          </a:bodyPr>
          <a:lstStyle/>
          <a:p>
            <a:pPr algn="ctr"/>
            <a:r>
              <a:rPr lang="cs-CZ" sz="6000" b="1" dirty="0" smtClean="0">
                <a:solidFill>
                  <a:schemeClr val="accent2">
                    <a:lumMod val="75000"/>
                  </a:schemeClr>
                </a:solidFill>
              </a:rPr>
              <a:t>Kolik je hodin? </a:t>
            </a:r>
            <a:endParaRPr lang="cs-CZ" sz="60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sz="1200" u="sng" dirty="0" smtClean="0">
              <a:solidFill>
                <a:schemeClr val="bg2">
                  <a:lumMod val="50000"/>
                </a:schemeClr>
              </a:solidFill>
            </a:endParaRPr>
          </a:p>
          <a:p>
            <a:endParaRPr lang="cs-CZ" sz="1200" dirty="0" smtClean="0"/>
          </a:p>
          <a:p>
            <a:pPr marL="0" indent="0">
              <a:buNone/>
            </a:pPr>
            <a:endParaRPr lang="cs-CZ" sz="1200" dirty="0"/>
          </a:p>
          <a:p>
            <a:endParaRPr lang="cs-CZ" sz="1200" dirty="0"/>
          </a:p>
          <a:p>
            <a:endParaRPr lang="cs-CZ" sz="1200" dirty="0" smtClean="0"/>
          </a:p>
          <a:p>
            <a:endParaRPr lang="cs-CZ" sz="1200" dirty="0"/>
          </a:p>
          <a:p>
            <a:endParaRPr lang="cs-CZ" sz="1200" dirty="0" smtClean="0"/>
          </a:p>
          <a:p>
            <a:endParaRPr lang="cs-CZ" sz="1200" dirty="0"/>
          </a:p>
          <a:p>
            <a:endParaRPr lang="cs-CZ" sz="1200" dirty="0" smtClean="0"/>
          </a:p>
          <a:p>
            <a:endParaRPr lang="cs-CZ" sz="1200" dirty="0"/>
          </a:p>
          <a:p>
            <a:pPr marL="0" indent="0">
              <a:buNone/>
            </a:pPr>
            <a:endParaRPr lang="cs-CZ" sz="1200" dirty="0"/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8843" t="23255" r="2308" b="24411"/>
          <a:stretch/>
        </p:blipFill>
        <p:spPr bwMode="auto">
          <a:xfrm>
            <a:off x="3290959" y="2206502"/>
            <a:ext cx="2589794" cy="2774781"/>
          </a:xfrm>
          <a:prstGeom prst="rect">
            <a:avLst/>
          </a:prstGeom>
          <a:noFill/>
          <a:ln w="76200">
            <a:solidFill>
              <a:schemeClr val="accent2">
                <a:lumMod val="60000"/>
                <a:lumOff val="40000"/>
              </a:schemeClr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>
            <a:hlinkClick r:id="rId3" action="ppaction://hlinksldjump"/>
          </p:cNvPr>
          <p:cNvSpPr/>
          <p:nvPr/>
        </p:nvSpPr>
        <p:spPr>
          <a:xfrm>
            <a:off x="3470088" y="5500381"/>
            <a:ext cx="239681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5 hodin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6" name="Obdélník 5">
            <a:hlinkClick r:id="rId3" action="ppaction://hlinksldjump"/>
          </p:cNvPr>
          <p:cNvSpPr/>
          <p:nvPr/>
        </p:nvSpPr>
        <p:spPr>
          <a:xfrm>
            <a:off x="350105" y="4333970"/>
            <a:ext cx="274306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17 hodin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7" name="Obdélník 6">
            <a:hlinkClick r:id="rId4" action="ppaction://hlinksldjump"/>
          </p:cNvPr>
          <p:cNvSpPr/>
          <p:nvPr/>
        </p:nvSpPr>
        <p:spPr>
          <a:xfrm>
            <a:off x="5970883" y="4545336"/>
            <a:ext cx="274306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15 hodin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3467992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548680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cs-CZ" sz="6000" b="1" dirty="0" smtClean="0">
                <a:solidFill>
                  <a:schemeClr val="accent2">
                    <a:lumMod val="75000"/>
                  </a:schemeClr>
                </a:solidFill>
              </a:rPr>
              <a:t>Kolik je hodin?</a:t>
            </a:r>
            <a:endParaRPr lang="cs-CZ" sz="60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pic>
        <p:nvPicPr>
          <p:cNvPr id="4" name="Picture 5"/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202" t="17438" r="14532" b="17438"/>
          <a:stretch/>
        </p:blipFill>
        <p:spPr bwMode="auto">
          <a:xfrm rot="20501437">
            <a:off x="2734492" y="2023531"/>
            <a:ext cx="2961550" cy="2632434"/>
          </a:xfrm>
          <a:prstGeom prst="rect">
            <a:avLst/>
          </a:prstGeom>
          <a:noFill/>
          <a:ln w="76200">
            <a:solidFill>
              <a:schemeClr val="accent2">
                <a:lumMod val="60000"/>
                <a:lumOff val="40000"/>
              </a:schemeClr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Obdélník 5">
            <a:hlinkClick r:id="rId3" action="ppaction://hlinksldjump"/>
          </p:cNvPr>
          <p:cNvSpPr/>
          <p:nvPr/>
        </p:nvSpPr>
        <p:spPr>
          <a:xfrm>
            <a:off x="6037300" y="3212976"/>
            <a:ext cx="1980030" cy="101566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6000" b="1" dirty="0" smtClean="0">
                <a:ln w="1905"/>
                <a:solidFill>
                  <a:srgbClr val="C2149D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21:05</a:t>
            </a:r>
            <a:endParaRPr lang="cs-CZ" sz="60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8" name="Obdélník 7">
            <a:hlinkClick r:id="rId4" action="ppaction://hlinksldjump"/>
          </p:cNvPr>
          <p:cNvSpPr/>
          <p:nvPr/>
        </p:nvSpPr>
        <p:spPr>
          <a:xfrm>
            <a:off x="3637372" y="5013176"/>
            <a:ext cx="1595309" cy="101566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6000" b="1" dirty="0" smtClean="0">
                <a:ln w="1905"/>
                <a:solidFill>
                  <a:srgbClr val="C2149D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1:09</a:t>
            </a:r>
            <a:endParaRPr lang="cs-CZ" sz="60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9" name="Obdélník 8">
            <a:hlinkClick r:id="rId3" action="ppaction://hlinksldjump"/>
          </p:cNvPr>
          <p:cNvSpPr/>
          <p:nvPr/>
        </p:nvSpPr>
        <p:spPr>
          <a:xfrm>
            <a:off x="973076" y="3517776"/>
            <a:ext cx="1595309" cy="101566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6000" b="1" dirty="0" smtClean="0">
                <a:ln w="1905"/>
                <a:solidFill>
                  <a:srgbClr val="C2149D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9:05</a:t>
            </a:r>
            <a:endParaRPr lang="cs-CZ" sz="60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9269460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b="1" dirty="0" smtClean="0">
                <a:solidFill>
                  <a:schemeClr val="accent2">
                    <a:lumMod val="75000"/>
                  </a:schemeClr>
                </a:solidFill>
              </a:rPr>
              <a:t>Kolik je hodin?</a:t>
            </a:r>
            <a:endParaRPr lang="cs-CZ" sz="60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pic>
        <p:nvPicPr>
          <p:cNvPr id="4" name="Picture 11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50022" y="2508132"/>
            <a:ext cx="2843957" cy="2843957"/>
          </a:xfrm>
          <a:prstGeom prst="rect">
            <a:avLst/>
          </a:prstGeom>
          <a:noFill/>
          <a:ln w="76200">
            <a:solidFill>
              <a:srgbClr val="0070C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Obdélník 7"/>
          <p:cNvSpPr/>
          <p:nvPr/>
        </p:nvSpPr>
        <p:spPr>
          <a:xfrm>
            <a:off x="755577" y="3861048"/>
            <a:ext cx="1800492" cy="923330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>
            <a:spAutoFit/>
          </a:bodyPr>
          <a:lstStyle/>
          <a:p>
            <a:pPr algn="ctr"/>
            <a:endParaRPr lang="cs-CZ" sz="54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  <p:sp>
        <p:nvSpPr>
          <p:cNvPr id="10" name="Zaoblený obdélník 9">
            <a:hlinkClick r:id="rId3" action="ppaction://hlinksldjump"/>
          </p:cNvPr>
          <p:cNvSpPr/>
          <p:nvPr/>
        </p:nvSpPr>
        <p:spPr>
          <a:xfrm>
            <a:off x="6516216" y="2276872"/>
            <a:ext cx="2088232" cy="100811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latin typeface="Arial" pitchFamily="34" charset="0"/>
                <a:cs typeface="Arial" pitchFamily="34" charset="0"/>
              </a:rPr>
              <a:t>24:00</a:t>
            </a:r>
            <a:endParaRPr lang="cs-CZ" sz="5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Zaoblený obdélník 10">
            <a:hlinkClick r:id="rId4" action="ppaction://hlinksldjump"/>
          </p:cNvPr>
          <p:cNvSpPr/>
          <p:nvPr/>
        </p:nvSpPr>
        <p:spPr>
          <a:xfrm>
            <a:off x="6527220" y="3633098"/>
            <a:ext cx="2056121" cy="95134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latin typeface="Arial" pitchFamily="34" charset="0"/>
                <a:cs typeface="Arial" pitchFamily="34" charset="0"/>
              </a:rPr>
              <a:t>2:00</a:t>
            </a:r>
            <a:endParaRPr lang="cs-CZ" sz="5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Zaoblený obdélník 11">
            <a:hlinkClick r:id="rId3" action="ppaction://hlinksldjump"/>
          </p:cNvPr>
          <p:cNvSpPr/>
          <p:nvPr/>
        </p:nvSpPr>
        <p:spPr>
          <a:xfrm>
            <a:off x="6516457" y="5063155"/>
            <a:ext cx="2056121" cy="92333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latin typeface="Arial" pitchFamily="34" charset="0"/>
                <a:cs typeface="Arial" pitchFamily="34" charset="0"/>
              </a:rPr>
              <a:t>16:00</a:t>
            </a:r>
            <a:endParaRPr lang="cs-CZ" sz="5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4" name="Zaoblený obdélník 13">
            <a:hlinkClick r:id="rId4" action="ppaction://hlinksldjump"/>
          </p:cNvPr>
          <p:cNvSpPr/>
          <p:nvPr/>
        </p:nvSpPr>
        <p:spPr>
          <a:xfrm>
            <a:off x="611707" y="2276872"/>
            <a:ext cx="2088232" cy="100811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latin typeface="Arial" pitchFamily="34" charset="0"/>
                <a:cs typeface="Arial" pitchFamily="34" charset="0"/>
              </a:rPr>
              <a:t>14:00</a:t>
            </a:r>
            <a:endParaRPr lang="cs-CZ" sz="5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5" name="Zaoblený obdélník 14">
            <a:hlinkClick r:id="rId3" action="ppaction://hlinksldjump"/>
          </p:cNvPr>
          <p:cNvSpPr/>
          <p:nvPr/>
        </p:nvSpPr>
        <p:spPr>
          <a:xfrm>
            <a:off x="611707" y="3656219"/>
            <a:ext cx="2088232" cy="100811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latin typeface="Arial" pitchFamily="34" charset="0"/>
                <a:cs typeface="Arial" pitchFamily="34" charset="0"/>
              </a:rPr>
              <a:t>4:00</a:t>
            </a:r>
            <a:endParaRPr lang="cs-CZ" sz="5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6" name="Zaoblený obdélník 15">
            <a:hlinkClick r:id="rId3" action="ppaction://hlinksldjump"/>
          </p:cNvPr>
          <p:cNvSpPr/>
          <p:nvPr/>
        </p:nvSpPr>
        <p:spPr>
          <a:xfrm>
            <a:off x="611707" y="5013176"/>
            <a:ext cx="2088232" cy="100811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latin typeface="Arial" pitchFamily="34" charset="0"/>
                <a:cs typeface="Arial" pitchFamily="34" charset="0"/>
              </a:rPr>
              <a:t>12:00</a:t>
            </a:r>
            <a:endParaRPr lang="cs-CZ" sz="54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96775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20688"/>
            <a:ext cx="8305800" cy="578328"/>
          </a:xfrm>
        </p:spPr>
        <p:txBody>
          <a:bodyPr>
            <a:noAutofit/>
          </a:bodyPr>
          <a:lstStyle/>
          <a:p>
            <a:r>
              <a:rPr lang="cs-CZ" sz="3600" b="1" dirty="0" smtClean="0">
                <a:solidFill>
                  <a:schemeClr val="accent2">
                    <a:lumMod val="75000"/>
                  </a:schemeClr>
                </a:solidFill>
              </a:rPr>
              <a:t>Spojuj čas na ciferníku s časem digitálním:</a:t>
            </a:r>
            <a:endParaRPr lang="cs-CZ" sz="36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899" t="16857" r="27909" b="37790"/>
          <a:stretch/>
        </p:blipFill>
        <p:spPr bwMode="auto">
          <a:xfrm>
            <a:off x="611560" y="1352770"/>
            <a:ext cx="1368000" cy="1404000"/>
          </a:xfrm>
          <a:prstGeom prst="rect">
            <a:avLst/>
          </a:prstGeom>
          <a:noFill/>
          <a:ln w="57150">
            <a:solidFill>
              <a:schemeClr val="accent2">
                <a:lumMod val="60000"/>
                <a:lumOff val="40000"/>
              </a:schemeClr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Picture 3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36" t="21804" r="49419" b="22375"/>
          <a:stretch/>
        </p:blipFill>
        <p:spPr bwMode="auto">
          <a:xfrm>
            <a:off x="587225" y="2996952"/>
            <a:ext cx="1375425" cy="1571914"/>
          </a:xfrm>
          <a:prstGeom prst="rect">
            <a:avLst/>
          </a:prstGeom>
          <a:noFill/>
          <a:ln w="57150">
            <a:solidFill>
              <a:schemeClr val="accent2">
                <a:lumMod val="60000"/>
                <a:lumOff val="40000"/>
              </a:schemeClr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6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421" t="19771" r="22083" b="16266"/>
          <a:stretch/>
        </p:blipFill>
        <p:spPr bwMode="auto">
          <a:xfrm>
            <a:off x="652312" y="4830032"/>
            <a:ext cx="1341421" cy="1603872"/>
          </a:xfrm>
          <a:prstGeom prst="rect">
            <a:avLst/>
          </a:prstGeom>
          <a:noFill/>
          <a:ln w="57150">
            <a:solidFill>
              <a:schemeClr val="accent2">
                <a:lumMod val="60000"/>
                <a:lumOff val="40000"/>
              </a:schemeClr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10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1631" t="-6" r="8132" b="70932"/>
          <a:stretch/>
        </p:blipFill>
        <p:spPr bwMode="auto">
          <a:xfrm>
            <a:off x="4644008" y="1385340"/>
            <a:ext cx="1392413" cy="1338859"/>
          </a:xfrm>
          <a:prstGeom prst="rect">
            <a:avLst/>
          </a:prstGeom>
          <a:noFill/>
          <a:ln w="57150">
            <a:solidFill>
              <a:schemeClr val="accent2">
                <a:lumMod val="60000"/>
                <a:lumOff val="40000"/>
              </a:schemeClr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9"/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276" t="1161" r="16274" b="2314"/>
          <a:stretch/>
        </p:blipFill>
        <p:spPr bwMode="auto">
          <a:xfrm>
            <a:off x="4665890" y="3009454"/>
            <a:ext cx="1392412" cy="1593694"/>
          </a:xfrm>
          <a:prstGeom prst="rect">
            <a:avLst/>
          </a:prstGeom>
          <a:noFill/>
          <a:ln w="57150">
            <a:solidFill>
              <a:schemeClr val="accent2">
                <a:lumMod val="60000"/>
                <a:lumOff val="40000"/>
              </a:schemeClr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7"/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255" t="18024" r="22088" b="23831"/>
          <a:stretch/>
        </p:blipFill>
        <p:spPr bwMode="auto">
          <a:xfrm>
            <a:off x="4625184" y="4848018"/>
            <a:ext cx="1473824" cy="1567898"/>
          </a:xfrm>
          <a:prstGeom prst="rect">
            <a:avLst/>
          </a:prstGeom>
          <a:noFill/>
          <a:ln w="57150">
            <a:solidFill>
              <a:schemeClr val="accent2">
                <a:lumMod val="60000"/>
                <a:lumOff val="40000"/>
              </a:schemeClr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Ovál 9"/>
          <p:cNvSpPr/>
          <p:nvPr/>
        </p:nvSpPr>
        <p:spPr>
          <a:xfrm>
            <a:off x="6528583" y="5158008"/>
            <a:ext cx="1944216" cy="911946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6444832" y="3326936"/>
            <a:ext cx="1944216" cy="911946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6444208" y="1554821"/>
            <a:ext cx="1944216" cy="911946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2339752" y="1598797"/>
            <a:ext cx="1944216" cy="911946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2339752" y="3314024"/>
            <a:ext cx="1944216" cy="911946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4"/>
          <p:cNvSpPr/>
          <p:nvPr/>
        </p:nvSpPr>
        <p:spPr>
          <a:xfrm>
            <a:off x="2339752" y="5158008"/>
            <a:ext cx="1944216" cy="911946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TextovéPole 15"/>
          <p:cNvSpPr txBox="1"/>
          <p:nvPr/>
        </p:nvSpPr>
        <p:spPr>
          <a:xfrm>
            <a:off x="2751686" y="1762382"/>
            <a:ext cx="11521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16:00</a:t>
            </a:r>
            <a:endParaRPr lang="cs-CZ" sz="32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2663788" y="3477609"/>
            <a:ext cx="12961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  9:00</a:t>
            </a:r>
            <a:endParaRPr lang="cs-CZ" sz="32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2843808" y="5339580"/>
            <a:ext cx="118813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22:10</a:t>
            </a:r>
            <a:endParaRPr lang="cs-CZ" sz="32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819529" y="1718406"/>
            <a:ext cx="12961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/>
              <a:t> </a:t>
            </a:r>
            <a:r>
              <a:rPr lang="cs-CZ" sz="3200" dirty="0" smtClean="0"/>
              <a:t> 8:31</a:t>
            </a:r>
            <a:endParaRPr lang="cs-CZ" sz="32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6852619" y="3477607"/>
            <a:ext cx="12961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/>
              <a:t> </a:t>
            </a:r>
            <a:r>
              <a:rPr lang="cs-CZ" sz="3200" dirty="0" smtClean="0"/>
              <a:t>11:55</a:t>
            </a:r>
            <a:endParaRPr lang="cs-CZ" sz="32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6918577" y="5339580"/>
            <a:ext cx="139519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10:25</a:t>
            </a:r>
            <a:endParaRPr lang="cs-CZ" sz="3200" dirty="0"/>
          </a:p>
        </p:txBody>
      </p:sp>
      <p:sp>
        <p:nvSpPr>
          <p:cNvPr id="9" name="6cípá hvězda 8"/>
          <p:cNvSpPr/>
          <p:nvPr/>
        </p:nvSpPr>
        <p:spPr>
          <a:xfrm>
            <a:off x="2787690" y="1598797"/>
            <a:ext cx="1116124" cy="911946"/>
          </a:xfrm>
          <a:prstGeom prst="star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6cípá hvězda 22"/>
          <p:cNvSpPr/>
          <p:nvPr/>
        </p:nvSpPr>
        <p:spPr>
          <a:xfrm>
            <a:off x="6852619" y="1598796"/>
            <a:ext cx="1116124" cy="911946"/>
          </a:xfrm>
          <a:prstGeom prst="star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6cípá hvězda 23"/>
          <p:cNvSpPr/>
          <p:nvPr/>
        </p:nvSpPr>
        <p:spPr>
          <a:xfrm>
            <a:off x="2809548" y="3314021"/>
            <a:ext cx="1116124" cy="911946"/>
          </a:xfrm>
          <a:prstGeom prst="star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6cípá hvězda 24"/>
          <p:cNvSpPr/>
          <p:nvPr/>
        </p:nvSpPr>
        <p:spPr>
          <a:xfrm>
            <a:off x="2837524" y="5189701"/>
            <a:ext cx="1116124" cy="911946"/>
          </a:xfrm>
          <a:prstGeom prst="star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6" name="6cípá hvězda 25"/>
          <p:cNvSpPr/>
          <p:nvPr/>
        </p:nvSpPr>
        <p:spPr>
          <a:xfrm>
            <a:off x="6974130" y="3326936"/>
            <a:ext cx="1116124" cy="911946"/>
          </a:xfrm>
          <a:prstGeom prst="star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6cípá hvězda 26"/>
          <p:cNvSpPr/>
          <p:nvPr/>
        </p:nvSpPr>
        <p:spPr>
          <a:xfrm>
            <a:off x="6942629" y="5189701"/>
            <a:ext cx="1116124" cy="911946"/>
          </a:xfrm>
          <a:prstGeom prst="star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TextovéPole 19"/>
          <p:cNvSpPr txBox="1"/>
          <p:nvPr/>
        </p:nvSpPr>
        <p:spPr>
          <a:xfrm>
            <a:off x="2663788" y="1200674"/>
            <a:ext cx="126188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odpoledne</a:t>
            </a:r>
            <a:endParaRPr lang="cs-CZ" dirty="0">
              <a:solidFill>
                <a:schemeClr val="accent2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2663788" y="4725144"/>
            <a:ext cx="1368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večer</a:t>
            </a:r>
            <a:endParaRPr lang="cs-CZ" dirty="0">
              <a:solidFill>
                <a:schemeClr val="accent2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2751686" y="2996952"/>
            <a:ext cx="11161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ráno</a:t>
            </a:r>
            <a:endParaRPr lang="cs-CZ" dirty="0">
              <a:solidFill>
                <a:schemeClr val="accent2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427045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8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0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23" grpId="0" animBg="1"/>
      <p:bldP spid="24" grpId="0" animBg="1"/>
      <p:bldP spid="25" grpId="0" animBg="1"/>
      <p:bldP spid="26" grpId="0" animBg="1"/>
      <p:bldP spid="27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476672"/>
            <a:ext cx="9144000" cy="1143000"/>
          </a:xfrm>
        </p:spPr>
        <p:txBody>
          <a:bodyPr>
            <a:noAutofit/>
          </a:bodyPr>
          <a:lstStyle/>
          <a:p>
            <a:r>
              <a:rPr lang="cs-CZ" sz="2800" b="1" dirty="0" smtClean="0">
                <a:solidFill>
                  <a:schemeClr val="accent2">
                    <a:lumMod val="75000"/>
                  </a:schemeClr>
                </a:solidFill>
              </a:rPr>
              <a:t>Zjistěte na hodinkách, který čas odpovídá odjezdu vlaků.</a:t>
            </a:r>
            <a:br>
              <a:rPr lang="cs-CZ" sz="2800" b="1" dirty="0" smtClean="0">
                <a:solidFill>
                  <a:schemeClr val="accent2">
                    <a:lumMod val="75000"/>
                  </a:schemeClr>
                </a:solidFill>
              </a:rPr>
            </a:br>
            <a:r>
              <a:rPr lang="cs-CZ" sz="2800" dirty="0" smtClean="0">
                <a:solidFill>
                  <a:schemeClr val="accent2">
                    <a:lumMod val="75000"/>
                  </a:schemeClr>
                </a:solidFill>
              </a:rPr>
              <a:t>1. Spojujte tužkou interaktivní tabule.</a:t>
            </a:r>
            <a:br>
              <a:rPr lang="cs-CZ" sz="2800" dirty="0" smtClean="0">
                <a:solidFill>
                  <a:schemeClr val="accent2">
                    <a:lumMod val="75000"/>
                  </a:schemeClr>
                </a:solidFill>
              </a:rPr>
            </a:br>
            <a:r>
              <a:rPr lang="cs-CZ" sz="2800" dirty="0" smtClean="0">
                <a:solidFill>
                  <a:schemeClr val="accent2">
                    <a:lumMod val="75000"/>
                  </a:schemeClr>
                </a:solidFill>
              </a:rPr>
              <a:t>2. Ukazujte si čas na cvičných hodinách.</a:t>
            </a:r>
            <a:endParaRPr lang="cs-CZ" sz="2800" dirty="0">
              <a:solidFill>
                <a:schemeClr val="accent2">
                  <a:lumMod val="75000"/>
                </a:schemeClr>
              </a:solidFill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18786922"/>
              </p:ext>
            </p:extLst>
          </p:nvPr>
        </p:nvGraphicFramePr>
        <p:xfrm>
          <a:off x="539553" y="2204863"/>
          <a:ext cx="4392488" cy="3620615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045678"/>
                <a:gridCol w="2346810"/>
              </a:tblGrid>
              <a:tr h="50531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</a:rPr>
                        <a:t>směr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</a:rPr>
                        <a:t>odjezd vlaků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44215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</a:rPr>
                        <a:t>Ostrava 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effectLst/>
                        </a:rPr>
                        <a:t> 8:15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44215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</a:rPr>
                        <a:t>Žilina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effectLst/>
                        </a:rPr>
                        <a:t> 9:30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44215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</a:rPr>
                        <a:t>Praha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effectLst/>
                        </a:rPr>
                        <a:t> 9:45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44215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</a:rPr>
                        <a:t>Brno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</a:rPr>
                        <a:t>10:00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4623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</a:rPr>
                        <a:t>Bohumín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</a:rPr>
                        <a:t>10:45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44215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</a:rPr>
                        <a:t>Jeseník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</a:rPr>
                        <a:t>11:15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44215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</a:rPr>
                        <a:t>Pardubice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</a:rPr>
                        <a:t>12:30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sp>
        <p:nvSpPr>
          <p:cNvPr id="5" name="Vývojový diagram: spojnice 4"/>
          <p:cNvSpPr/>
          <p:nvPr/>
        </p:nvSpPr>
        <p:spPr>
          <a:xfrm>
            <a:off x="5047348" y="2936567"/>
            <a:ext cx="1324851" cy="1284521"/>
          </a:xfrm>
          <a:prstGeom prst="flowChartConnector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Vývojový diagram: spojnice 5"/>
          <p:cNvSpPr/>
          <p:nvPr/>
        </p:nvSpPr>
        <p:spPr>
          <a:xfrm>
            <a:off x="5940152" y="1772816"/>
            <a:ext cx="1419677" cy="1359631"/>
          </a:xfrm>
          <a:prstGeom prst="flowChartConnector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Vývojový diagram: spojnice 6"/>
          <p:cNvSpPr/>
          <p:nvPr/>
        </p:nvSpPr>
        <p:spPr>
          <a:xfrm>
            <a:off x="7308304" y="2348880"/>
            <a:ext cx="1440160" cy="1368865"/>
          </a:xfrm>
          <a:prstGeom prst="flowChartConnector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" name="Vývojový diagram: spojnice 7"/>
          <p:cNvSpPr/>
          <p:nvPr/>
        </p:nvSpPr>
        <p:spPr>
          <a:xfrm>
            <a:off x="6084168" y="4221088"/>
            <a:ext cx="1368152" cy="1263739"/>
          </a:xfrm>
          <a:prstGeom prst="flowChartConnector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ývojový diagram: spojnice 8"/>
          <p:cNvSpPr/>
          <p:nvPr/>
        </p:nvSpPr>
        <p:spPr>
          <a:xfrm>
            <a:off x="7668344" y="3861048"/>
            <a:ext cx="1308662" cy="1249692"/>
          </a:xfrm>
          <a:prstGeom prst="flowChartConnector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ývojový diagram: spojnice 9"/>
          <p:cNvSpPr/>
          <p:nvPr/>
        </p:nvSpPr>
        <p:spPr>
          <a:xfrm>
            <a:off x="5057299" y="5229200"/>
            <a:ext cx="1448819" cy="1368152"/>
          </a:xfrm>
          <a:prstGeom prst="flowChartConnector">
            <a:avLst/>
          </a:prstGeom>
          <a:solidFill>
            <a:srgbClr val="C2149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Vývojový diagram: spojnice 10"/>
          <p:cNvSpPr/>
          <p:nvPr/>
        </p:nvSpPr>
        <p:spPr>
          <a:xfrm>
            <a:off x="7236296" y="5447113"/>
            <a:ext cx="1333992" cy="1232311"/>
          </a:xfrm>
          <a:prstGeom prst="flowChartConnector">
            <a:avLst/>
          </a:prstGeom>
          <a:solidFill>
            <a:srgbClr val="BA7A1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6" name="Přímá spojnice se šipkou 15"/>
          <p:cNvCxnSpPr>
            <a:endCxn id="6" idx="6"/>
          </p:cNvCxnSpPr>
          <p:nvPr/>
        </p:nvCxnSpPr>
        <p:spPr>
          <a:xfrm>
            <a:off x="6649990" y="2452631"/>
            <a:ext cx="709839" cy="1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/>
          <p:nvPr/>
        </p:nvCxnSpPr>
        <p:spPr>
          <a:xfrm flipH="1">
            <a:off x="6362246" y="2452631"/>
            <a:ext cx="287744" cy="184281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>
            <a:endCxn id="7" idx="4"/>
          </p:cNvCxnSpPr>
          <p:nvPr/>
        </p:nvCxnSpPr>
        <p:spPr>
          <a:xfrm>
            <a:off x="8028384" y="3033312"/>
            <a:ext cx="0" cy="684433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se šipkou 25"/>
          <p:cNvCxnSpPr/>
          <p:nvPr/>
        </p:nvCxnSpPr>
        <p:spPr>
          <a:xfrm flipH="1" flipV="1">
            <a:off x="7668344" y="2936567"/>
            <a:ext cx="360040" cy="96745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se šipkou 27"/>
          <p:cNvCxnSpPr>
            <a:endCxn id="9" idx="4"/>
          </p:cNvCxnSpPr>
          <p:nvPr/>
        </p:nvCxnSpPr>
        <p:spPr>
          <a:xfrm>
            <a:off x="8322675" y="4485894"/>
            <a:ext cx="0" cy="624846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se šipkou 29"/>
          <p:cNvCxnSpPr/>
          <p:nvPr/>
        </p:nvCxnSpPr>
        <p:spPr>
          <a:xfrm flipV="1">
            <a:off x="8322675" y="4077072"/>
            <a:ext cx="137757" cy="408822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se šipkou 31"/>
          <p:cNvCxnSpPr>
            <a:endCxn id="8" idx="6"/>
          </p:cNvCxnSpPr>
          <p:nvPr/>
        </p:nvCxnSpPr>
        <p:spPr>
          <a:xfrm>
            <a:off x="6768244" y="4852957"/>
            <a:ext cx="684076" cy="1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se šipkou 33"/>
          <p:cNvCxnSpPr/>
          <p:nvPr/>
        </p:nvCxnSpPr>
        <p:spPr>
          <a:xfrm flipH="1" flipV="1">
            <a:off x="6506118" y="4485894"/>
            <a:ext cx="262126" cy="367063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se šipkou 35"/>
          <p:cNvCxnSpPr>
            <a:endCxn id="11" idx="2"/>
          </p:cNvCxnSpPr>
          <p:nvPr/>
        </p:nvCxnSpPr>
        <p:spPr>
          <a:xfrm flipH="1">
            <a:off x="7236296" y="6063268"/>
            <a:ext cx="666996" cy="1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nice se šipkou 37"/>
          <p:cNvCxnSpPr/>
          <p:nvPr/>
        </p:nvCxnSpPr>
        <p:spPr>
          <a:xfrm flipH="1" flipV="1">
            <a:off x="7452320" y="5805264"/>
            <a:ext cx="450972" cy="258004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nice se šipkou 41"/>
          <p:cNvCxnSpPr>
            <a:endCxn id="10" idx="0"/>
          </p:cNvCxnSpPr>
          <p:nvPr/>
        </p:nvCxnSpPr>
        <p:spPr>
          <a:xfrm flipV="1">
            <a:off x="5709772" y="5229200"/>
            <a:ext cx="71937" cy="684076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nice se šipkou 43"/>
          <p:cNvCxnSpPr/>
          <p:nvPr/>
        </p:nvCxnSpPr>
        <p:spPr>
          <a:xfrm flipH="1" flipV="1">
            <a:off x="5436096" y="5733256"/>
            <a:ext cx="273676" cy="20101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nice se šipkou 45"/>
          <p:cNvCxnSpPr>
            <a:endCxn id="5" idx="2"/>
          </p:cNvCxnSpPr>
          <p:nvPr/>
        </p:nvCxnSpPr>
        <p:spPr>
          <a:xfrm flipH="1">
            <a:off x="5047348" y="3578827"/>
            <a:ext cx="662424" cy="1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nice se šipkou 47"/>
          <p:cNvCxnSpPr/>
          <p:nvPr/>
        </p:nvCxnSpPr>
        <p:spPr>
          <a:xfrm flipH="1" flipV="1">
            <a:off x="5378560" y="3375528"/>
            <a:ext cx="331212" cy="203299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0" name="TextovéPole 49"/>
          <p:cNvSpPr txBox="1"/>
          <p:nvPr/>
        </p:nvSpPr>
        <p:spPr>
          <a:xfrm>
            <a:off x="5940152" y="1722851"/>
            <a:ext cx="1419677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   12</a:t>
            </a:r>
          </a:p>
          <a:p>
            <a:endParaRPr lang="cs-CZ" dirty="0"/>
          </a:p>
          <a:p>
            <a:pPr marL="342900" indent="-342900">
              <a:buAutoNum type="arabicPlain" startAt="9"/>
            </a:pPr>
            <a:r>
              <a:rPr lang="cs-CZ" dirty="0" smtClean="0"/>
              <a:t>             3</a:t>
            </a:r>
          </a:p>
          <a:p>
            <a:endParaRPr lang="cs-CZ" dirty="0"/>
          </a:p>
          <a:p>
            <a:r>
              <a:rPr lang="cs-CZ" dirty="0" smtClean="0"/>
              <a:t>          6   </a:t>
            </a:r>
          </a:p>
          <a:p>
            <a:endParaRPr lang="cs-CZ" dirty="0"/>
          </a:p>
        </p:txBody>
      </p:sp>
      <p:sp>
        <p:nvSpPr>
          <p:cNvPr id="51" name="TextovéPole 50"/>
          <p:cNvSpPr txBox="1"/>
          <p:nvPr/>
        </p:nvSpPr>
        <p:spPr>
          <a:xfrm>
            <a:off x="7308304" y="2348880"/>
            <a:ext cx="144016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   12</a:t>
            </a:r>
          </a:p>
          <a:p>
            <a:endParaRPr lang="cs-CZ" dirty="0"/>
          </a:p>
          <a:p>
            <a:pPr marL="342900" indent="-342900">
              <a:buAutoNum type="arabicPlain" startAt="9"/>
            </a:pPr>
            <a:r>
              <a:rPr lang="cs-CZ" dirty="0" smtClean="0"/>
              <a:t>             3</a:t>
            </a:r>
          </a:p>
          <a:p>
            <a:endParaRPr lang="cs-CZ" dirty="0"/>
          </a:p>
          <a:p>
            <a:r>
              <a:rPr lang="cs-CZ" dirty="0" smtClean="0"/>
              <a:t>          6</a:t>
            </a:r>
            <a:endParaRPr lang="cs-CZ" dirty="0"/>
          </a:p>
        </p:txBody>
      </p:sp>
      <p:sp>
        <p:nvSpPr>
          <p:cNvPr id="56" name="TextovéPole 55"/>
          <p:cNvSpPr txBox="1"/>
          <p:nvPr/>
        </p:nvSpPr>
        <p:spPr>
          <a:xfrm>
            <a:off x="4836820" y="2850799"/>
            <a:ext cx="1662937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      12</a:t>
            </a:r>
            <a:endParaRPr lang="cs-CZ" b="1" dirty="0" smtClean="0"/>
          </a:p>
          <a:p>
            <a:r>
              <a:rPr lang="cs-CZ" dirty="0" smtClean="0"/>
              <a:t>             </a:t>
            </a:r>
          </a:p>
          <a:p>
            <a:r>
              <a:rPr lang="cs-CZ" dirty="0" smtClean="0"/>
              <a:t>  9                  3</a:t>
            </a:r>
          </a:p>
          <a:p>
            <a:r>
              <a:rPr lang="cs-CZ" dirty="0"/>
              <a:t> </a:t>
            </a:r>
          </a:p>
          <a:p>
            <a:r>
              <a:rPr lang="cs-CZ" dirty="0" smtClean="0"/>
              <a:t>            6</a:t>
            </a:r>
          </a:p>
          <a:p>
            <a:endParaRPr lang="cs-CZ" dirty="0"/>
          </a:p>
          <a:p>
            <a:endParaRPr lang="cs-CZ" dirty="0"/>
          </a:p>
        </p:txBody>
      </p:sp>
      <p:sp>
        <p:nvSpPr>
          <p:cNvPr id="58" name="TextovéPole 57"/>
          <p:cNvSpPr txBox="1"/>
          <p:nvPr/>
        </p:nvSpPr>
        <p:spPr>
          <a:xfrm>
            <a:off x="7190037" y="5311512"/>
            <a:ext cx="1512168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  12</a:t>
            </a:r>
          </a:p>
          <a:p>
            <a:endParaRPr lang="cs-CZ" dirty="0" smtClean="0"/>
          </a:p>
          <a:p>
            <a:r>
              <a:rPr lang="cs-CZ" dirty="0" smtClean="0"/>
              <a:t>9                3</a:t>
            </a:r>
          </a:p>
          <a:p>
            <a:endParaRPr lang="cs-CZ" dirty="0" smtClean="0"/>
          </a:p>
          <a:p>
            <a:r>
              <a:rPr lang="cs-CZ" dirty="0" smtClean="0"/>
              <a:t>         6</a:t>
            </a:r>
          </a:p>
          <a:p>
            <a:endParaRPr lang="cs-CZ" dirty="0"/>
          </a:p>
          <a:p>
            <a:endParaRPr lang="cs-CZ" dirty="0"/>
          </a:p>
        </p:txBody>
      </p:sp>
      <p:sp>
        <p:nvSpPr>
          <p:cNvPr id="59" name="TextovéPole 58"/>
          <p:cNvSpPr txBox="1"/>
          <p:nvPr/>
        </p:nvSpPr>
        <p:spPr>
          <a:xfrm>
            <a:off x="7461129" y="3757492"/>
            <a:ext cx="1860848" cy="169892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      12</a:t>
            </a:r>
          </a:p>
          <a:p>
            <a:endParaRPr lang="cs-CZ" dirty="0"/>
          </a:p>
          <a:p>
            <a:r>
              <a:rPr lang="cs-CZ" dirty="0" smtClean="0"/>
              <a:t>   9                3</a:t>
            </a:r>
          </a:p>
          <a:p>
            <a:endParaRPr lang="cs-CZ" dirty="0"/>
          </a:p>
          <a:p>
            <a:r>
              <a:rPr lang="cs-CZ" dirty="0" smtClean="0"/>
              <a:t>             6</a:t>
            </a:r>
            <a:endParaRPr lang="cs-CZ" dirty="0"/>
          </a:p>
        </p:txBody>
      </p:sp>
      <p:sp>
        <p:nvSpPr>
          <p:cNvPr id="61" name="TextovéPole 60"/>
          <p:cNvSpPr txBox="1"/>
          <p:nvPr/>
        </p:nvSpPr>
        <p:spPr>
          <a:xfrm>
            <a:off x="5985618" y="4114294"/>
            <a:ext cx="1584176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   12</a:t>
            </a:r>
          </a:p>
          <a:p>
            <a:endParaRPr lang="cs-CZ" dirty="0"/>
          </a:p>
          <a:p>
            <a:pPr marL="342900" indent="-342900">
              <a:buAutoNum type="arabicPlain" startAt="9"/>
            </a:pPr>
            <a:r>
              <a:rPr lang="cs-CZ" dirty="0" smtClean="0"/>
              <a:t>              3</a:t>
            </a:r>
          </a:p>
          <a:p>
            <a:endParaRPr lang="cs-CZ" dirty="0"/>
          </a:p>
          <a:p>
            <a:r>
              <a:rPr lang="cs-CZ" dirty="0" smtClean="0"/>
              <a:t>          6</a:t>
            </a:r>
            <a:endParaRPr lang="cs-CZ" dirty="0"/>
          </a:p>
        </p:txBody>
      </p:sp>
      <p:sp>
        <p:nvSpPr>
          <p:cNvPr id="63" name="TextovéPole 62"/>
          <p:cNvSpPr txBox="1"/>
          <p:nvPr/>
        </p:nvSpPr>
        <p:spPr>
          <a:xfrm>
            <a:off x="5047348" y="5110740"/>
            <a:ext cx="1589833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   12</a:t>
            </a:r>
          </a:p>
          <a:p>
            <a:endParaRPr lang="cs-CZ" dirty="0"/>
          </a:p>
          <a:p>
            <a:pPr marL="342900" indent="-342900">
              <a:buAutoNum type="arabicPlain" startAt="9"/>
            </a:pPr>
            <a:r>
              <a:rPr lang="cs-CZ" dirty="0" smtClean="0"/>
              <a:t>               3</a:t>
            </a:r>
          </a:p>
          <a:p>
            <a:endParaRPr lang="cs-CZ" dirty="0"/>
          </a:p>
          <a:p>
            <a:r>
              <a:rPr lang="cs-CZ" dirty="0" smtClean="0"/>
              <a:t>           6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150508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gawronova\AppData\Local\Microsoft\Windows\Temporary Internet Files\Content.IE5\8DPJ2CXN\MC900423860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71274" y="2506662"/>
            <a:ext cx="2269236" cy="25065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2878496" y="1268760"/>
            <a:ext cx="345479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SPRÁVNĚ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6" name="Tlačítko akce: Domů 5">
            <a:hlinkClick r:id="" action="ppaction://hlinkshowjump?jump=lastslideviewed" highlightClick="1">
              <a:snd r:embed="rId3" name="applause.wav"/>
            </a:hlinkClick>
          </p:cNvPr>
          <p:cNvSpPr/>
          <p:nvPr/>
        </p:nvSpPr>
        <p:spPr>
          <a:xfrm>
            <a:off x="899592" y="5517232"/>
            <a:ext cx="576064" cy="576064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528535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113910" y="1556792"/>
            <a:ext cx="291618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CHYBA!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pic>
        <p:nvPicPr>
          <p:cNvPr id="4" name="Picture 3" descr="C:\Users\gawronova\AppData\Local\Microsoft\Windows\Temporary Internet Files\Content.IE5\8DPJ2CXN\MC90042579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06371" y="2780928"/>
            <a:ext cx="2331259" cy="2016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lačítko akce: Domů 4">
            <a:hlinkClick r:id="" action="ppaction://hlinkshowjump?jump=lastslideviewed" highlightClick="1">
              <a:snd r:embed="rId3" name="explode.wav"/>
            </a:hlinkClick>
          </p:cNvPr>
          <p:cNvSpPr/>
          <p:nvPr/>
        </p:nvSpPr>
        <p:spPr>
          <a:xfrm>
            <a:off x="1115616" y="5423373"/>
            <a:ext cx="576064" cy="576064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35993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082354"/>
          </a:xfrm>
        </p:spPr>
        <p:txBody>
          <a:bodyPr>
            <a:normAutofit fontScale="90000"/>
          </a:bodyPr>
          <a:lstStyle/>
          <a:p>
            <a:pPr algn="l"/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2000" dirty="0" smtClean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</a:br>
            <a:r>
              <a:rPr lang="cs-CZ" sz="2000" dirty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2000" dirty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</a:br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2000" dirty="0" smtClean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</a:br>
            <a:r>
              <a:rPr lang="cs-CZ" sz="2000" dirty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2000" dirty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</a:br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2000" dirty="0" smtClean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</a:br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VY_32_INOVACE_010_JEDNOTKY ČASU_GAWRONOVÁ</a:t>
            </a:r>
            <a:br>
              <a:rPr lang="cs-CZ" sz="2000" dirty="0" smtClean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</a:br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OVĚŘENO_14. 3. 2012</a:t>
            </a:r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2000" dirty="0" smtClean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</a:br>
            <a:r>
              <a:rPr lang="cs-CZ" sz="2000" dirty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2000" dirty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</a:br>
            <a:r>
              <a:rPr lang="cs-CZ" sz="2200" dirty="0" smtClean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Popis prezentace:</a:t>
            </a:r>
            <a:br>
              <a:rPr lang="cs-CZ" sz="2200" dirty="0" smtClean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</a:br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snímek 2: brainstorming</a:t>
            </a:r>
            <a:br>
              <a:rPr lang="cs-CZ" sz="2000" dirty="0" smtClean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</a:br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snímek 3: video</a:t>
            </a:r>
            <a:br>
              <a:rPr lang="cs-CZ" sz="2000" dirty="0" smtClean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</a:br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snímek 4: postupně klikejte</a:t>
            </a:r>
            <a:br>
              <a:rPr lang="cs-CZ" sz="2000" dirty="0" smtClean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</a:br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snímek 5, 6,7: kliknutím na čas ověříte správnost odpovědí</a:t>
            </a:r>
            <a:br>
              <a:rPr lang="cs-CZ" sz="2000" dirty="0" smtClean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</a:br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snímek 8: kliknutím odkryjete hvězdičky</a:t>
            </a:r>
            <a:br>
              <a:rPr lang="cs-CZ" sz="2000" dirty="0" smtClean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</a:br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snímek 9: pracujete podle pokynů</a:t>
            </a:r>
            <a:br>
              <a:rPr lang="cs-CZ" sz="2000" dirty="0" smtClean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</a:br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snímek 10, 11: kliknutím na domeček se vrátíte zpět</a:t>
            </a:r>
            <a:br>
              <a:rPr lang="cs-CZ" sz="2000" dirty="0" smtClean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</a:br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2000" dirty="0" smtClean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</a:br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2000" dirty="0" smtClean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</a:br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br>
              <a:rPr lang="cs-CZ" sz="2000" dirty="0" smtClean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</a:br>
            <a:endParaRPr lang="cs-CZ" sz="2000" dirty="0">
              <a:solidFill>
                <a:schemeClr val="accent2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5373216"/>
            <a:ext cx="8291264" cy="100811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Citace:</a:t>
            </a:r>
            <a:endParaRPr lang="cs-CZ" sz="2000" u="sng" dirty="0">
              <a:solidFill>
                <a:schemeClr val="tx2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2000" u="sng" dirty="0" smtClean="0">
                <a:latin typeface="Arial" pitchFamily="34" charset="0"/>
                <a:cs typeface="Arial" pitchFamily="34" charset="0"/>
                <a:hlinkClick r:id="rId2"/>
              </a:rPr>
              <a:t>www.office.microsoft.com</a:t>
            </a:r>
            <a:r>
              <a:rPr lang="cs-CZ" sz="2000" u="sng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u="sng" dirty="0" smtClean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- klipart</a:t>
            </a:r>
            <a:endParaRPr lang="cs-CZ" sz="2000" dirty="0">
              <a:solidFill>
                <a:schemeClr val="accent2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sz="2000" dirty="0">
              <a:solidFill>
                <a:schemeClr val="tx2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166147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641</TotalTime>
  <Words>210</Words>
  <Application>Microsoft Office PowerPoint</Application>
  <PresentationFormat>Předvádění na obrazovce (4:3)</PresentationFormat>
  <Paragraphs>116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  Jednotky času</vt:lpstr>
      <vt:lpstr>Říkejte, kde najdete přesný čas:  </vt:lpstr>
      <vt:lpstr>Nyní nahlédneme dovnitř nejslavnějšího hodinového stroje v České republice, který měří čas od roku 1410.  </vt:lpstr>
      <vt:lpstr>čas na ciferníku         čas digitální</vt:lpstr>
      <vt:lpstr>Kolik je hodin? </vt:lpstr>
      <vt:lpstr>Kolik je hodin?</vt:lpstr>
      <vt:lpstr>Kolik je hodin?</vt:lpstr>
      <vt:lpstr>Spojuj čas na ciferníku s časem digitálním:</vt:lpstr>
      <vt:lpstr>Zjistěte na hodinkách, který čas odpovídá odjezdu vlaků. 1. Spojujte tužkou interaktivní tabule. 2. Ukazujte si čas na cvičných hodinách.</vt:lpstr>
      <vt:lpstr>Prezentace aplikace PowerPoint</vt:lpstr>
      <vt:lpstr>Prezentace aplikace PowerPoint</vt:lpstr>
      <vt:lpstr>     VY_32_INOVACE_010_JEDNOTKY ČASU_GAWRONOVÁ OVĚŘENO_14. 3. 2012  Popis prezentace: snímek 2: brainstorming snímek 3: video snímek 4: postupně klikejte snímek 5, 6,7: kliknutím na čas ověříte správnost odpovědí snímek 8: kliknutím odkryjete hvězdičky snímek 9: pracujete podle pokynů snímek 10, 11: kliknutím na domeček se vrátíte zpět    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Vyjmenovaná slova po b</dc:title>
  <dc:creator>gawronova</dc:creator>
  <cp:lastModifiedBy>gawronova</cp:lastModifiedBy>
  <cp:revision>65</cp:revision>
  <dcterms:created xsi:type="dcterms:W3CDTF">2012-02-09T13:39:16Z</dcterms:created>
  <dcterms:modified xsi:type="dcterms:W3CDTF">2012-03-16T09:08:55Z</dcterms:modified>
</cp:coreProperties>
</file>