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2CFE3-0CD4-4ABE-9619-1C5A78B32A05}" type="datetimeFigureOut">
              <a:rPr lang="cs-CZ" smtClean="0"/>
              <a:pPr/>
              <a:t>24.8.2013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44F7F-3B25-442A-96EE-9E2914C763F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277685"/>
              </p:ext>
            </p:extLst>
          </p:nvPr>
        </p:nvGraphicFramePr>
        <p:xfrm>
          <a:off x="571500" y="428625"/>
          <a:ext cx="7929564" cy="4331972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Kotvová Olga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VY_42_INOVACE_0104_ROVNICE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ROVNICE S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JEDNOU NEZNÁMOU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8. 8.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5. 9.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cs-CZ" sz="2000" dirty="0" smtClean="0"/>
              <a:t>	Materiál je určen pro žáky osmého a devátého ročníku, kteří si tento materiál mohou na začátku školního roku zopakovat. Cílem prezentace je ukázat podrobný postup (krok po kroku) výpočtu jednoduchých rovnic s jednou neznámou. Žáci názorně vidí podrobný postup jak řešit a provádět zkoušku jednoduché rovnice.</a:t>
            </a:r>
          </a:p>
          <a:p>
            <a:pPr>
              <a:buNone/>
            </a:pPr>
            <a:r>
              <a:rPr lang="cs-CZ" sz="2000" dirty="0" smtClean="0"/>
              <a:t> 	Materiál podněcuje zájem žáků o učivo , motivuje žáky k dalším složitějším rovnicím. Je interaktivní, po kliknutí se objeví řešení.</a:t>
            </a:r>
          </a:p>
          <a:p>
            <a:pPr>
              <a:buNone/>
            </a:pPr>
            <a:r>
              <a:rPr lang="cs-CZ" sz="2000" dirty="0" smtClean="0"/>
              <a:t>      Prezentace náleží 8. - 9. ročníku, vzdělávací oblasti Rovnice s jednou neznámou, tematický okruh Rovnice.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latin typeface="Arial" pitchFamily="34" charset="0"/>
                <a:cs typeface="Arial" pitchFamily="34" charset="0"/>
              </a:rPr>
              <a:t>Rovnice s jednou neznámou</a:t>
            </a:r>
            <a:endParaRPr lang="cs-CZ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i="1" dirty="0" smtClean="0">
                <a:latin typeface="Arial" pitchFamily="34" charset="0"/>
                <a:cs typeface="Arial" pitchFamily="34" charset="0"/>
              </a:rPr>
              <a:t>Napiš rovnici a najdi její kořen.</a:t>
            </a:r>
          </a:p>
          <a:p>
            <a:pPr marL="514350" indent="-514350">
              <a:buAutoNum type="alphaLcParenR"/>
            </a:pP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levá strana rovnice je </a:t>
            </a:r>
            <a:r>
              <a:rPr lang="cs-CZ" sz="28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, pravá </a:t>
            </a:r>
            <a:r>
              <a:rPr lang="cs-CZ" sz="28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x + 9</a:t>
            </a:r>
          </a:p>
          <a:p>
            <a:pPr marL="514350" indent="-514350">
              <a:buNone/>
            </a:pPr>
            <a:r>
              <a:rPr lang="cs-CZ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       10 = x + 9</a:t>
            </a:r>
          </a:p>
          <a:p>
            <a:pPr marL="514350" indent="-514350">
              <a:buNone/>
            </a:pPr>
            <a:r>
              <a:rPr lang="cs-CZ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        x  = 1</a:t>
            </a:r>
          </a:p>
          <a:p>
            <a:pPr marL="514350" indent="-514350">
              <a:buNone/>
            </a:pP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b) levá strana je rozdíl neznámé a čísla </a:t>
            </a:r>
            <a:r>
              <a:rPr lang="cs-CZ" sz="2800" b="1" i="1" dirty="0" smtClean="0">
                <a:latin typeface="Arial" pitchFamily="34" charset="0"/>
                <a:cs typeface="Arial" pitchFamily="34" charset="0"/>
              </a:rPr>
              <a:t>4,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pravá strana je ‒</a:t>
            </a:r>
            <a:r>
              <a:rPr lang="cs-CZ" sz="2800" b="1" i="1" dirty="0" smtClean="0">
                <a:latin typeface="Arial" pitchFamily="34" charset="0"/>
                <a:cs typeface="Arial" pitchFamily="34" charset="0"/>
              </a:rPr>
              <a:t>3</a:t>
            </a:r>
          </a:p>
          <a:p>
            <a:pPr marL="514350" indent="-514350">
              <a:buNone/>
            </a:pPr>
            <a:r>
              <a:rPr lang="cs-CZ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                   </a:t>
            </a:r>
            <a:r>
              <a:rPr lang="cs-CZ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x – 4 = -3</a:t>
            </a:r>
          </a:p>
          <a:p>
            <a:pPr marL="514350" indent="-514350">
              <a:buNone/>
            </a:pPr>
            <a:r>
              <a:rPr lang="cs-CZ" i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             x = 1</a:t>
            </a:r>
          </a:p>
          <a:p>
            <a:pPr marL="514350" indent="-514350">
              <a:buNone/>
            </a:pPr>
            <a:endParaRPr lang="cs-CZ" i="1" dirty="0" smtClean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Rovnice s jednou neznámou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i="1" dirty="0" smtClean="0">
                <a:latin typeface="Arial" pitchFamily="34" charset="0"/>
                <a:cs typeface="Arial" pitchFamily="34" charset="0"/>
              </a:rPr>
              <a:t>Zjisti, které z čísel jsou kořeny rovnice.</a:t>
            </a:r>
          </a:p>
          <a:p>
            <a:pPr>
              <a:buNone/>
            </a:pP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c) levá strana 6x – 7, pravá strana 2</a:t>
            </a:r>
          </a:p>
          <a:p>
            <a:pPr>
              <a:buNone/>
            </a:pP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6x – 7 =  2           </a:t>
            </a:r>
          </a:p>
          <a:p>
            <a:pPr>
              <a:buNone/>
            </a:pPr>
            <a:r>
              <a:rPr lang="cs-CZ" sz="28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        x = </a:t>
            </a:r>
          </a:p>
          <a:p>
            <a:pPr>
              <a:buNone/>
            </a:pPr>
            <a:endParaRPr lang="cs-CZ" sz="2800" i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d) levá strana je 9, pravá je třetina neznámého čísla</a:t>
            </a:r>
          </a:p>
          <a:p>
            <a:pPr>
              <a:buNone/>
            </a:pP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  9 = </a:t>
            </a:r>
          </a:p>
          <a:p>
            <a:pPr>
              <a:buNone/>
            </a:pP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  x = 27</a:t>
            </a:r>
            <a:endParaRPr lang="cs-CZ" sz="2800" i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820256"/>
              </p:ext>
            </p:extLst>
          </p:nvPr>
        </p:nvGraphicFramePr>
        <p:xfrm>
          <a:off x="2051720" y="2852936"/>
          <a:ext cx="576064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Rovnice" r:id="rId3" imgW="152334" imgH="393529" progId="Equation.3">
                  <p:embed/>
                </p:oleObj>
              </mc:Choice>
              <mc:Fallback>
                <p:oleObj name="Rovnice" r:id="rId3" imgW="152334" imgH="393529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2852936"/>
                        <a:ext cx="576064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015273"/>
              </p:ext>
            </p:extLst>
          </p:nvPr>
        </p:nvGraphicFramePr>
        <p:xfrm>
          <a:off x="1403648" y="4509120"/>
          <a:ext cx="648072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Rovnice" r:id="rId5" imgW="152334" imgH="393529" progId="Equation.3">
                  <p:embed/>
                </p:oleObj>
              </mc:Choice>
              <mc:Fallback>
                <p:oleObj name="Rovnice" r:id="rId5" imgW="152334" imgH="393529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4509120"/>
                        <a:ext cx="648072" cy="86409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Rovnice s jednou neznámou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i="1" dirty="0" smtClean="0"/>
              <a:t>Řeš rovnici a proveď zkoušku.</a:t>
            </a:r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1,6 + 2y = 2,6</a:t>
            </a:r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            y = 0,5</a:t>
            </a:r>
          </a:p>
          <a:p>
            <a:pPr>
              <a:buNone/>
            </a:pPr>
            <a:r>
              <a:rPr lang="cs-CZ" sz="2800" b="1" i="1" dirty="0" smtClean="0"/>
              <a:t>Zkouška</a:t>
            </a:r>
            <a:r>
              <a:rPr lang="cs-CZ" sz="2800" i="1" dirty="0" smtClean="0"/>
              <a:t>: </a:t>
            </a:r>
            <a:r>
              <a:rPr lang="cs-CZ" sz="2800" i="1" dirty="0" smtClean="0">
                <a:solidFill>
                  <a:srgbClr val="00B050"/>
                </a:solidFill>
              </a:rPr>
              <a:t>Dosadíme kořen rovnice do levé strany </a:t>
            </a:r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             L(y) = 1,6 + </a:t>
            </a:r>
            <a:r>
              <a:rPr lang="cs-CZ" sz="2800" i="1" dirty="0" smtClean="0"/>
              <a:t>2x0,5</a:t>
            </a:r>
            <a:endParaRPr lang="cs-CZ" sz="2800" i="1" dirty="0" smtClean="0"/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             L(y) = 2,6 </a:t>
            </a:r>
          </a:p>
          <a:p>
            <a:pPr>
              <a:buNone/>
            </a:pPr>
            <a:r>
              <a:rPr lang="cs-CZ" sz="2800" i="1" dirty="0">
                <a:solidFill>
                  <a:srgbClr val="00B050"/>
                </a:solidFill>
              </a:rPr>
              <a:t> </a:t>
            </a:r>
            <a:r>
              <a:rPr lang="cs-CZ" sz="2800" i="1" dirty="0" smtClean="0">
                <a:solidFill>
                  <a:srgbClr val="00B050"/>
                </a:solidFill>
              </a:rPr>
              <a:t>                Levou stranu porovnáme s pravou</a:t>
            </a:r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             P(y) = 2,6</a:t>
            </a:r>
            <a:endParaRPr lang="cs-CZ" sz="2800" b="1" dirty="0"/>
          </a:p>
          <a:p>
            <a:pPr>
              <a:buNone/>
            </a:pPr>
            <a:r>
              <a:rPr lang="cs-CZ" sz="2800" b="1" dirty="0" smtClean="0"/>
              <a:t>                 </a:t>
            </a:r>
            <a:r>
              <a:rPr lang="cs-CZ" sz="2800" b="1" dirty="0" smtClean="0">
                <a:solidFill>
                  <a:srgbClr val="FF0000"/>
                </a:solidFill>
              </a:rPr>
              <a:t>L(y) = P(y)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Rovnice s jednou neznámou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i="1" dirty="0" smtClean="0">
                <a:latin typeface="Arial" pitchFamily="34" charset="0"/>
                <a:cs typeface="Arial" pitchFamily="34" charset="0"/>
              </a:rPr>
              <a:t>Řeš rovnici a proveď zkoušku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2800" i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b="1" i="1" dirty="0" smtClean="0">
                <a:latin typeface="Arial" pitchFamily="34" charset="0"/>
                <a:cs typeface="Arial" pitchFamily="34" charset="0"/>
              </a:rPr>
              <a:t>                4,2 = 8,4 – z</a:t>
            </a:r>
          </a:p>
          <a:p>
            <a:pPr>
              <a:buNone/>
            </a:pPr>
            <a:r>
              <a:rPr lang="cs-CZ" sz="28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                  z = 4,2</a:t>
            </a:r>
          </a:p>
          <a:p>
            <a:pPr>
              <a:buNone/>
            </a:pPr>
            <a:endParaRPr lang="cs-CZ" sz="2800" i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b="1" i="1" dirty="0" smtClean="0">
                <a:latin typeface="Arial" pitchFamily="34" charset="0"/>
                <a:cs typeface="Arial" pitchFamily="34" charset="0"/>
              </a:rPr>
              <a:t>Zkouška: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L(z) = 4,2</a:t>
            </a:r>
          </a:p>
          <a:p>
            <a:pPr>
              <a:buNone/>
            </a:pPr>
            <a:r>
              <a:rPr lang="cs-CZ" sz="28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              P(z) = 8,4 – </a:t>
            </a:r>
            <a:r>
              <a:rPr lang="cs-CZ" sz="2800" i="1" dirty="0" err="1" smtClean="0">
                <a:latin typeface="Arial" pitchFamily="34" charset="0"/>
                <a:cs typeface="Arial" pitchFamily="34" charset="0"/>
              </a:rPr>
              <a:t>4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,2</a:t>
            </a:r>
          </a:p>
          <a:p>
            <a:pPr>
              <a:buNone/>
            </a:pPr>
            <a:r>
              <a:rPr lang="cs-CZ" sz="2800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               P(z) = 4,2</a:t>
            </a:r>
          </a:p>
          <a:p>
            <a:pPr>
              <a:buNone/>
            </a:pPr>
            <a:r>
              <a:rPr lang="cs-CZ" sz="2800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L(z) = P(z)</a:t>
            </a:r>
            <a:endParaRPr lang="cs-CZ" sz="280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Rovnice s jednou neznámou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800" b="1" dirty="0" smtClean="0"/>
              <a:t>Řeš rovnici a proveď zkoušku</a:t>
            </a:r>
            <a:r>
              <a:rPr lang="cs-CZ" sz="2800" dirty="0" smtClean="0"/>
              <a:t>:</a:t>
            </a:r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            1,5a = 6</a:t>
            </a:r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                 a = 4</a:t>
            </a:r>
          </a:p>
          <a:p>
            <a:pPr>
              <a:buNone/>
            </a:pPr>
            <a:endParaRPr lang="cs-CZ" sz="2800" i="1" dirty="0"/>
          </a:p>
          <a:p>
            <a:pPr>
              <a:buNone/>
            </a:pPr>
            <a:r>
              <a:rPr lang="cs-CZ" sz="2800" i="1" dirty="0" smtClean="0"/>
              <a:t>Zkouška: L(a) = </a:t>
            </a:r>
            <a:r>
              <a:rPr lang="cs-CZ" sz="2800" i="1" dirty="0" smtClean="0"/>
              <a:t>1,5x4</a:t>
            </a:r>
            <a:endParaRPr lang="cs-CZ" sz="2800" i="1" dirty="0" smtClean="0"/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             L(a) = 6</a:t>
            </a:r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             P(a) = 6</a:t>
            </a:r>
          </a:p>
          <a:p>
            <a:pPr>
              <a:buNone/>
            </a:pPr>
            <a:r>
              <a:rPr lang="cs-CZ" sz="2800" i="1" dirty="0">
                <a:solidFill>
                  <a:srgbClr val="FF0000"/>
                </a:solidFill>
              </a:rPr>
              <a:t> </a:t>
            </a:r>
            <a:r>
              <a:rPr lang="cs-CZ" sz="2800" i="1" dirty="0" smtClean="0">
                <a:solidFill>
                  <a:srgbClr val="FF0000"/>
                </a:solidFill>
              </a:rPr>
              <a:t>                L(a) = P(a)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Rovnice s jednou neznámou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i="1" dirty="0" smtClean="0"/>
              <a:t>Řeš rovnici a proveď zkoušku</a:t>
            </a:r>
            <a:r>
              <a:rPr lang="cs-CZ" sz="2800" i="1" dirty="0" smtClean="0"/>
              <a:t>:</a:t>
            </a:r>
          </a:p>
          <a:p>
            <a:pPr>
              <a:buNone/>
            </a:pPr>
            <a:endParaRPr lang="cs-CZ" sz="2800" i="1" dirty="0"/>
          </a:p>
          <a:p>
            <a:pPr>
              <a:buNone/>
            </a:pPr>
            <a:endParaRPr lang="cs-CZ" sz="2800" i="1" dirty="0" smtClean="0"/>
          </a:p>
          <a:p>
            <a:pPr>
              <a:buNone/>
            </a:pPr>
            <a:r>
              <a:rPr lang="cs-CZ" sz="2800" i="1" dirty="0" smtClean="0"/>
              <a:t>                          x = 9</a:t>
            </a:r>
          </a:p>
          <a:p>
            <a:pPr>
              <a:buNone/>
            </a:pPr>
            <a:endParaRPr lang="cs-CZ" sz="2800" i="1" dirty="0" smtClean="0"/>
          </a:p>
          <a:p>
            <a:pPr>
              <a:buNone/>
            </a:pPr>
            <a:r>
              <a:rPr lang="cs-CZ" sz="2800" b="1" i="1" dirty="0" smtClean="0"/>
              <a:t>Zkouška:</a:t>
            </a:r>
            <a:r>
              <a:rPr lang="cs-CZ" sz="2800" i="1" dirty="0" smtClean="0"/>
              <a:t>      L(x) =  </a:t>
            </a:r>
          </a:p>
          <a:p>
            <a:pPr>
              <a:buNone/>
            </a:pPr>
            <a:r>
              <a:rPr lang="cs-CZ" sz="2800" i="1" dirty="0" smtClean="0"/>
              <a:t>                      L(x) = 6</a:t>
            </a:r>
          </a:p>
          <a:p>
            <a:pPr>
              <a:buNone/>
            </a:pPr>
            <a:r>
              <a:rPr lang="cs-CZ" sz="2800" i="1" dirty="0"/>
              <a:t> </a:t>
            </a:r>
            <a:r>
              <a:rPr lang="cs-CZ" sz="2800" i="1" dirty="0" smtClean="0"/>
              <a:t>                    P(x) = 6</a:t>
            </a:r>
          </a:p>
          <a:p>
            <a:pPr>
              <a:buNone/>
            </a:pPr>
            <a:r>
              <a:rPr lang="cs-CZ" sz="2800" i="1" dirty="0">
                <a:solidFill>
                  <a:srgbClr val="FF0000"/>
                </a:solidFill>
              </a:rPr>
              <a:t> </a:t>
            </a:r>
            <a:r>
              <a:rPr lang="cs-CZ" sz="2800" i="1" dirty="0" smtClean="0">
                <a:solidFill>
                  <a:srgbClr val="FF0000"/>
                </a:solidFill>
              </a:rPr>
              <a:t>                    L(x) = P(x)</a:t>
            </a:r>
            <a:endParaRPr lang="cs-CZ" sz="2800" i="1" dirty="0">
              <a:solidFill>
                <a:srgbClr val="FF0000"/>
              </a:solidFill>
            </a:endParaRP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267744" y="2132856"/>
          <a:ext cx="1152128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Rovnice" r:id="rId3" imgW="457002" imgH="393529" progId="Equation.3">
                  <p:embed/>
                </p:oleObj>
              </mc:Choice>
              <mc:Fallback>
                <p:oleObj name="Rovnice" r:id="rId3" imgW="457002" imgH="393529" progId="Equation.3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7744" y="2132856"/>
                        <a:ext cx="1152128" cy="936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203848" y="3789040"/>
          <a:ext cx="360040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Rovnice" r:id="rId5" imgW="266469" imgH="393359" progId="Equation.3">
                  <p:embed/>
                </p:oleObj>
              </mc:Choice>
              <mc:Fallback>
                <p:oleObj name="Rovnice" r:id="rId5" imgW="266469" imgH="393359" progId="Equation.3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3789040"/>
                        <a:ext cx="360040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i="1" dirty="0" smtClean="0"/>
              <a:t>Citace: </a:t>
            </a:r>
            <a:br>
              <a:rPr lang="cs-CZ" b="1" i="1" dirty="0" smtClean="0"/>
            </a:br>
            <a:r>
              <a:rPr lang="cs-CZ" b="1" i="1" dirty="0" smtClean="0"/>
              <a:t> Archiv autora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332</Words>
  <Application>Microsoft Office PowerPoint</Application>
  <PresentationFormat>Předvádění na obrazovce (4:3)</PresentationFormat>
  <Paragraphs>70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Prezentace aplikace PowerPoint</vt:lpstr>
      <vt:lpstr>Anotace</vt:lpstr>
      <vt:lpstr>Rovnice s jednou neznámou</vt:lpstr>
      <vt:lpstr>Rovnice s jednou neznámou</vt:lpstr>
      <vt:lpstr>Rovnice s jednou neznámou</vt:lpstr>
      <vt:lpstr>Rovnice s jednou neznámou</vt:lpstr>
      <vt:lpstr>Rovnice s jednou neznámou</vt:lpstr>
      <vt:lpstr>Rovnice s jednou neznámou</vt:lpstr>
      <vt:lpstr>Citace:   Archiv autora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Kotvovi</dc:creator>
  <cp:lastModifiedBy>Ucitel</cp:lastModifiedBy>
  <cp:revision>39</cp:revision>
  <dcterms:created xsi:type="dcterms:W3CDTF">2012-08-08T15:01:19Z</dcterms:created>
  <dcterms:modified xsi:type="dcterms:W3CDTF">2013-08-24T16:38:14Z</dcterms:modified>
</cp:coreProperties>
</file>