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C9D03-0983-43F6-9BA2-A6AB467F329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C3352-58C9-4F2B-AE66-97EF3C3C9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6026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VY_42_INOVACE_0204_ROVNICE 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ROVNICE ZAČÍNÁME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8. 8.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12. 9.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000" dirty="0" smtClean="0"/>
              <a:t>	Materiál je určen pro žáky osmého a devátého ročníku, kteří si tento materiál mohou na začátku školního roku zopakovat. Cílem prezentace je ukázat podrobný postup (krok po kroku) výpočtu jednoduchých rovnic s jednou neznámou. Žáci názorně vidí podrobný postup jak řešit a provádět zkoušku jednoduché rovnice.</a:t>
            </a:r>
          </a:p>
          <a:p>
            <a:pPr>
              <a:buNone/>
            </a:pPr>
            <a:r>
              <a:rPr lang="cs-CZ" sz="2000" dirty="0" smtClean="0"/>
              <a:t> 	Materiál podněcuje zájem žáků o učivo, motivuje žáky k dalším složitějším rovnicím. Je interaktivní, po kliknutí se objeví řešení.</a:t>
            </a:r>
          </a:p>
          <a:p>
            <a:pPr>
              <a:buNone/>
            </a:pPr>
            <a:r>
              <a:rPr lang="cs-CZ" sz="2000" dirty="0" smtClean="0"/>
              <a:t>      Prezentace náleží 8. - 9. ročníku, vzdělávací oblasti Rovnice začínáme, tematický okruh Rovnice.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Začínáme s rovnicemi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Rovnice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Rovnost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00B0F0"/>
                </a:solidFill>
              </a:rPr>
              <a:t>zápis</a:t>
            </a:r>
            <a:r>
              <a:rPr lang="cs-CZ" sz="2800" dirty="0" smtClean="0"/>
              <a:t> kde se dvě čísla, nebo početní výrazy 		</a:t>
            </a:r>
            <a:r>
              <a:rPr lang="cs-CZ" sz="2800" dirty="0" smtClean="0">
                <a:solidFill>
                  <a:srgbClr val="00B0F0"/>
                </a:solidFill>
              </a:rPr>
              <a:t>rovnají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/>
          </a:p>
          <a:p>
            <a:pPr algn="ctr">
              <a:buNone/>
            </a:pPr>
            <a:r>
              <a:rPr lang="cs-CZ" sz="3600" dirty="0" smtClean="0"/>
              <a:t>3 </a:t>
            </a:r>
            <a:r>
              <a:rPr lang="cs-CZ" sz="3600" dirty="0" smtClean="0"/>
              <a:t>x </a:t>
            </a:r>
            <a:r>
              <a:rPr lang="cs-CZ" sz="3600" dirty="0" smtClean="0"/>
              <a:t>5 + 3 = 2 </a:t>
            </a:r>
            <a:r>
              <a:rPr lang="cs-CZ" sz="3600" dirty="0" smtClean="0"/>
              <a:t>x </a:t>
            </a:r>
            <a:r>
              <a:rPr lang="cs-CZ" sz="3600" dirty="0" smtClean="0"/>
              <a:t>9     </a:t>
            </a:r>
          </a:p>
          <a:p>
            <a:pPr algn="ctr">
              <a:buNone/>
            </a:pPr>
            <a:endParaRPr lang="cs-CZ" sz="2800" dirty="0"/>
          </a:p>
          <a:p>
            <a:pPr>
              <a:buNone/>
            </a:pPr>
            <a:r>
              <a:rPr lang="cs-CZ" sz="2400" i="1" dirty="0" smtClean="0"/>
              <a:t>                                      levá strana </a:t>
            </a:r>
            <a:r>
              <a:rPr lang="cs-CZ" sz="2400" i="1" dirty="0" smtClean="0">
                <a:solidFill>
                  <a:srgbClr val="FF0000"/>
                </a:solidFill>
              </a:rPr>
              <a:t>L</a:t>
            </a:r>
            <a:r>
              <a:rPr lang="cs-CZ" sz="2400" i="1" dirty="0" smtClean="0"/>
              <a:t>    pravá strana </a:t>
            </a:r>
            <a:r>
              <a:rPr lang="cs-CZ" sz="2400" i="1" dirty="0" smtClean="0">
                <a:solidFill>
                  <a:srgbClr val="FF0000"/>
                </a:solidFill>
              </a:rPr>
              <a:t>P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</a:t>
            </a:r>
            <a:r>
              <a:rPr lang="cs-CZ" dirty="0" smtClean="0"/>
              <a:t>18 = </a:t>
            </a:r>
            <a:r>
              <a:rPr lang="cs-CZ" dirty="0" err="1" smtClean="0"/>
              <a:t>18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L   =  P</a:t>
            </a:r>
          </a:p>
        </p:txBody>
      </p:sp>
      <p:sp>
        <p:nvSpPr>
          <p:cNvPr id="12" name="AutoShape 36"/>
          <p:cNvSpPr>
            <a:spLocks/>
          </p:cNvSpPr>
          <p:nvPr/>
        </p:nvSpPr>
        <p:spPr bwMode="auto">
          <a:xfrm rot="16200000" flipH="1" flipV="1">
            <a:off x="3743908" y="3032956"/>
            <a:ext cx="360040" cy="1584176"/>
          </a:xfrm>
          <a:prstGeom prst="rightBrace">
            <a:avLst>
              <a:gd name="adj1" fmla="val 57518"/>
              <a:gd name="adj2" fmla="val 49455"/>
            </a:avLst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3" name="AutoShape 36"/>
          <p:cNvSpPr>
            <a:spLocks/>
          </p:cNvSpPr>
          <p:nvPr/>
        </p:nvSpPr>
        <p:spPr bwMode="auto">
          <a:xfrm rot="16200000" flipH="1" flipV="1">
            <a:off x="5364063" y="3285009"/>
            <a:ext cx="288032" cy="1008062"/>
          </a:xfrm>
          <a:prstGeom prst="rightBrace">
            <a:avLst>
              <a:gd name="adj1" fmla="val 57518"/>
              <a:gd name="adj2" fmla="val 52204"/>
            </a:avLst>
          </a:prstGeom>
          <a:noFill/>
          <a:ln w="254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348880"/>
            <a:ext cx="1371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Rovnice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Nerovnost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00B050"/>
                </a:solidFill>
              </a:rPr>
              <a:t>zápis</a:t>
            </a:r>
            <a:r>
              <a:rPr lang="cs-CZ" dirty="0" smtClean="0"/>
              <a:t> ve kterém se dvě čísla nebo       dva početní výrazy </a:t>
            </a:r>
            <a:r>
              <a:rPr lang="cs-CZ" dirty="0" smtClean="0">
                <a:solidFill>
                  <a:srgbClr val="00B050"/>
                </a:solidFill>
              </a:rPr>
              <a:t>nerovnají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4 </a:t>
            </a:r>
            <a:r>
              <a:rPr lang="cs-CZ" dirty="0" smtClean="0"/>
              <a:t>x </a:t>
            </a:r>
            <a:r>
              <a:rPr lang="cs-CZ" dirty="0" smtClean="0"/>
              <a:t>3 ≠ 5 </a:t>
            </a:r>
            <a:r>
              <a:rPr lang="cs-CZ" dirty="0" smtClean="0"/>
              <a:t>x </a:t>
            </a:r>
            <a:r>
              <a:rPr lang="cs-CZ" dirty="0" smtClean="0"/>
              <a:t>7</a:t>
            </a:r>
          </a:p>
          <a:p>
            <a:pPr>
              <a:buNone/>
            </a:pPr>
            <a:r>
              <a:rPr lang="cs-CZ" dirty="0" smtClean="0"/>
              <a:t>                                    12 &lt; 35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L   &lt;  P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924944"/>
            <a:ext cx="2268006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 Najdi mezi přirozenými č. 1 až 5 takové č., pro které se hodnoty výrazů </a:t>
            </a:r>
            <a:r>
              <a:rPr lang="cs-CZ" sz="2400" dirty="0" smtClean="0">
                <a:solidFill>
                  <a:srgbClr val="00B050"/>
                </a:solidFill>
              </a:rPr>
              <a:t>2x + 7 a 4x – 1 </a:t>
            </a:r>
            <a:r>
              <a:rPr lang="cs-CZ" sz="2400" dirty="0" smtClean="0"/>
              <a:t>sobě rovnají. </a:t>
            </a: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3118088"/>
          <a:ext cx="6096000" cy="1737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47800"/>
                <a:gridCol w="784200"/>
                <a:gridCol w="1016000"/>
                <a:gridCol w="1016000"/>
                <a:gridCol w="1016000"/>
                <a:gridCol w="1016000"/>
              </a:tblGrid>
              <a:tr h="27003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r>
                        <a:rPr lang="cs-CZ" dirty="0" smtClean="0"/>
                        <a:t>2x</a:t>
                      </a:r>
                      <a:r>
                        <a:rPr lang="cs-CZ" baseline="0" dirty="0" smtClean="0"/>
                        <a:t> + 7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r>
                        <a:rPr lang="cs-CZ" dirty="0" smtClean="0"/>
                        <a:t>4x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r>
                        <a:rPr lang="cs-CZ" dirty="0" smtClean="0"/>
                        <a:t>Rovnají se hodnoty?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Obláček 16"/>
          <p:cNvSpPr/>
          <p:nvPr/>
        </p:nvSpPr>
        <p:spPr bwMode="auto">
          <a:xfrm>
            <a:off x="5796136" y="2132856"/>
            <a:ext cx="1728192" cy="983873"/>
          </a:xfrm>
          <a:prstGeom prst="cloudCallout">
            <a:avLst>
              <a:gd name="adj1" fmla="val -22093"/>
              <a:gd name="adj2" fmla="val 79097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/>
              <a:t>Neznámé číslo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Rovnice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Urči všechna neznámá čísla x, pro která platí </a:t>
            </a:r>
            <a:r>
              <a:rPr lang="cs-CZ" sz="28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rovnost.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3x + 1 = 10         	x + 4 =  - 9         2.(x – 2) = -6</a:t>
            </a:r>
          </a:p>
          <a:p>
            <a:pPr>
              <a:buNone/>
            </a:pPr>
            <a:r>
              <a:rPr lang="cs-CZ" sz="28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x =   3                x = -13                     x = -1</a:t>
            </a:r>
          </a:p>
          <a:p>
            <a:pPr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X² = 25          |x - 1|= 4              	    	 =   5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x  =   5              x₁ = 5                       x  = 25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x₂ = -3</a:t>
            </a:r>
          </a:p>
          <a:p>
            <a:pPr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     Zápis rovnosti dvou výrazů, ve kterém máme určit neznámé číslo tak, aby rovnost platila se nazývá </a:t>
            </a:r>
            <a:r>
              <a:rPr lang="cs-CZ" sz="2600" b="1" i="1" dirty="0" smtClean="0">
                <a:solidFill>
                  <a:srgbClr val="00B050"/>
                </a:solidFill>
              </a:rPr>
              <a:t>rovnice.</a:t>
            </a:r>
            <a:endParaRPr lang="cs-CZ" sz="2600" b="1" i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48861" y="3464141"/>
                <a:ext cx="1057579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sz="2400" b="1" i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8861" y="3464141"/>
                <a:ext cx="1057579" cy="50520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Rovnice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/>
              <a:t>Doplň jeden ze znaků </a:t>
            </a:r>
            <a:r>
              <a:rPr lang="cs-CZ" sz="2800" dirty="0" smtClean="0">
                <a:solidFill>
                  <a:srgbClr val="00B050"/>
                </a:solidFill>
              </a:rPr>
              <a:t>&gt;, &lt;, =.</a:t>
            </a:r>
          </a:p>
          <a:p>
            <a:pPr>
              <a:buNone/>
            </a:pPr>
            <a:endParaRPr lang="cs-CZ" sz="28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i="1" dirty="0" smtClean="0"/>
              <a:t>                                                   1,8 + 0,9 … 2,5 + 1,1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     (-6)²+3 … </a:t>
            </a:r>
            <a:r>
              <a:rPr lang="cs-CZ" sz="2800" i="1" dirty="0" err="1" smtClean="0"/>
              <a:t>3</a:t>
            </a:r>
            <a:r>
              <a:rPr lang="cs-CZ" sz="2800" i="1" dirty="0" smtClean="0"/>
              <a:t> + 6²                  0,1.0,1.0,1 … 0,01 – 0,009</a:t>
            </a:r>
          </a:p>
          <a:p>
            <a:pPr>
              <a:buNone/>
            </a:pPr>
            <a:endParaRPr lang="cs-CZ" sz="2800" i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2800" i="1" dirty="0">
              <a:solidFill>
                <a:srgbClr val="00B050"/>
              </a:solidFill>
            </a:endParaRPr>
          </a:p>
        </p:txBody>
      </p:sp>
      <p:graphicFrame>
        <p:nvGraphicFramePr>
          <p:cNvPr id="5" name="Object 22"/>
          <p:cNvGraphicFramePr>
            <a:graphicFrameLocks noChangeAspect="1"/>
          </p:cNvGraphicFramePr>
          <p:nvPr/>
        </p:nvGraphicFramePr>
        <p:xfrm>
          <a:off x="1754188" y="4033838"/>
          <a:ext cx="263525" cy="498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3" imgW="114151" imgH="215619" progId="Equation.3">
                  <p:embed/>
                </p:oleObj>
              </mc:Choice>
              <mc:Fallback>
                <p:oleObj name="Rovnice" r:id="rId3" imgW="114151" imgH="215619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4188" y="4033838"/>
                        <a:ext cx="263525" cy="498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31"/>
          <p:cNvSpPr>
            <a:spLocks noChangeArrowheads="1"/>
          </p:cNvSpPr>
          <p:nvPr/>
        </p:nvSpPr>
        <p:spPr bwMode="auto">
          <a:xfrm>
            <a:off x="1979712" y="3789040"/>
            <a:ext cx="503238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endParaRPr lang="cs-CZ" sz="2800" b="1" dirty="0">
              <a:latin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2276872"/>
          <a:ext cx="1955800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ovnice" r:id="rId5" imgW="837836" imgH="393529" progId="Equation.3">
                  <p:embed/>
                </p:oleObj>
              </mc:Choice>
              <mc:Fallback>
                <p:oleObj name="Rovnice" r:id="rId5" imgW="837836" imgH="393529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276872"/>
                        <a:ext cx="1955800" cy="1008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Obláček 18"/>
          <p:cNvSpPr/>
          <p:nvPr/>
        </p:nvSpPr>
        <p:spPr bwMode="auto">
          <a:xfrm>
            <a:off x="1691680" y="2132856"/>
            <a:ext cx="360040" cy="576064"/>
          </a:xfrm>
          <a:prstGeom prst="cloudCallou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&gt;</a:t>
            </a:r>
            <a:endParaRPr lang="cs-CZ" dirty="0"/>
          </a:p>
        </p:txBody>
      </p:sp>
      <p:sp>
        <p:nvSpPr>
          <p:cNvPr id="21" name="Obláček 20"/>
          <p:cNvSpPr/>
          <p:nvPr/>
        </p:nvSpPr>
        <p:spPr bwMode="auto">
          <a:xfrm>
            <a:off x="6012160" y="2132856"/>
            <a:ext cx="504056" cy="504056"/>
          </a:xfrm>
          <a:prstGeom prst="cloudCallou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&lt;</a:t>
            </a:r>
            <a:endParaRPr lang="cs-CZ" dirty="0"/>
          </a:p>
        </p:txBody>
      </p:sp>
      <p:sp>
        <p:nvSpPr>
          <p:cNvPr id="22" name="Obláček 21"/>
          <p:cNvSpPr/>
          <p:nvPr/>
        </p:nvSpPr>
        <p:spPr bwMode="auto">
          <a:xfrm>
            <a:off x="1979712" y="3645024"/>
            <a:ext cx="576064" cy="648072"/>
          </a:xfrm>
          <a:prstGeom prst="cloudCallou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3" name="Obláček 22"/>
          <p:cNvSpPr/>
          <p:nvPr/>
        </p:nvSpPr>
        <p:spPr bwMode="auto">
          <a:xfrm>
            <a:off x="6228184" y="3573016"/>
            <a:ext cx="432048" cy="720080"/>
          </a:xfrm>
          <a:prstGeom prst="cloudCallou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cs-CZ" dirty="0" smtClean="0"/>
              <a:t>=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Rovnice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Urči pro která x si jsou výrazy rovny?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x²- 4    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a     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2x - 1 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		    L =  x²- 4             P = 2x - 1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                              x = -1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                              x = 3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8081391"/>
              </p:ext>
            </p:extLst>
          </p:nvPr>
        </p:nvGraphicFramePr>
        <p:xfrm>
          <a:off x="2555776" y="2204864"/>
          <a:ext cx="3240360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3" imgW="1409400" imgH="215640" progId="Equation.3">
                  <p:embed/>
                </p:oleObj>
              </mc:Choice>
              <mc:Fallback>
                <p:oleObj name="Rovnice" r:id="rId3" imgW="140940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2204864"/>
                        <a:ext cx="3240360" cy="6480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Rovnice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Zapiš jako rovnost výrazů.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) Trojnásobek čísla</a:t>
            </a:r>
            <a:r>
              <a:rPr lang="cs-CZ" sz="2800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x</a:t>
            </a:r>
            <a:r>
              <a:rPr lang="cs-CZ" sz="2800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je o 4 větší než jeho dvojnásobek  </a:t>
            </a:r>
            <a:br>
              <a:rPr lang="cs-CZ" sz="2800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   zvětšený o 3.</a:t>
            </a:r>
            <a:r>
              <a:rPr lang="cs-CZ" sz="28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3x – 4 = 2x + 3      nebo     3x = 2x + 3 + 4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b) Odečteme-li od čtyřnásobku neznámého čísla 11,  dostaneme právě tolik, jako když od dvojnásobku téhož  čísla odečteme 1.</a:t>
            </a:r>
          </a:p>
          <a:p>
            <a:pPr>
              <a:buNone/>
            </a:pP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 4x – 11 = 2x – 1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Citace: </a:t>
            </a:r>
            <a:br>
              <a:rPr lang="cs-CZ" b="1" i="1" dirty="0" smtClean="0"/>
            </a:br>
            <a:r>
              <a:rPr lang="cs-CZ" b="1" i="1" smtClean="0"/>
              <a:t> Archiv </a:t>
            </a:r>
            <a:r>
              <a:rPr lang="cs-CZ" b="1" i="1" dirty="0" smtClean="0"/>
              <a:t>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 w="25400">
          <a:solidFill>
            <a:srgbClr val="FF0000"/>
          </a:solidFill>
          <a:round/>
          <a:headEnd/>
          <a:tailEnd/>
        </a:ln>
        <a:effectLst/>
      </a:spPr>
      <a:bodyPr wrap="none" anchor="ctr"/>
      <a:lstStyle>
        <a:defPPr>
          <a:defRPr/>
        </a:defPPr>
      </a:lst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241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Prezentace aplikace PowerPoint</vt:lpstr>
      <vt:lpstr>Anotace</vt:lpstr>
      <vt:lpstr>Začínáme s rovnicemi</vt:lpstr>
      <vt:lpstr>Rovnice</vt:lpstr>
      <vt:lpstr>Rovnice</vt:lpstr>
      <vt:lpstr>Rovnice</vt:lpstr>
      <vt:lpstr>Rovnice</vt:lpstr>
      <vt:lpstr>Rovnice</vt:lpstr>
      <vt:lpstr>Rovnice</vt:lpstr>
      <vt:lpstr>Rovnice</vt:lpstr>
      <vt:lpstr>Citace:   Archiv autora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Kotvovi</dc:creator>
  <cp:lastModifiedBy>Ucitel</cp:lastModifiedBy>
  <cp:revision>35</cp:revision>
  <dcterms:created xsi:type="dcterms:W3CDTF">2012-08-08T12:27:53Z</dcterms:created>
  <dcterms:modified xsi:type="dcterms:W3CDTF">2013-08-24T16:39:42Z</dcterms:modified>
</cp:coreProperties>
</file>