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6" r:id="rId4"/>
    <p:sldId id="272" r:id="rId5"/>
    <p:sldId id="273" r:id="rId6"/>
    <p:sldId id="276" r:id="rId7"/>
    <p:sldId id="274" r:id="rId8"/>
    <p:sldId id="275" r:id="rId9"/>
    <p:sldId id="257" r:id="rId10"/>
    <p:sldId id="259" r:id="rId11"/>
    <p:sldId id="261" r:id="rId12"/>
    <p:sldId id="263" r:id="rId13"/>
    <p:sldId id="265" r:id="rId14"/>
    <p:sldId id="267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07DAD-3E4A-4F39-8D9F-73F30669F85A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E5643-2D45-441D-9FB8-1299CC2360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07DAD-3E4A-4F39-8D9F-73F30669F85A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E5643-2D45-441D-9FB8-1299CC2360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07DAD-3E4A-4F39-8D9F-73F30669F85A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E5643-2D45-441D-9FB8-1299CC2360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07DAD-3E4A-4F39-8D9F-73F30669F85A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E5643-2D45-441D-9FB8-1299CC2360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07DAD-3E4A-4F39-8D9F-73F30669F85A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E5643-2D45-441D-9FB8-1299CC2360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07DAD-3E4A-4F39-8D9F-73F30669F85A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E5643-2D45-441D-9FB8-1299CC2360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07DAD-3E4A-4F39-8D9F-73F30669F85A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E5643-2D45-441D-9FB8-1299CC2360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07DAD-3E4A-4F39-8D9F-73F30669F85A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E5643-2D45-441D-9FB8-1299CC2360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07DAD-3E4A-4F39-8D9F-73F30669F85A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E5643-2D45-441D-9FB8-1299CC2360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07DAD-3E4A-4F39-8D9F-73F30669F85A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E5643-2D45-441D-9FB8-1299CC2360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07DAD-3E4A-4F39-8D9F-73F30669F85A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E5643-2D45-441D-9FB8-1299CC2360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607DAD-3E4A-4F39-8D9F-73F30669F85A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DE5643-2D45-441D-9FB8-1299CC23600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wmf"/><Relationship Id="rId4" Type="http://schemas.openxmlformats.org/officeDocument/2006/relationships/oleObject" Target="../embeddings/oleObject1.bin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6474235"/>
              </p:ext>
            </p:extLst>
          </p:nvPr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Kotvová Olga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VY_42_INOVACE_0404_KVÍZ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OPAKOVÁNÍ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POČETNÍCH OPERACÍ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13. 5.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29. 5.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	Prezentace je vytvořena jako kvíz, ve kterém žáci rozhodují, zda daná početní operace je pravdivá nebo není. Tvrzení se vztahují </a:t>
            </a:r>
            <a:r>
              <a:rPr lang="cs-CZ" sz="2000" dirty="0" smtClean="0"/>
              <a:t>k dělitelnosti, </a:t>
            </a:r>
            <a:r>
              <a:rPr lang="cs-CZ" sz="2000" dirty="0" smtClean="0"/>
              <a:t>obvodům,  obsahům a objemům těles. Cílem je, aby žáci viděli, že matematika může být i zábavná.   </a:t>
            </a:r>
          </a:p>
          <a:p>
            <a:pPr>
              <a:buNone/>
            </a:pPr>
            <a:r>
              <a:rPr lang="cs-CZ" sz="2000" dirty="0" smtClean="0"/>
              <a:t>      Žáci soutěžili ve skupinách, při kvízu se velmi dobře bavili.</a:t>
            </a:r>
          </a:p>
          <a:p>
            <a:pPr>
              <a:buNone/>
            </a:pPr>
            <a:r>
              <a:rPr lang="cs-CZ" sz="2000" dirty="0" smtClean="0"/>
              <a:t>      Materiál podněcuje zájem žáků o učivu,  rozšiřuje rozhled a motivuje žáky k  další práci. Je interaktivní, po kliknutí se objeví řešení.</a:t>
            </a:r>
          </a:p>
          <a:p>
            <a:pPr>
              <a:buNone/>
            </a:pPr>
            <a:r>
              <a:rPr lang="cs-CZ" sz="2000" dirty="0" smtClean="0"/>
              <a:t>      Prezentace náleží 6. ročníku, vzdělávací oblasti </a:t>
            </a:r>
            <a:r>
              <a:rPr lang="cs-CZ" sz="2000" dirty="0" smtClean="0"/>
              <a:t>opakování.</a:t>
            </a: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AppData\Local\Microsoft\Windows\Temporary Internet Files\Content.IE5\TFVS255C\MP900449103[1].jpg"/>
          <p:cNvPicPr>
            <a:picLocks noChangeAspect="1" noChangeArrowheads="1"/>
          </p:cNvPicPr>
          <p:nvPr/>
        </p:nvPicPr>
        <p:blipFill>
          <a:blip r:embed="rId2" cstate="print">
            <a:lum contrast="30000"/>
          </a:blip>
          <a:srcRect/>
          <a:stretch>
            <a:fillRect/>
          </a:stretch>
        </p:blipFill>
        <p:spPr bwMode="auto">
          <a:xfrm>
            <a:off x="1142976" y="285728"/>
            <a:ext cx="6929486" cy="5429288"/>
          </a:xfrm>
          <a:prstGeom prst="rect">
            <a:avLst/>
          </a:prstGeom>
          <a:ln>
            <a:noFill/>
          </a:ln>
          <a:effectLst>
            <a:softEdge rad="635000"/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Autofit/>
          </a:bodyPr>
          <a:lstStyle/>
          <a:p>
            <a:r>
              <a:rPr lang="cs-CZ" sz="5400" b="1" i="1" dirty="0" smtClean="0">
                <a:latin typeface="Bookman Old Style" pitchFamily="18" charset="0"/>
              </a:rPr>
              <a:t/>
            </a:r>
            <a:br>
              <a:rPr lang="cs-CZ" sz="5400" b="1" i="1" dirty="0" smtClean="0">
                <a:latin typeface="Bookman Old Style" pitchFamily="18" charset="0"/>
              </a:rPr>
            </a:br>
            <a:r>
              <a:rPr lang="cs-CZ" sz="5400" b="1" i="1" dirty="0" smtClean="0">
                <a:latin typeface="Bookman Old Style" pitchFamily="18" charset="0"/>
              </a:rPr>
              <a:t>Je to pravda nebo lež ?</a:t>
            </a:r>
            <a:endParaRPr lang="cs-CZ" sz="5400" b="1" i="1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0T8FQFWB\MC900432123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1643042" y="928670"/>
            <a:ext cx="5643602" cy="507209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57161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i="1" dirty="0" smtClean="0">
                <a:latin typeface="Bookman Old Style" pitchFamily="18" charset="0"/>
              </a:rPr>
              <a:t>		</a:t>
            </a:r>
            <a:endParaRPr lang="cs-CZ" sz="2800" b="1" i="1" dirty="0" smtClean="0">
              <a:latin typeface="Bookman Old Style" pitchFamily="18" charset="0"/>
            </a:endParaRPr>
          </a:p>
          <a:p>
            <a:pPr>
              <a:buNone/>
            </a:pPr>
            <a:r>
              <a:rPr lang="cs-CZ" sz="2800" b="1" i="1" dirty="0">
                <a:latin typeface="Bookman Old Style" pitchFamily="18" charset="0"/>
              </a:rPr>
              <a:t>	</a:t>
            </a:r>
            <a:r>
              <a:rPr lang="cs-CZ" sz="2800" b="1" i="1" dirty="0" smtClean="0">
                <a:latin typeface="Bookman Old Style" pitchFamily="18" charset="0"/>
              </a:rPr>
              <a:t>		</a:t>
            </a:r>
            <a:r>
              <a:rPr lang="cs-CZ" sz="4000" b="1" i="1" dirty="0" smtClean="0">
                <a:latin typeface="Bookman Old Style" pitchFamily="18" charset="0"/>
              </a:rPr>
              <a:t>1 250 : 50 = 250</a:t>
            </a:r>
            <a:endParaRPr lang="cs-CZ" sz="4000" b="1" i="1" dirty="0" smtClean="0">
              <a:latin typeface="Bookman Old Style" pitchFamily="18" charset="0"/>
            </a:endParaRPr>
          </a:p>
          <a:p>
            <a:pPr>
              <a:buNone/>
            </a:pPr>
            <a:endParaRPr lang="cs-CZ" sz="4000" b="1" i="1" dirty="0">
              <a:latin typeface="Bookman Old Style" pitchFamily="18" charset="0"/>
            </a:endParaRPr>
          </a:p>
          <a:p>
            <a:pPr>
              <a:buNone/>
            </a:pPr>
            <a:endParaRPr lang="cs-CZ" b="1" i="1" dirty="0" smtClean="0">
              <a:latin typeface="Bookman Old Style" pitchFamily="18" charset="0"/>
            </a:endParaRPr>
          </a:p>
          <a:p>
            <a:pPr>
              <a:buNone/>
            </a:pPr>
            <a:r>
              <a:rPr lang="cs-CZ" b="1" i="1" dirty="0">
                <a:latin typeface="Bookman Old Style" pitchFamily="18" charset="0"/>
              </a:rPr>
              <a:t>	</a:t>
            </a:r>
            <a:r>
              <a:rPr lang="cs-CZ" b="1" i="1" dirty="0" smtClean="0">
                <a:latin typeface="Bookman Old Style" pitchFamily="18" charset="0"/>
              </a:rPr>
              <a:t>			</a:t>
            </a:r>
            <a:r>
              <a:rPr lang="cs-CZ" sz="4400" b="1" i="1" dirty="0" smtClean="0">
                <a:latin typeface="Bookman Old Style" pitchFamily="18" charset="0"/>
              </a:rPr>
              <a:t>  </a:t>
            </a:r>
            <a:r>
              <a:rPr lang="cs-CZ" sz="4400" b="1" i="1" dirty="0" smtClean="0">
                <a:solidFill>
                  <a:schemeClr val="accent2">
                    <a:lumMod val="75000"/>
                  </a:schemeClr>
                </a:solidFill>
                <a:latin typeface="Bookman Old Style" pitchFamily="18" charset="0"/>
              </a:rPr>
              <a:t>ANO JE</a:t>
            </a:r>
          </a:p>
          <a:p>
            <a:pPr>
              <a:buNone/>
            </a:pPr>
            <a:r>
              <a:rPr lang="cs-CZ" b="1" i="1" dirty="0" smtClean="0">
                <a:latin typeface="Bookman Old Style" pitchFamily="18" charset="0"/>
              </a:rPr>
              <a:t>       		     </a:t>
            </a:r>
            <a:r>
              <a:rPr lang="cs-CZ" b="1" i="1" dirty="0" smtClean="0">
                <a:latin typeface="Bookman Old Style" pitchFamily="18" charset="0"/>
              </a:rPr>
              <a:t>250</a:t>
            </a:r>
          </a:p>
          <a:p>
            <a:pPr>
              <a:buNone/>
            </a:pPr>
            <a:endParaRPr lang="cs-CZ" b="1" i="1" dirty="0" smtClean="0">
              <a:latin typeface="Bookman Old Style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atin typeface="Bookman Old Style" pitchFamily="18" charset="0"/>
              </a:rPr>
              <a:t>Je to pravda nebo lež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3537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0T8FQFWB\MC900432123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1643042" y="928670"/>
            <a:ext cx="5643602" cy="507209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57161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i="1" dirty="0" smtClean="0">
                <a:latin typeface="Bookman Old Style" pitchFamily="18" charset="0"/>
              </a:rPr>
              <a:t>		</a:t>
            </a:r>
            <a:endParaRPr lang="cs-CZ" sz="2800" b="1" i="1" dirty="0" smtClean="0">
              <a:latin typeface="Bookman Old Style" pitchFamily="18" charset="0"/>
            </a:endParaRPr>
          </a:p>
          <a:p>
            <a:pPr>
              <a:buNone/>
            </a:pPr>
            <a:r>
              <a:rPr lang="cs-CZ" sz="2800" b="1" i="1" dirty="0">
                <a:latin typeface="Bookman Old Style" pitchFamily="18" charset="0"/>
              </a:rPr>
              <a:t>	</a:t>
            </a:r>
            <a:r>
              <a:rPr lang="cs-CZ" sz="2800" b="1" i="1" dirty="0" smtClean="0">
                <a:latin typeface="Bookman Old Style" pitchFamily="18" charset="0"/>
              </a:rPr>
              <a:t>	</a:t>
            </a:r>
            <a:r>
              <a:rPr lang="cs-CZ" sz="3600" b="1" i="1" dirty="0" smtClean="0">
                <a:latin typeface="Bookman Old Style" pitchFamily="18" charset="0"/>
              </a:rPr>
              <a:t>Je číslo 35 872</a:t>
            </a:r>
            <a:r>
              <a:rPr lang="cs-CZ" sz="4800" b="1" i="1" dirty="0">
                <a:latin typeface="Bookman Old Style" pitchFamily="18" charset="0"/>
              </a:rPr>
              <a:t> </a:t>
            </a:r>
            <a:r>
              <a:rPr lang="cs-CZ" sz="3600" b="1" i="1" dirty="0" smtClean="0">
                <a:latin typeface="Bookman Old Style" pitchFamily="18" charset="0"/>
              </a:rPr>
              <a:t>dělitelné 4?</a:t>
            </a:r>
            <a:endParaRPr lang="cs-CZ" sz="3600" b="1" i="1" dirty="0">
              <a:latin typeface="Bookman Old Style" pitchFamily="18" charset="0"/>
            </a:endParaRPr>
          </a:p>
          <a:p>
            <a:pPr>
              <a:buNone/>
            </a:pPr>
            <a:endParaRPr lang="cs-CZ" b="1" i="1" dirty="0" smtClean="0">
              <a:latin typeface="Bookman Old Style" pitchFamily="18" charset="0"/>
            </a:endParaRPr>
          </a:p>
          <a:p>
            <a:pPr>
              <a:buNone/>
            </a:pPr>
            <a:r>
              <a:rPr lang="cs-CZ" b="1" i="1" dirty="0">
                <a:latin typeface="Bookman Old Style" pitchFamily="18" charset="0"/>
              </a:rPr>
              <a:t>	</a:t>
            </a:r>
            <a:r>
              <a:rPr lang="cs-CZ" b="1" i="1" dirty="0" smtClean="0">
                <a:latin typeface="Bookman Old Style" pitchFamily="18" charset="0"/>
              </a:rPr>
              <a:t>			</a:t>
            </a:r>
            <a:r>
              <a:rPr lang="cs-CZ" sz="4400" b="1" i="1" dirty="0" smtClean="0">
                <a:latin typeface="Bookman Old Style" pitchFamily="18" charset="0"/>
              </a:rPr>
              <a:t>  </a:t>
            </a:r>
            <a:r>
              <a:rPr lang="cs-CZ" sz="4400" b="1" i="1" dirty="0" smtClean="0">
                <a:solidFill>
                  <a:schemeClr val="accent2">
                    <a:lumMod val="75000"/>
                  </a:schemeClr>
                </a:solidFill>
                <a:latin typeface="Bookman Old Style" pitchFamily="18" charset="0"/>
              </a:rPr>
              <a:t>ANO JE</a:t>
            </a:r>
          </a:p>
          <a:p>
            <a:pPr>
              <a:buNone/>
            </a:pPr>
            <a:r>
              <a:rPr lang="cs-CZ" b="1" i="1" dirty="0" smtClean="0">
                <a:latin typeface="Bookman Old Style" pitchFamily="18" charset="0"/>
              </a:rPr>
              <a:t>       	</a:t>
            </a:r>
            <a:r>
              <a:rPr lang="cs-CZ" b="1" i="1" dirty="0" smtClean="0">
                <a:latin typeface="Bookman Old Style" pitchFamily="18" charset="0"/>
              </a:rPr>
              <a:t>Pokud je jeho poslední 			dvojčíslí dělitelné 4.</a:t>
            </a:r>
            <a:endParaRPr lang="cs-CZ" b="1" i="1" dirty="0" smtClean="0">
              <a:latin typeface="Bookman Old Style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atin typeface="Bookman Old Style" pitchFamily="18" charset="0"/>
              </a:rPr>
              <a:t>Je to pravda nebo lež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4997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0T8FQFWB\MC900432123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1643042" y="928670"/>
            <a:ext cx="5643602" cy="507209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57161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i="1" dirty="0" smtClean="0">
                <a:latin typeface="Bookman Old Style" pitchFamily="18" charset="0"/>
              </a:rPr>
              <a:t>		</a:t>
            </a:r>
            <a:endParaRPr lang="cs-CZ" sz="2800" b="1" i="1" dirty="0" smtClean="0">
              <a:latin typeface="Bookman Old Style" pitchFamily="18" charset="0"/>
            </a:endParaRPr>
          </a:p>
          <a:p>
            <a:pPr>
              <a:buNone/>
            </a:pPr>
            <a:r>
              <a:rPr lang="cs-CZ" sz="2800" b="1" i="1" dirty="0">
                <a:latin typeface="Bookman Old Style" pitchFamily="18" charset="0"/>
              </a:rPr>
              <a:t>	</a:t>
            </a:r>
            <a:r>
              <a:rPr lang="cs-CZ" sz="2800" b="1" i="1" dirty="0" smtClean="0">
                <a:latin typeface="Bookman Old Style" pitchFamily="18" charset="0"/>
              </a:rPr>
              <a:t>	</a:t>
            </a:r>
            <a:r>
              <a:rPr lang="cs-CZ" sz="3600" b="1" i="1" dirty="0" smtClean="0">
                <a:latin typeface="Bookman Old Style" pitchFamily="18" charset="0"/>
              </a:rPr>
              <a:t>Je zlomek </a:t>
            </a:r>
            <a:r>
              <a:rPr lang="cs-CZ" sz="4800" b="1" i="1" dirty="0" smtClean="0">
                <a:latin typeface="Bookman Old Style" pitchFamily="18" charset="0"/>
              </a:rPr>
              <a:t> </a:t>
            </a:r>
            <a:r>
              <a:rPr lang="cs-CZ" sz="3600" b="1" i="1" dirty="0">
                <a:latin typeface="Bookman Old Style" pitchFamily="18" charset="0"/>
              </a:rPr>
              <a:t> </a:t>
            </a:r>
            <a:r>
              <a:rPr lang="cs-CZ" sz="3600" b="1" i="1" dirty="0" smtClean="0">
                <a:latin typeface="Bookman Old Style" pitchFamily="18" charset="0"/>
              </a:rPr>
              <a:t> periodický?</a:t>
            </a:r>
            <a:endParaRPr lang="cs-CZ" sz="3600" b="1" i="1" dirty="0">
              <a:latin typeface="Bookman Old Style" pitchFamily="18" charset="0"/>
            </a:endParaRPr>
          </a:p>
          <a:p>
            <a:pPr>
              <a:buNone/>
            </a:pPr>
            <a:endParaRPr lang="cs-CZ" b="1" i="1" dirty="0" smtClean="0">
              <a:latin typeface="Bookman Old Style" pitchFamily="18" charset="0"/>
            </a:endParaRPr>
          </a:p>
          <a:p>
            <a:pPr>
              <a:buNone/>
            </a:pPr>
            <a:r>
              <a:rPr lang="cs-CZ" b="1" i="1" dirty="0">
                <a:latin typeface="Bookman Old Style" pitchFamily="18" charset="0"/>
              </a:rPr>
              <a:t>	</a:t>
            </a:r>
            <a:r>
              <a:rPr lang="cs-CZ" b="1" i="1" dirty="0" smtClean="0">
                <a:latin typeface="Bookman Old Style" pitchFamily="18" charset="0"/>
              </a:rPr>
              <a:t>			</a:t>
            </a:r>
            <a:r>
              <a:rPr lang="cs-CZ" sz="4400" b="1" i="1" dirty="0" smtClean="0">
                <a:latin typeface="Bookman Old Style" pitchFamily="18" charset="0"/>
              </a:rPr>
              <a:t>  </a:t>
            </a:r>
            <a:r>
              <a:rPr lang="cs-CZ" sz="4400" b="1" i="1" dirty="0" smtClean="0">
                <a:solidFill>
                  <a:schemeClr val="accent2">
                    <a:lumMod val="75000"/>
                  </a:schemeClr>
                </a:solidFill>
                <a:latin typeface="Bookman Old Style" pitchFamily="18" charset="0"/>
              </a:rPr>
              <a:t>ANO JE</a:t>
            </a:r>
          </a:p>
          <a:p>
            <a:pPr>
              <a:buNone/>
            </a:pPr>
            <a:r>
              <a:rPr lang="cs-CZ" b="1" i="1" dirty="0" smtClean="0">
                <a:latin typeface="Bookman Old Style" pitchFamily="18" charset="0"/>
              </a:rPr>
              <a:t>       	</a:t>
            </a:r>
            <a:r>
              <a:rPr lang="cs-CZ" b="1" i="1" dirty="0" smtClean="0">
                <a:latin typeface="Bookman Old Style" pitchFamily="18" charset="0"/>
              </a:rPr>
              <a:t>	0, 83333333</a:t>
            </a:r>
            <a:endParaRPr lang="cs-CZ" b="1" i="1" dirty="0" smtClean="0">
              <a:latin typeface="Bookman Old Style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atin typeface="Bookman Old Style" pitchFamily="18" charset="0"/>
              </a:rPr>
              <a:t>Je to pravda nebo lež ?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88375087"/>
              </p:ext>
            </p:extLst>
          </p:nvPr>
        </p:nvGraphicFramePr>
        <p:xfrm>
          <a:off x="4139952" y="2132856"/>
          <a:ext cx="324891" cy="11521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Rovnice" r:id="rId4" imgW="152280" imgH="393480" progId="Equation.3">
                  <p:embed/>
                </p:oleObj>
              </mc:Choice>
              <mc:Fallback>
                <p:oleObj name="Rovnice" r:id="rId4" imgW="15228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139952" y="2132856"/>
                        <a:ext cx="324891" cy="115212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98593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0T8FQFWB\MC900432123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1643042" y="928670"/>
            <a:ext cx="5643602" cy="507209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57161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i="1" dirty="0" smtClean="0">
                <a:latin typeface="Bookman Old Style" pitchFamily="18" charset="0"/>
              </a:rPr>
              <a:t>		</a:t>
            </a:r>
            <a:endParaRPr lang="cs-CZ" sz="2800" b="1" i="1" dirty="0" smtClean="0">
              <a:latin typeface="Bookman Old Style" pitchFamily="18" charset="0"/>
            </a:endParaRPr>
          </a:p>
          <a:p>
            <a:pPr>
              <a:buNone/>
            </a:pPr>
            <a:r>
              <a:rPr lang="cs-CZ" sz="2800" b="1" i="1" dirty="0">
                <a:latin typeface="Bookman Old Style" pitchFamily="18" charset="0"/>
              </a:rPr>
              <a:t>	</a:t>
            </a:r>
            <a:r>
              <a:rPr lang="cs-CZ" sz="2800" b="1" i="1" dirty="0" smtClean="0">
                <a:latin typeface="Bookman Old Style" pitchFamily="18" charset="0"/>
              </a:rPr>
              <a:t>	</a:t>
            </a:r>
            <a:r>
              <a:rPr lang="cs-CZ" sz="3600" b="1" i="1" dirty="0" smtClean="0">
                <a:latin typeface="Bookman Old Style" pitchFamily="18" charset="0"/>
              </a:rPr>
              <a:t>Je číslo 260 841 dělitelné </a:t>
            </a:r>
            <a:r>
              <a:rPr lang="cs-CZ" sz="3600" b="1" i="1" dirty="0">
                <a:latin typeface="Bookman Old Style" pitchFamily="18" charset="0"/>
              </a:rPr>
              <a:t>3</a:t>
            </a:r>
            <a:r>
              <a:rPr lang="cs-CZ" sz="3600" b="1" i="1" dirty="0" smtClean="0">
                <a:latin typeface="Bookman Old Style" pitchFamily="18" charset="0"/>
              </a:rPr>
              <a:t>?</a:t>
            </a:r>
            <a:endParaRPr lang="cs-CZ" sz="3600" b="1" i="1" dirty="0">
              <a:latin typeface="Bookman Old Style" pitchFamily="18" charset="0"/>
            </a:endParaRPr>
          </a:p>
          <a:p>
            <a:pPr>
              <a:buNone/>
            </a:pPr>
            <a:endParaRPr lang="cs-CZ" b="1" i="1" dirty="0" smtClean="0">
              <a:latin typeface="Bookman Old Style" pitchFamily="18" charset="0"/>
            </a:endParaRPr>
          </a:p>
          <a:p>
            <a:pPr>
              <a:buNone/>
            </a:pPr>
            <a:r>
              <a:rPr lang="cs-CZ" b="1" i="1" dirty="0">
                <a:latin typeface="Bookman Old Style" pitchFamily="18" charset="0"/>
              </a:rPr>
              <a:t>	</a:t>
            </a:r>
            <a:r>
              <a:rPr lang="cs-CZ" b="1" i="1" dirty="0" smtClean="0">
                <a:latin typeface="Bookman Old Style" pitchFamily="18" charset="0"/>
              </a:rPr>
              <a:t>			</a:t>
            </a:r>
            <a:r>
              <a:rPr lang="cs-CZ" sz="4400" b="1" i="1" dirty="0" smtClean="0">
                <a:latin typeface="Bookman Old Style" pitchFamily="18" charset="0"/>
              </a:rPr>
              <a:t>  </a:t>
            </a:r>
            <a:r>
              <a:rPr lang="cs-CZ" sz="4400" b="1" i="1" dirty="0" smtClean="0">
                <a:solidFill>
                  <a:schemeClr val="accent2">
                    <a:lumMod val="75000"/>
                  </a:schemeClr>
                </a:solidFill>
                <a:latin typeface="Bookman Old Style" pitchFamily="18" charset="0"/>
              </a:rPr>
              <a:t>ANO JE</a:t>
            </a:r>
          </a:p>
          <a:p>
            <a:pPr>
              <a:buNone/>
            </a:pPr>
            <a:r>
              <a:rPr lang="cs-CZ" b="1" i="1" dirty="0" smtClean="0">
                <a:latin typeface="Bookman Old Style" pitchFamily="18" charset="0"/>
              </a:rPr>
              <a:t>       	</a:t>
            </a:r>
            <a:r>
              <a:rPr lang="cs-CZ" b="1" i="1" dirty="0" smtClean="0">
                <a:latin typeface="Bookman Old Style" pitchFamily="18" charset="0"/>
              </a:rPr>
              <a:t>Pokud </a:t>
            </a:r>
            <a:r>
              <a:rPr lang="cs-CZ" b="1" i="1" dirty="0" smtClean="0">
                <a:latin typeface="Bookman Old Style" pitchFamily="18" charset="0"/>
              </a:rPr>
              <a:t>jeho </a:t>
            </a:r>
            <a:r>
              <a:rPr lang="cs-CZ" b="1" i="1" dirty="0" err="1" smtClean="0">
                <a:latin typeface="Bookman Old Style" pitchFamily="18" charset="0"/>
              </a:rPr>
              <a:t>ciferný</a:t>
            </a:r>
            <a:r>
              <a:rPr lang="cs-CZ" b="1" i="1" dirty="0" smtClean="0">
                <a:latin typeface="Bookman Old Style" pitchFamily="18" charset="0"/>
              </a:rPr>
              <a:t> </a:t>
            </a:r>
            <a:r>
              <a:rPr lang="cs-CZ" b="1" i="1" dirty="0" smtClean="0">
                <a:latin typeface="Bookman Old Style" pitchFamily="18" charset="0"/>
              </a:rPr>
              <a:t>součet je 		dělitelný 3.</a:t>
            </a:r>
            <a:endParaRPr lang="cs-CZ" b="1" i="1" dirty="0" smtClean="0">
              <a:latin typeface="Bookman Old Style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atin typeface="Bookman Old Style" pitchFamily="18" charset="0"/>
              </a:rPr>
              <a:t>Je to pravda nebo lež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1608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0T8FQFWB\MC900432123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1643042" y="928670"/>
            <a:ext cx="5643602" cy="507209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57161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i="1" dirty="0" smtClean="0">
                <a:latin typeface="Bookman Old Style" pitchFamily="18" charset="0"/>
              </a:rPr>
              <a:t>		</a:t>
            </a:r>
            <a:endParaRPr lang="cs-CZ" sz="2800" b="1" i="1" dirty="0" smtClean="0">
              <a:latin typeface="Bookman Old Style" pitchFamily="18" charset="0"/>
            </a:endParaRPr>
          </a:p>
          <a:p>
            <a:pPr>
              <a:buNone/>
            </a:pPr>
            <a:r>
              <a:rPr lang="cs-CZ" sz="2800" b="1" i="1" dirty="0">
                <a:latin typeface="Bookman Old Style" pitchFamily="18" charset="0"/>
              </a:rPr>
              <a:t>	</a:t>
            </a:r>
            <a:r>
              <a:rPr lang="cs-CZ" sz="2800" b="1" i="1" dirty="0" smtClean="0">
                <a:latin typeface="Bookman Old Style" pitchFamily="18" charset="0"/>
              </a:rPr>
              <a:t>	</a:t>
            </a:r>
            <a:r>
              <a:rPr lang="cs-CZ" sz="3600" b="1" i="1" dirty="0" smtClean="0">
                <a:latin typeface="Bookman Old Style" pitchFamily="18" charset="0"/>
              </a:rPr>
              <a:t>Je číslo 3 512</a:t>
            </a:r>
            <a:r>
              <a:rPr lang="cs-CZ" sz="4800" b="1" i="1" dirty="0" smtClean="0">
                <a:latin typeface="Bookman Old Style" pitchFamily="18" charset="0"/>
              </a:rPr>
              <a:t> </a:t>
            </a:r>
            <a:r>
              <a:rPr lang="cs-CZ" sz="3600" b="1" i="1" dirty="0" smtClean="0">
                <a:latin typeface="Bookman Old Style" pitchFamily="18" charset="0"/>
              </a:rPr>
              <a:t>dělitelné 8?</a:t>
            </a:r>
            <a:endParaRPr lang="cs-CZ" sz="3600" b="1" i="1" dirty="0">
              <a:latin typeface="Bookman Old Style" pitchFamily="18" charset="0"/>
            </a:endParaRPr>
          </a:p>
          <a:p>
            <a:pPr>
              <a:buNone/>
            </a:pPr>
            <a:endParaRPr lang="cs-CZ" b="1" i="1" dirty="0" smtClean="0">
              <a:latin typeface="Bookman Old Style" pitchFamily="18" charset="0"/>
            </a:endParaRPr>
          </a:p>
          <a:p>
            <a:pPr>
              <a:buNone/>
            </a:pPr>
            <a:r>
              <a:rPr lang="cs-CZ" b="1" i="1" dirty="0">
                <a:latin typeface="Bookman Old Style" pitchFamily="18" charset="0"/>
              </a:rPr>
              <a:t>	</a:t>
            </a:r>
            <a:r>
              <a:rPr lang="cs-CZ" b="1" i="1" dirty="0" smtClean="0">
                <a:latin typeface="Bookman Old Style" pitchFamily="18" charset="0"/>
              </a:rPr>
              <a:t>			</a:t>
            </a:r>
            <a:r>
              <a:rPr lang="cs-CZ" sz="4400" b="1" i="1" dirty="0" smtClean="0">
                <a:latin typeface="Bookman Old Style" pitchFamily="18" charset="0"/>
              </a:rPr>
              <a:t>  </a:t>
            </a:r>
            <a:r>
              <a:rPr lang="cs-CZ" sz="4400" b="1" i="1" dirty="0" smtClean="0">
                <a:solidFill>
                  <a:schemeClr val="accent2">
                    <a:lumMod val="75000"/>
                  </a:schemeClr>
                </a:solidFill>
                <a:latin typeface="Bookman Old Style" pitchFamily="18" charset="0"/>
              </a:rPr>
              <a:t>ANO JE</a:t>
            </a:r>
          </a:p>
          <a:p>
            <a:pPr>
              <a:buNone/>
            </a:pPr>
            <a:r>
              <a:rPr lang="cs-CZ" b="1" i="1" dirty="0" smtClean="0">
                <a:latin typeface="Bookman Old Style" pitchFamily="18" charset="0"/>
              </a:rPr>
              <a:t>       	</a:t>
            </a:r>
            <a:r>
              <a:rPr lang="cs-CZ" b="1" i="1" dirty="0" smtClean="0">
                <a:latin typeface="Bookman Old Style" pitchFamily="18" charset="0"/>
              </a:rPr>
              <a:t>Pokud je jeho poslední 			trojčíslí dělitelné 8.</a:t>
            </a:r>
            <a:endParaRPr lang="cs-CZ" b="1" i="1" dirty="0" smtClean="0">
              <a:latin typeface="Bookman Old Style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atin typeface="Bookman Old Style" pitchFamily="18" charset="0"/>
              </a:rPr>
              <a:t>Je to pravda nebo lež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1608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0T8FQFWB\MC900432123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1643042" y="928670"/>
            <a:ext cx="5643602" cy="507209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57161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i="1" dirty="0" smtClean="0">
                <a:latin typeface="Bookman Old Style" pitchFamily="18" charset="0"/>
              </a:rPr>
              <a:t>		</a:t>
            </a:r>
            <a:r>
              <a:rPr lang="cs-CZ" b="1" i="1" dirty="0" smtClean="0">
                <a:latin typeface="Bookman Old Style" pitchFamily="18" charset="0"/>
              </a:rPr>
              <a:t>Obsah obdélníku je 150mm², strana b = 15mm, měří strana a 			10mm?</a:t>
            </a:r>
          </a:p>
          <a:p>
            <a:pPr>
              <a:buNone/>
            </a:pPr>
            <a:endParaRPr lang="cs-CZ" b="1" i="1" dirty="0">
              <a:latin typeface="Bookman Old Style" pitchFamily="18" charset="0"/>
            </a:endParaRPr>
          </a:p>
          <a:p>
            <a:pPr>
              <a:buNone/>
            </a:pPr>
            <a:endParaRPr lang="cs-CZ" b="1" i="1" dirty="0" smtClean="0">
              <a:latin typeface="Bookman Old Style" pitchFamily="18" charset="0"/>
            </a:endParaRPr>
          </a:p>
          <a:p>
            <a:pPr>
              <a:buNone/>
            </a:pPr>
            <a:r>
              <a:rPr lang="cs-CZ" b="1" i="1" dirty="0">
                <a:latin typeface="Bookman Old Style" pitchFamily="18" charset="0"/>
              </a:rPr>
              <a:t>	</a:t>
            </a:r>
            <a:r>
              <a:rPr lang="cs-CZ" b="1" i="1" dirty="0" smtClean="0">
                <a:latin typeface="Bookman Old Style" pitchFamily="18" charset="0"/>
              </a:rPr>
              <a:t>			</a:t>
            </a:r>
            <a:r>
              <a:rPr lang="cs-CZ" sz="4400" b="1" i="1" dirty="0" smtClean="0">
                <a:latin typeface="Bookman Old Style" pitchFamily="18" charset="0"/>
              </a:rPr>
              <a:t>  </a:t>
            </a:r>
            <a:r>
              <a:rPr lang="cs-CZ" sz="4400" b="1" i="1" dirty="0" smtClean="0">
                <a:solidFill>
                  <a:schemeClr val="accent2">
                    <a:lumMod val="75000"/>
                  </a:schemeClr>
                </a:solidFill>
                <a:latin typeface="Bookman Old Style" pitchFamily="18" charset="0"/>
              </a:rPr>
              <a:t>ANO JE</a:t>
            </a:r>
          </a:p>
          <a:p>
            <a:pPr>
              <a:buNone/>
            </a:pPr>
            <a:r>
              <a:rPr lang="cs-CZ" b="1" i="1" dirty="0" smtClean="0">
                <a:latin typeface="Bookman Old Style" pitchFamily="18" charset="0"/>
              </a:rPr>
              <a:t>       		     S = a x b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atin typeface="Bookman Old Style" pitchFamily="18" charset="0"/>
              </a:rPr>
              <a:t>Je to pravda nebo lež 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AppData\Local\Microsoft\Windows\Temporary Internet Files\Content.IE5\0T8FQFWB\MC900432123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1643042" y="928670"/>
            <a:ext cx="5643602" cy="507209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57161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i="1" dirty="0" smtClean="0">
                <a:latin typeface="Bookman Old Style" pitchFamily="18" charset="0"/>
              </a:rPr>
              <a:t>		</a:t>
            </a:r>
            <a:r>
              <a:rPr lang="cs-CZ" b="1" i="1" dirty="0" smtClean="0">
                <a:latin typeface="Bookman Old Style" pitchFamily="18" charset="0"/>
              </a:rPr>
              <a:t>Obvod obdélníku je 32cm, můžou mít strany velikost: a=3cm, b=4cm?</a:t>
            </a:r>
          </a:p>
          <a:p>
            <a:pPr>
              <a:buNone/>
            </a:pPr>
            <a:r>
              <a:rPr lang="cs-CZ" b="1" i="1" dirty="0" smtClean="0">
                <a:latin typeface="Bookman Old Style" pitchFamily="18" charset="0"/>
              </a:rPr>
              <a:t>Urči jaké velikosti ještě mohou mít?</a:t>
            </a:r>
          </a:p>
          <a:p>
            <a:pPr>
              <a:buNone/>
            </a:pPr>
            <a:endParaRPr lang="cs-CZ" b="1" i="1" dirty="0" smtClean="0">
              <a:latin typeface="Bookman Old Style" pitchFamily="18" charset="0"/>
            </a:endParaRPr>
          </a:p>
          <a:p>
            <a:pPr>
              <a:buNone/>
            </a:pPr>
            <a:r>
              <a:rPr lang="cs-CZ" b="1" i="1" dirty="0">
                <a:latin typeface="Bookman Old Style" pitchFamily="18" charset="0"/>
              </a:rPr>
              <a:t>	</a:t>
            </a:r>
            <a:r>
              <a:rPr lang="cs-CZ" b="1" i="1" dirty="0" smtClean="0">
                <a:latin typeface="Bookman Old Style" pitchFamily="18" charset="0"/>
              </a:rPr>
              <a:t>			</a:t>
            </a:r>
            <a:r>
              <a:rPr lang="cs-CZ" sz="4400" b="1" i="1" dirty="0" smtClean="0">
                <a:latin typeface="Bookman Old Style" pitchFamily="18" charset="0"/>
              </a:rPr>
              <a:t> </a:t>
            </a:r>
            <a:r>
              <a:rPr lang="cs-CZ" sz="4400" b="1" i="1" dirty="0" smtClean="0">
                <a:solidFill>
                  <a:schemeClr val="accent2">
                    <a:lumMod val="75000"/>
                  </a:schemeClr>
                </a:solidFill>
                <a:latin typeface="Bookman Old Style" pitchFamily="18" charset="0"/>
              </a:rPr>
              <a:t>NE NENÍ</a:t>
            </a:r>
          </a:p>
          <a:p>
            <a:pPr>
              <a:buNone/>
            </a:pPr>
            <a:r>
              <a:rPr lang="cs-CZ" b="1" i="1" dirty="0" smtClean="0">
                <a:latin typeface="Bookman Old Style" pitchFamily="18" charset="0"/>
              </a:rPr>
              <a:t>       		</a:t>
            </a:r>
            <a:r>
              <a:rPr lang="cs-CZ" b="1" i="1" dirty="0">
                <a:latin typeface="Bookman Old Style" pitchFamily="18" charset="0"/>
              </a:rPr>
              <a:t> </a:t>
            </a:r>
            <a:r>
              <a:rPr lang="cs-CZ" b="1" i="1" dirty="0" smtClean="0">
                <a:latin typeface="Bookman Old Style" pitchFamily="18" charset="0"/>
              </a:rPr>
              <a:t>O = 2 x (a + b)</a:t>
            </a:r>
          </a:p>
          <a:p>
            <a:pPr>
              <a:buNone/>
            </a:pPr>
            <a:r>
              <a:rPr lang="cs-CZ" i="1" dirty="0" smtClean="0">
                <a:latin typeface="Bookman Old Style" pitchFamily="18" charset="0"/>
              </a:rPr>
              <a:t>a=7cm, b=9cm … a=5cm, b=11cm….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atin typeface="Bookman Old Style" pitchFamily="18" charset="0"/>
              </a:rPr>
              <a:t>Je to pravda nebo lež 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citel\AppData\Local\Microsoft\Windows\Temporary Internet Files\Content.IE5\TFVS255C\MC900432165[1].wmf"/>
          <p:cNvPicPr>
            <a:picLocks noChangeAspect="1" noChangeArrowheads="1"/>
          </p:cNvPicPr>
          <p:nvPr/>
        </p:nvPicPr>
        <p:blipFill>
          <a:blip r:embed="rId2" cstate="print">
            <a:lum bright="40000" contrast="-40000"/>
          </a:blip>
          <a:srcRect/>
          <a:stretch>
            <a:fillRect/>
          </a:stretch>
        </p:blipFill>
        <p:spPr bwMode="auto">
          <a:xfrm>
            <a:off x="5643570" y="285728"/>
            <a:ext cx="2928958" cy="41434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57161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i="1" dirty="0" smtClean="0">
                <a:latin typeface="Bookman Old Style" pitchFamily="18" charset="0"/>
              </a:rPr>
              <a:t>		</a:t>
            </a:r>
            <a:r>
              <a:rPr lang="cs-CZ" b="1" i="1" dirty="0" smtClean="0">
                <a:latin typeface="Bookman Old Style" pitchFamily="18" charset="0"/>
              </a:rPr>
              <a:t>Krychle má délku strany a=6dm. 		Její objem je 219dm²?</a:t>
            </a:r>
          </a:p>
          <a:p>
            <a:pPr>
              <a:buNone/>
            </a:pPr>
            <a:endParaRPr lang="cs-CZ" b="1" i="1" dirty="0" smtClean="0">
              <a:latin typeface="Bookman Old Style" pitchFamily="18" charset="0"/>
            </a:endParaRPr>
          </a:p>
          <a:p>
            <a:pPr>
              <a:buNone/>
            </a:pPr>
            <a:r>
              <a:rPr lang="cs-CZ" b="1" i="1" dirty="0">
                <a:latin typeface="Bookman Old Style" pitchFamily="18" charset="0"/>
              </a:rPr>
              <a:t>	</a:t>
            </a:r>
            <a:r>
              <a:rPr lang="cs-CZ" b="1" i="1" dirty="0" smtClean="0">
                <a:latin typeface="Bookman Old Style" pitchFamily="18" charset="0"/>
              </a:rPr>
              <a:t>			</a:t>
            </a:r>
            <a:r>
              <a:rPr lang="cs-CZ" sz="4400" b="1" i="1" dirty="0" smtClean="0">
                <a:latin typeface="Bookman Old Style" pitchFamily="18" charset="0"/>
              </a:rPr>
              <a:t> </a:t>
            </a:r>
            <a:r>
              <a:rPr lang="cs-CZ" sz="4400" b="1" i="1" dirty="0" smtClean="0">
                <a:solidFill>
                  <a:schemeClr val="accent2">
                    <a:lumMod val="75000"/>
                  </a:schemeClr>
                </a:solidFill>
                <a:latin typeface="Bookman Old Style" pitchFamily="18" charset="0"/>
              </a:rPr>
              <a:t>NE NENÍ</a:t>
            </a:r>
          </a:p>
          <a:p>
            <a:pPr>
              <a:buNone/>
            </a:pPr>
            <a:r>
              <a:rPr lang="cs-CZ" b="1" i="1" dirty="0" smtClean="0">
                <a:latin typeface="Bookman Old Style" pitchFamily="18" charset="0"/>
              </a:rPr>
              <a:t>       		V = a x a x a</a:t>
            </a:r>
          </a:p>
          <a:p>
            <a:pPr>
              <a:buNone/>
            </a:pPr>
            <a:r>
              <a:rPr lang="cs-CZ" b="1" i="1" dirty="0">
                <a:latin typeface="Bookman Old Style" pitchFamily="18" charset="0"/>
              </a:rPr>
              <a:t>	</a:t>
            </a:r>
            <a:r>
              <a:rPr lang="cs-CZ" b="1" i="1" dirty="0" smtClean="0">
                <a:latin typeface="Bookman Old Style" pitchFamily="18" charset="0"/>
              </a:rPr>
              <a:t>			V = 216 dm³</a:t>
            </a:r>
            <a:endParaRPr lang="cs-CZ" i="1" dirty="0" smtClean="0">
              <a:latin typeface="Bookman Old Style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atin typeface="Bookman Old Style" pitchFamily="18" charset="0"/>
              </a:rPr>
              <a:t>Je to pravda nebo lež 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citel\AppData\Local\Microsoft\Windows\Temporary Internet Files\Content.IE5\TFVS255C\MC900432165[1].wmf"/>
          <p:cNvPicPr>
            <a:picLocks noChangeAspect="1" noChangeArrowheads="1"/>
          </p:cNvPicPr>
          <p:nvPr/>
        </p:nvPicPr>
        <p:blipFill>
          <a:blip r:embed="rId2" cstate="print">
            <a:lum bright="40000" contrast="-40000"/>
          </a:blip>
          <a:srcRect/>
          <a:stretch>
            <a:fillRect/>
          </a:stretch>
        </p:blipFill>
        <p:spPr bwMode="auto">
          <a:xfrm>
            <a:off x="5643570" y="285728"/>
            <a:ext cx="2928958" cy="41434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57161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i="1" dirty="0" smtClean="0">
                <a:latin typeface="Bookman Old Style" pitchFamily="18" charset="0"/>
              </a:rPr>
              <a:t>		</a:t>
            </a:r>
            <a:r>
              <a:rPr lang="cs-CZ" b="1" i="1" dirty="0" smtClean="0">
                <a:latin typeface="Bookman Old Style" pitchFamily="18" charset="0"/>
              </a:rPr>
              <a:t>Kvádr má objem 24mm³, a=2mm, b=3mm, měří strana c - 5mm?</a:t>
            </a:r>
          </a:p>
          <a:p>
            <a:pPr>
              <a:buNone/>
            </a:pPr>
            <a:endParaRPr lang="cs-CZ" b="1" i="1" dirty="0" smtClean="0">
              <a:latin typeface="Bookman Old Style" pitchFamily="18" charset="0"/>
            </a:endParaRPr>
          </a:p>
          <a:p>
            <a:pPr>
              <a:buNone/>
            </a:pPr>
            <a:r>
              <a:rPr lang="cs-CZ" b="1" i="1" dirty="0">
                <a:latin typeface="Bookman Old Style" pitchFamily="18" charset="0"/>
              </a:rPr>
              <a:t>	</a:t>
            </a:r>
            <a:r>
              <a:rPr lang="cs-CZ" b="1" i="1" dirty="0" smtClean="0">
                <a:latin typeface="Bookman Old Style" pitchFamily="18" charset="0"/>
              </a:rPr>
              <a:t>			</a:t>
            </a:r>
            <a:r>
              <a:rPr lang="cs-CZ" sz="4400" b="1" i="1" dirty="0" smtClean="0">
                <a:latin typeface="Bookman Old Style" pitchFamily="18" charset="0"/>
              </a:rPr>
              <a:t> </a:t>
            </a:r>
            <a:r>
              <a:rPr lang="cs-CZ" sz="4400" b="1" i="1" dirty="0" smtClean="0">
                <a:solidFill>
                  <a:schemeClr val="accent2">
                    <a:lumMod val="75000"/>
                  </a:schemeClr>
                </a:solidFill>
                <a:latin typeface="Bookman Old Style" pitchFamily="18" charset="0"/>
              </a:rPr>
              <a:t>NE NENÍ</a:t>
            </a:r>
          </a:p>
          <a:p>
            <a:pPr>
              <a:buNone/>
            </a:pPr>
            <a:r>
              <a:rPr lang="cs-CZ" b="1" i="1" dirty="0" smtClean="0">
                <a:latin typeface="Bookman Old Style" pitchFamily="18" charset="0"/>
              </a:rPr>
              <a:t>       		V = a x b x c</a:t>
            </a:r>
          </a:p>
          <a:p>
            <a:pPr>
              <a:buNone/>
            </a:pPr>
            <a:r>
              <a:rPr lang="cs-CZ" b="1" i="1" dirty="0">
                <a:latin typeface="Bookman Old Style" pitchFamily="18" charset="0"/>
              </a:rPr>
              <a:t>	</a:t>
            </a:r>
            <a:r>
              <a:rPr lang="cs-CZ" b="1" i="1" dirty="0" smtClean="0">
                <a:latin typeface="Bookman Old Style" pitchFamily="18" charset="0"/>
              </a:rPr>
              <a:t>			 c = 4mm</a:t>
            </a:r>
            <a:endParaRPr lang="cs-CZ" i="1" dirty="0" smtClean="0">
              <a:latin typeface="Bookman Old Style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atin typeface="Bookman Old Style" pitchFamily="18" charset="0"/>
              </a:rPr>
              <a:t>Je to pravda nebo lež 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citel\AppData\Local\Microsoft\Windows\Temporary Internet Files\Content.IE5\TFVS255C\MC900432165[1].wmf"/>
          <p:cNvPicPr>
            <a:picLocks noChangeAspect="1" noChangeArrowheads="1"/>
          </p:cNvPicPr>
          <p:nvPr/>
        </p:nvPicPr>
        <p:blipFill>
          <a:blip r:embed="rId2" cstate="print">
            <a:lum bright="40000" contrast="-40000"/>
          </a:blip>
          <a:srcRect/>
          <a:stretch>
            <a:fillRect/>
          </a:stretch>
        </p:blipFill>
        <p:spPr bwMode="auto">
          <a:xfrm>
            <a:off x="5643570" y="285728"/>
            <a:ext cx="2928958" cy="41434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57161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i="1" dirty="0" smtClean="0">
                <a:latin typeface="Bookman Old Style" pitchFamily="18" charset="0"/>
              </a:rPr>
              <a:t>		</a:t>
            </a:r>
            <a:r>
              <a:rPr lang="cs-CZ" b="1" i="1" dirty="0" smtClean="0">
                <a:latin typeface="Bookman Old Style" pitchFamily="18" charset="0"/>
              </a:rPr>
              <a:t>Povrch krychle je 150cm² měří 			strana a – 6cm?</a:t>
            </a:r>
          </a:p>
          <a:p>
            <a:pPr>
              <a:buNone/>
            </a:pPr>
            <a:endParaRPr lang="cs-CZ" b="1" i="1" dirty="0" smtClean="0">
              <a:latin typeface="Bookman Old Style" pitchFamily="18" charset="0"/>
            </a:endParaRPr>
          </a:p>
          <a:p>
            <a:pPr>
              <a:buNone/>
            </a:pPr>
            <a:r>
              <a:rPr lang="cs-CZ" b="1" i="1" dirty="0">
                <a:latin typeface="Bookman Old Style" pitchFamily="18" charset="0"/>
              </a:rPr>
              <a:t>	</a:t>
            </a:r>
            <a:r>
              <a:rPr lang="cs-CZ" b="1" i="1" dirty="0" smtClean="0">
                <a:latin typeface="Bookman Old Style" pitchFamily="18" charset="0"/>
              </a:rPr>
              <a:t>			</a:t>
            </a:r>
            <a:r>
              <a:rPr lang="cs-CZ" sz="4400" b="1" i="1" dirty="0" smtClean="0">
                <a:latin typeface="Bookman Old Style" pitchFamily="18" charset="0"/>
              </a:rPr>
              <a:t> </a:t>
            </a:r>
            <a:r>
              <a:rPr lang="cs-CZ" sz="4400" b="1" i="1" dirty="0" smtClean="0">
                <a:solidFill>
                  <a:schemeClr val="accent2">
                    <a:lumMod val="75000"/>
                  </a:schemeClr>
                </a:solidFill>
                <a:latin typeface="Bookman Old Style" pitchFamily="18" charset="0"/>
              </a:rPr>
              <a:t>NE NENÍ</a:t>
            </a:r>
          </a:p>
          <a:p>
            <a:pPr>
              <a:buNone/>
            </a:pPr>
            <a:r>
              <a:rPr lang="cs-CZ" b="1" i="1" dirty="0" smtClean="0">
                <a:latin typeface="Bookman Old Style" pitchFamily="18" charset="0"/>
              </a:rPr>
              <a:t>       		    a = 5 cm</a:t>
            </a:r>
          </a:p>
          <a:p>
            <a:pPr>
              <a:buNone/>
            </a:pPr>
            <a:r>
              <a:rPr lang="cs-CZ" b="1" i="1" dirty="0">
                <a:latin typeface="Bookman Old Style" pitchFamily="18" charset="0"/>
              </a:rPr>
              <a:t>	</a:t>
            </a:r>
            <a:r>
              <a:rPr lang="cs-CZ" b="1" i="1" dirty="0" smtClean="0">
                <a:latin typeface="Bookman Old Style" pitchFamily="18" charset="0"/>
              </a:rPr>
              <a:t>			  </a:t>
            </a:r>
            <a:r>
              <a:rPr lang="cs-CZ" b="1" i="1" dirty="0" err="1" smtClean="0">
                <a:latin typeface="Bookman Old Style" pitchFamily="18" charset="0"/>
              </a:rPr>
              <a:t>Sp</a:t>
            </a:r>
            <a:r>
              <a:rPr lang="cs-CZ" b="1" i="1" dirty="0" smtClean="0">
                <a:latin typeface="Bookman Old Style" pitchFamily="18" charset="0"/>
              </a:rPr>
              <a:t> = 6 x a²</a:t>
            </a:r>
          </a:p>
          <a:p>
            <a:pPr>
              <a:buNone/>
            </a:pPr>
            <a:r>
              <a:rPr lang="cs-CZ" b="1" i="1" dirty="0">
                <a:latin typeface="Bookman Old Style" pitchFamily="18" charset="0"/>
              </a:rPr>
              <a:t>	</a:t>
            </a:r>
            <a:r>
              <a:rPr lang="cs-CZ" b="1" i="1" dirty="0" smtClean="0">
                <a:latin typeface="Bookman Old Style" pitchFamily="18" charset="0"/>
              </a:rPr>
              <a:t>			</a:t>
            </a:r>
            <a:endParaRPr lang="cs-CZ" i="1" dirty="0" smtClean="0">
              <a:latin typeface="Bookman Old Style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atin typeface="Bookman Old Style" pitchFamily="18" charset="0"/>
              </a:rPr>
              <a:t>Je to pravda nebo lež 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ucitel\AppData\Local\Microsoft\Windows\Temporary Internet Files\Content.IE5\0T8FQFWB\MC900361656[1].wmf"/>
          <p:cNvPicPr>
            <a:picLocks noChangeAspect="1" noChangeArrowheads="1"/>
          </p:cNvPicPr>
          <p:nvPr/>
        </p:nvPicPr>
        <p:blipFill>
          <a:blip r:embed="rId2" cstate="print">
            <a:lum bright="10000" contrast="20000"/>
          </a:blip>
          <a:srcRect/>
          <a:stretch>
            <a:fillRect/>
          </a:stretch>
        </p:blipFill>
        <p:spPr bwMode="auto">
          <a:xfrm>
            <a:off x="5857884" y="3143248"/>
            <a:ext cx="2857520" cy="278608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57161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i="1" dirty="0" smtClean="0">
                <a:latin typeface="Bookman Old Style" pitchFamily="18" charset="0"/>
              </a:rPr>
              <a:t>		</a:t>
            </a:r>
            <a:r>
              <a:rPr lang="cs-CZ" b="1" i="1" dirty="0" smtClean="0">
                <a:latin typeface="Bookman Old Style" pitchFamily="18" charset="0"/>
              </a:rPr>
              <a:t>Povrch kvádru </a:t>
            </a:r>
            <a:r>
              <a:rPr lang="cs-CZ" b="1" i="1" smtClean="0">
                <a:latin typeface="Bookman Old Style" pitchFamily="18" charset="0"/>
              </a:rPr>
              <a:t>je 52cm²strana </a:t>
            </a:r>
            <a:r>
              <a:rPr lang="cs-CZ" b="1" i="1" dirty="0" smtClean="0">
                <a:latin typeface="Bookman Old Style" pitchFamily="18" charset="0"/>
              </a:rPr>
              <a:t>	a= 2cm, b=3cm kolik měří 	strana c?</a:t>
            </a:r>
          </a:p>
          <a:p>
            <a:pPr>
              <a:buNone/>
            </a:pPr>
            <a:endParaRPr lang="cs-CZ" b="1" i="1" dirty="0" smtClean="0">
              <a:latin typeface="Bookman Old Style" pitchFamily="18" charset="0"/>
            </a:endParaRPr>
          </a:p>
          <a:p>
            <a:pPr>
              <a:buNone/>
            </a:pPr>
            <a:r>
              <a:rPr lang="cs-CZ" b="1" i="1" dirty="0">
                <a:latin typeface="Bookman Old Style" pitchFamily="18" charset="0"/>
              </a:rPr>
              <a:t>	</a:t>
            </a:r>
            <a:r>
              <a:rPr lang="cs-CZ" b="1" i="1" dirty="0" smtClean="0">
                <a:latin typeface="Bookman Old Style" pitchFamily="18" charset="0"/>
              </a:rPr>
              <a:t>			</a:t>
            </a:r>
            <a:r>
              <a:rPr lang="cs-CZ" sz="4400" b="1" i="1" dirty="0" smtClean="0">
                <a:latin typeface="Bookman Old Style" pitchFamily="18" charset="0"/>
              </a:rPr>
              <a:t> </a:t>
            </a:r>
            <a:r>
              <a:rPr lang="cs-CZ" sz="4400" b="1" i="1" dirty="0" smtClean="0">
                <a:solidFill>
                  <a:schemeClr val="accent2">
                    <a:lumMod val="75000"/>
                  </a:schemeClr>
                </a:solidFill>
                <a:latin typeface="Bookman Old Style" pitchFamily="18" charset="0"/>
              </a:rPr>
              <a:t>c = 4cm</a:t>
            </a:r>
            <a:endParaRPr lang="cs-CZ" b="1" i="1" dirty="0" smtClean="0">
              <a:latin typeface="Bookman Old Style" pitchFamily="18" charset="0"/>
            </a:endParaRPr>
          </a:p>
          <a:p>
            <a:pPr>
              <a:buNone/>
            </a:pPr>
            <a:r>
              <a:rPr lang="cs-CZ" b="1" i="1" dirty="0">
                <a:latin typeface="Bookman Old Style" pitchFamily="18" charset="0"/>
              </a:rPr>
              <a:t>	</a:t>
            </a:r>
            <a:r>
              <a:rPr lang="cs-CZ" b="1" i="1" dirty="0" smtClean="0">
                <a:latin typeface="Bookman Old Style" pitchFamily="18" charset="0"/>
              </a:rPr>
              <a:t>			</a:t>
            </a:r>
            <a:endParaRPr lang="cs-CZ" i="1" dirty="0" smtClean="0">
              <a:latin typeface="Bookman Old Style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atin typeface="Bookman Old Style" pitchFamily="18" charset="0"/>
              </a:rPr>
              <a:t>Je to pravda nebo lež 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i="1" smtClean="0"/>
              <a:t>Citace: </a:t>
            </a:r>
            <a:br>
              <a:rPr lang="cs-CZ" b="1" i="1" smtClean="0"/>
            </a:br>
            <a:r>
              <a:rPr lang="cs-CZ" b="1" i="1" smtClean="0"/>
              <a:t> Archiv autora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110</Words>
  <Application>Microsoft Office PowerPoint</Application>
  <PresentationFormat>Předvádění na obrazovce (4:3)</PresentationFormat>
  <Paragraphs>82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sady Office</vt:lpstr>
      <vt:lpstr>Editor rovnic 3.0</vt:lpstr>
      <vt:lpstr>Prezentace aplikace PowerPoint</vt:lpstr>
      <vt:lpstr>Anotace</vt:lpstr>
      <vt:lpstr> Je to pravda nebo lež ?</vt:lpstr>
      <vt:lpstr>Je to pravda nebo lež ?</vt:lpstr>
      <vt:lpstr>Je to pravda nebo lež ?</vt:lpstr>
      <vt:lpstr>Je to pravda nebo lež ?</vt:lpstr>
      <vt:lpstr>Je to pravda nebo lež ?</vt:lpstr>
      <vt:lpstr>Je to pravda nebo lež ?</vt:lpstr>
      <vt:lpstr>Je to pravda nebo lež ?</vt:lpstr>
      <vt:lpstr>Je to pravda nebo lež ?</vt:lpstr>
      <vt:lpstr>Je to pravda nebo lež ?</vt:lpstr>
      <vt:lpstr>Je to pravda nebo lež ?</vt:lpstr>
      <vt:lpstr>Je to pravda nebo lež ?</vt:lpstr>
      <vt:lpstr>Je to pravda nebo lež ?</vt:lpstr>
      <vt:lpstr>Citace:   Archiv autora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Ucitel</cp:lastModifiedBy>
  <cp:revision>17</cp:revision>
  <dcterms:created xsi:type="dcterms:W3CDTF">2013-05-13T06:20:05Z</dcterms:created>
  <dcterms:modified xsi:type="dcterms:W3CDTF">2013-11-13T12:57:16Z</dcterms:modified>
</cp:coreProperties>
</file>