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24"/>
    </mc:Choice>
    <mc:Fallback>
      <c:style val="24"/>
    </mc:Fallback>
  </mc:AlternateContent>
  <c:chart>
    <c:autoTitleDeleted val="1"/>
    <c:plotArea>
      <c:layout>
        <c:manualLayout>
          <c:layoutTarget val="inner"/>
          <c:xMode val="edge"/>
          <c:yMode val="edge"/>
          <c:x val="2.9555059986078672E-2"/>
          <c:y val="2.5432098765432121E-2"/>
          <c:w val="0.94586212068317965"/>
          <c:h val="0.94913580246913642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47625">
              <a:noFill/>
            </a:ln>
          </c:spPr>
          <c:xVal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-1</c:v>
                </c:pt>
                <c:pt idx="3">
                  <c:v>2</c:v>
                </c:pt>
                <c:pt idx="4">
                  <c:v>-2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0</c:v>
                </c:pt>
                <c:pt idx="1">
                  <c:v>-1</c:v>
                </c:pt>
                <c:pt idx="2">
                  <c:v>-1</c:v>
                </c:pt>
                <c:pt idx="3">
                  <c:v>-4</c:v>
                </c:pt>
                <c:pt idx="4">
                  <c:v>-4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49420032"/>
        <c:axId val="250105856"/>
      </c:scatterChart>
      <c:valAx>
        <c:axId val="2494200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 sz="1100" i="1"/>
            </a:pPr>
            <a:endParaRPr lang="cs-CZ"/>
          </a:p>
        </c:txPr>
        <c:crossAx val="250105856"/>
        <c:crosses val="autoZero"/>
        <c:crossBetween val="midCat"/>
      </c:valAx>
      <c:valAx>
        <c:axId val="25010585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249420032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76785793963254623"/>
          <c:y val="0.8981027371578556"/>
          <c:w val="0.23214208648233381"/>
          <c:h val="7.2322904081434339E-2"/>
        </c:manualLayout>
      </c:layout>
      <c:overlay val="0"/>
      <c:txPr>
        <a:bodyPr/>
        <a:lstStyle/>
        <a:p>
          <a:pPr>
            <a:defRPr sz="1200" baseline="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C29A3E-0833-434A-9221-FC8637AF1B4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C5764-1FC4-464C-8BFF-DF5A1D306D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104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C5764-1FC4-464C-8BFF-DF5A1D306DA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016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63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143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866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203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197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911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94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745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735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03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010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5D6DF-64D3-4D33-AD86-2F843938E69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6C649-0253-4FBA-8F7F-FD8E63FDE5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2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chart" Target="../charts/chart1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8560361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VY_42_INOVACE_1004_KVADRAT.F.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KVADRATICKÉ FUNKCE VÝKLAD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29. 12.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9. 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000" dirty="0" smtClean="0"/>
              <a:t>	Materiál je určen pro žáky devátého ročníku. Cílem prezentace je ukázat podrobný postup (krok po kroku) výpočtu a sestrojení jednoduchých kvadratických funkcí.</a:t>
            </a:r>
          </a:p>
          <a:p>
            <a:pPr>
              <a:buNone/>
            </a:pPr>
            <a:r>
              <a:rPr lang="cs-CZ" sz="2000" dirty="0" smtClean="0"/>
              <a:t> 	Materiál podněcuje zájem žáků o učivo, motivuje žáky k dalším složitějším kvadratickým funkcím. Je interaktivní, po kliknutí se objeví řešení.</a:t>
            </a:r>
          </a:p>
          <a:p>
            <a:pPr>
              <a:buNone/>
            </a:pPr>
            <a:r>
              <a:rPr lang="cs-CZ" sz="2000" dirty="0" smtClean="0"/>
              <a:t>      Prezentace náleží  9. ročníku, vzdělávací oblasti Kvadratické funkce, tematický okruh Funkce.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i="1" dirty="0" smtClean="0"/>
              <a:t>Kvadratická funkce</a:t>
            </a:r>
            <a:endParaRPr lang="cs-CZ" sz="7200" b="1" i="1" dirty="0"/>
          </a:p>
        </p:txBody>
      </p:sp>
      <p:pic>
        <p:nvPicPr>
          <p:cNvPr id="1026" name="Picture 2" descr="C:\Users\ucitel\AppData\Local\Microsoft\Windows\Temporary Internet Files\Content.IE5\0QROAR5M\MC9004344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90962" y="290909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01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96831"/>
            <a:ext cx="8229600" cy="14042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i="1" dirty="0" smtClean="0"/>
              <a:t>Rozcvička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i="1" dirty="0" smtClean="0"/>
              <a:t>Urči typ funkce:</a:t>
            </a:r>
            <a:br>
              <a:rPr lang="cs-CZ" i="1" dirty="0" smtClean="0"/>
            </a:br>
            <a:endParaRPr lang="cs-CZ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50639" y="1556792"/>
            <a:ext cx="8229600" cy="4525963"/>
          </a:xfrm>
        </p:spPr>
        <p:txBody>
          <a:bodyPr/>
          <a:lstStyle/>
          <a:p>
            <a:r>
              <a:rPr lang="cs-CZ" dirty="0" smtClean="0"/>
              <a:t>f(x): 0,4x – 1</a:t>
            </a:r>
          </a:p>
          <a:p>
            <a:r>
              <a:rPr lang="cs-CZ" dirty="0" smtClean="0"/>
              <a:t>f(x): y = 8</a:t>
            </a:r>
          </a:p>
          <a:p>
            <a:r>
              <a:rPr lang="cs-CZ" dirty="0" smtClean="0"/>
              <a:t>f(x): y = - 3 + x</a:t>
            </a:r>
          </a:p>
          <a:p>
            <a:r>
              <a:rPr lang="cs-CZ" dirty="0" smtClean="0"/>
              <a:t>f(x): y = 3x</a:t>
            </a:r>
          </a:p>
          <a:p>
            <a:r>
              <a:rPr lang="cs-CZ" dirty="0" smtClean="0"/>
              <a:t>f(x): y = 5x - 7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SWCJSRDK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164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pull/>
      </p:transition>
    </mc:Choice>
    <mc:Fallback xmlns="">
      <p:transition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souřadnici: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f(x): y = 4x -1			</a:t>
            </a:r>
            <a:r>
              <a:rPr lang="en-US" dirty="0" smtClean="0"/>
              <a:t>[ ?, 4 ]						        [ -2, ? ]</a:t>
            </a:r>
          </a:p>
          <a:p>
            <a:r>
              <a:rPr lang="en-US" dirty="0" smtClean="0"/>
              <a:t>f</a:t>
            </a:r>
            <a:r>
              <a:rPr lang="cs-CZ" dirty="0" smtClean="0"/>
              <a:t>(x): y = 2 – 4x		       </a:t>
            </a:r>
            <a:r>
              <a:rPr lang="en-US" dirty="0" smtClean="0"/>
              <a:t> [ ?, </a:t>
            </a:r>
            <a:r>
              <a:rPr lang="cs-CZ" dirty="0" smtClean="0"/>
              <a:t>-1</a:t>
            </a:r>
            <a:r>
              <a:rPr lang="en-US" dirty="0" smtClean="0"/>
              <a:t> ] 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4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cs-CZ" dirty="0" smtClean="0"/>
              <a:t>Kvadratické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Narýsuj graf funkce: </a:t>
            </a:r>
          </a:p>
          <a:p>
            <a:pPr marL="0" indent="0" fontAlgn="base">
              <a:buNone/>
            </a:pPr>
            <a:endParaRPr lang="cs-CZ" sz="2800" dirty="0"/>
          </a:p>
          <a:p>
            <a:pPr marL="0" indent="0" fontAlgn="base">
              <a:buNone/>
            </a:pPr>
            <a:endParaRPr lang="cs-CZ" sz="2800" dirty="0"/>
          </a:p>
          <a:p>
            <a:pPr lvl="0"/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endParaRPr lang="cs-CZ" sz="28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7430565"/>
              </p:ext>
            </p:extLst>
          </p:nvPr>
        </p:nvGraphicFramePr>
        <p:xfrm>
          <a:off x="4355976" y="1556792"/>
          <a:ext cx="2089150" cy="596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4" name="Rovnice" r:id="rId3" imgW="799920" imgH="228600" progId="Equation.3">
                  <p:embed/>
                </p:oleObj>
              </mc:Choice>
              <mc:Fallback>
                <p:oleObj name="Rovnice" r:id="rId3" imgW="799920" imgH="22860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1556792"/>
                        <a:ext cx="2089150" cy="59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Group 1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471100"/>
              </p:ext>
            </p:extLst>
          </p:nvPr>
        </p:nvGraphicFramePr>
        <p:xfrm>
          <a:off x="899593" y="2636912"/>
          <a:ext cx="4968552" cy="1036638"/>
        </p:xfrm>
        <a:graphic>
          <a:graphicData uri="http://schemas.openxmlformats.org/drawingml/2006/table">
            <a:tbl>
              <a:tblPr/>
              <a:tblGrid>
                <a:gridCol w="584770"/>
                <a:gridCol w="509588"/>
                <a:gridCol w="514350"/>
                <a:gridCol w="512762"/>
                <a:gridCol w="509588"/>
                <a:gridCol w="512762"/>
                <a:gridCol w="514350"/>
                <a:gridCol w="806326"/>
                <a:gridCol w="504056"/>
              </a:tblGrid>
              <a:tr h="5183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-2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-3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1/2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3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1/4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178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" name="Picture 195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144797"/>
            <a:ext cx="4038600" cy="343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199"/>
          <p:cNvSpPr txBox="1">
            <a:spLocks noGrp="1" noChangeArrowheads="1"/>
          </p:cNvSpPr>
          <p:nvPr>
            <p:ph sz="half" idx="2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</a:rPr>
              <a:t>graf – </a:t>
            </a:r>
            <a:r>
              <a:rPr lang="cs-CZ" sz="1600" b="1" dirty="0" smtClean="0">
                <a:latin typeface="Calisto MT" pitchFamily="18" charset="0"/>
              </a:rPr>
              <a:t>parabola</a:t>
            </a:r>
            <a:endParaRPr lang="cs-CZ" sz="1600" b="1" dirty="0"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</a:rPr>
              <a:t>D(f) = R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</a:rPr>
              <a:t>H(f) = </a:t>
            </a:r>
            <a:r>
              <a:rPr lang="cs-CZ" sz="1600" b="1" dirty="0">
                <a:latin typeface="Calisto MT" pitchFamily="18" charset="0"/>
                <a:sym typeface="Symbol" pitchFamily="18" charset="2"/>
              </a:rPr>
              <a:t>0; 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  <a:sym typeface="Symbol" pitchFamily="18" charset="2"/>
              </a:rPr>
              <a:t>vrchol paraboly v bodě V</a:t>
            </a:r>
            <a:r>
              <a:rPr lang="en-US" sz="1600" b="1" dirty="0">
                <a:latin typeface="Calisto MT" pitchFamily="18" charset="0"/>
                <a:sym typeface="Symbol" pitchFamily="18" charset="2"/>
              </a:rPr>
              <a:t>[</a:t>
            </a:r>
            <a:r>
              <a:rPr lang="cs-CZ" sz="1600" b="1" dirty="0">
                <a:latin typeface="Calisto MT" pitchFamily="18" charset="0"/>
                <a:sym typeface="Symbol" pitchFamily="18" charset="2"/>
              </a:rPr>
              <a:t>0; 0</a:t>
            </a:r>
            <a:r>
              <a:rPr lang="en-US" sz="1600" b="1" dirty="0">
                <a:latin typeface="Calisto MT" pitchFamily="18" charset="0"/>
                <a:sym typeface="Symbol" pitchFamily="18" charset="2"/>
              </a:rPr>
              <a:t>]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  <a:sym typeface="Symbol" pitchFamily="18" charset="2"/>
              </a:rPr>
              <a:t>souměrná podle osy y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  <a:sym typeface="Symbol" pitchFamily="18" charset="2"/>
              </a:rPr>
              <a:t>klesající v D(f) = </a:t>
            </a:r>
            <a:r>
              <a:rPr lang="en-US" sz="1600" b="1" dirty="0">
                <a:latin typeface="Calisto MT" pitchFamily="18" charset="0"/>
                <a:sym typeface="Symbol" pitchFamily="18" charset="2"/>
              </a:rPr>
              <a:t>(</a:t>
            </a:r>
            <a:r>
              <a:rPr lang="cs-CZ" sz="1600" b="1" dirty="0">
                <a:latin typeface="Calisto MT" pitchFamily="18" charset="0"/>
                <a:sym typeface="Symbol" pitchFamily="18" charset="2"/>
              </a:rPr>
              <a:t>-</a:t>
            </a:r>
            <a:r>
              <a:rPr lang="en-US" sz="1600" b="1" dirty="0">
                <a:latin typeface="Calisto MT" pitchFamily="18" charset="0"/>
                <a:sym typeface="Symbol" pitchFamily="18" charset="2"/>
              </a:rPr>
              <a:t></a:t>
            </a:r>
            <a:r>
              <a:rPr lang="cs-CZ" sz="1600" b="1" dirty="0">
                <a:latin typeface="Calisto MT" pitchFamily="18" charset="0"/>
                <a:sym typeface="Symbol" pitchFamily="18" charset="2"/>
              </a:rPr>
              <a:t>; 0</a:t>
            </a:r>
            <a:r>
              <a:rPr lang="en-US" sz="1600" b="1" dirty="0">
                <a:latin typeface="Calisto MT" pitchFamily="18" charset="0"/>
                <a:sym typeface="Symbol" pitchFamily="18" charset="2"/>
              </a:rPr>
              <a:t></a:t>
            </a:r>
            <a:endParaRPr lang="cs-CZ" sz="1600" b="1" dirty="0">
              <a:latin typeface="Calisto MT" pitchFamily="18" charset="0"/>
              <a:sym typeface="Symbol" pitchFamily="18" charset="2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  <a:sym typeface="Symbol" pitchFamily="18" charset="2"/>
              </a:rPr>
              <a:t>rostoucí v D(f) = 0; 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b="1" dirty="0">
                <a:latin typeface="Calisto MT" pitchFamily="18" charset="0"/>
                <a:sym typeface="Symbol" pitchFamily="18" charset="2"/>
              </a:rPr>
              <a:t>x = 0 – nejmenší hodnota </a:t>
            </a:r>
            <a:r>
              <a:rPr lang="cs-CZ" sz="1600" b="1" dirty="0" err="1">
                <a:latin typeface="Calisto MT" pitchFamily="18" charset="0"/>
                <a:sym typeface="Symbol" pitchFamily="18" charset="2"/>
              </a:rPr>
              <a:t>fce</a:t>
            </a:r>
            <a:r>
              <a:rPr lang="cs-CZ" sz="1600" b="1" dirty="0">
                <a:latin typeface="Calisto MT" pitchFamily="18" charset="0"/>
                <a:sym typeface="Symbol" pitchFamily="18" charset="2"/>
              </a:rPr>
              <a:t> = minimum</a:t>
            </a: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8841721"/>
              </p:ext>
            </p:extLst>
          </p:nvPr>
        </p:nvGraphicFramePr>
        <p:xfrm>
          <a:off x="2627784" y="404664"/>
          <a:ext cx="2960340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4" name="Rovnice" r:id="rId5" imgW="799920" imgH="228600" progId="Equation.3">
                  <p:embed/>
                </p:oleObj>
              </mc:Choice>
              <mc:Fallback>
                <p:oleObj name="Rovnice" r:id="rId5" imgW="799920" imgH="22860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04664"/>
                        <a:ext cx="2960340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8" name="Přímá spojnice se šipkou 17"/>
          <p:cNvCxnSpPr/>
          <p:nvPr/>
        </p:nvCxnSpPr>
        <p:spPr>
          <a:xfrm flipV="1">
            <a:off x="3059832" y="1052736"/>
            <a:ext cx="72008" cy="47525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19572" y="5373216"/>
            <a:ext cx="4824536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9252585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745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460" y="188595"/>
            <a:ext cx="8229600" cy="7200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Kvadratické funkce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62941" y="1119346"/>
            <a:ext cx="8229600" cy="485743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Sestroj graf funkce: f(x) = - 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9237949"/>
              </p:ext>
            </p:extLst>
          </p:nvPr>
        </p:nvGraphicFramePr>
        <p:xfrm>
          <a:off x="4932045" y="908685"/>
          <a:ext cx="720090" cy="9232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3" imgW="177480" imgH="203040" progId="Equation.3">
                  <p:embed/>
                </p:oleObj>
              </mc:Choice>
              <mc:Fallback>
                <p:oleObj name="Rovnice" r:id="rId3" imgW="17748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5" y="908685"/>
                        <a:ext cx="720090" cy="92329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90817"/>
              </p:ext>
            </p:extLst>
          </p:nvPr>
        </p:nvGraphicFramePr>
        <p:xfrm>
          <a:off x="611505" y="1988820"/>
          <a:ext cx="6095997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X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0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-1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1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-2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2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1/2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3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-3</a:t>
                      </a:r>
                      <a:endParaRPr lang="cs-CZ" sz="2000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y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0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-1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-1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-4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-4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-1/4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-9</a:t>
                      </a:r>
                      <a:endParaRPr lang="cs-CZ" sz="2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 smtClean="0"/>
                        <a:t>-9</a:t>
                      </a:r>
                      <a:endParaRPr lang="cs-CZ" sz="2000" b="1" i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Graf 11"/>
          <p:cNvGraphicFramePr/>
          <p:nvPr>
            <p:extLst>
              <p:ext uri="{D42A27DB-BD31-4B8C-83A1-F6EECF244321}">
                <p14:modId xmlns:p14="http://schemas.microsoft.com/office/powerpoint/2010/main" val="3250838428"/>
              </p:ext>
            </p:extLst>
          </p:nvPr>
        </p:nvGraphicFramePr>
        <p:xfrm>
          <a:off x="1331594" y="3068955"/>
          <a:ext cx="4680586" cy="3600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4" name="Text Box 99"/>
          <p:cNvSpPr txBox="1">
            <a:spLocks noChangeArrowheads="1"/>
          </p:cNvSpPr>
          <p:nvPr/>
        </p:nvSpPr>
        <p:spPr bwMode="auto">
          <a:xfrm>
            <a:off x="6372225" y="3548063"/>
            <a:ext cx="2520316" cy="278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</a:rPr>
              <a:t>graf – parabola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</a:rPr>
              <a:t>D(f) = R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</a:rPr>
              <a:t>H(f) = </a:t>
            </a:r>
            <a:r>
              <a:rPr lang="en-US" sz="1400" dirty="0">
                <a:sym typeface="Symbol" pitchFamily="18" charset="2"/>
              </a:rPr>
              <a:t>(</a:t>
            </a:r>
            <a:r>
              <a:rPr lang="cs-CZ" sz="1400" dirty="0">
                <a:sym typeface="Symbol" pitchFamily="18" charset="2"/>
              </a:rPr>
              <a:t>-</a:t>
            </a:r>
            <a:r>
              <a:rPr lang="en-US" sz="1400" dirty="0">
                <a:sym typeface="Symbol" pitchFamily="18" charset="2"/>
              </a:rPr>
              <a:t></a:t>
            </a:r>
            <a:r>
              <a:rPr lang="cs-CZ" sz="1400" dirty="0">
                <a:sym typeface="Symbol" pitchFamily="18" charset="2"/>
              </a:rPr>
              <a:t>; 0</a:t>
            </a:r>
            <a:r>
              <a:rPr lang="en-US" sz="1400" dirty="0">
                <a:sym typeface="Symbol" pitchFamily="18" charset="2"/>
              </a:rPr>
              <a:t></a:t>
            </a:r>
            <a:r>
              <a:rPr lang="cs-CZ" sz="1400" dirty="0"/>
              <a:t> 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  <a:sym typeface="Symbol" pitchFamily="18" charset="2"/>
              </a:rPr>
              <a:t>vrchol paraboly v bodě V</a:t>
            </a:r>
            <a:r>
              <a:rPr lang="en-US" sz="1400" dirty="0">
                <a:latin typeface="Calisto MT" pitchFamily="18" charset="0"/>
                <a:sym typeface="Symbol" pitchFamily="18" charset="2"/>
              </a:rPr>
              <a:t>[</a:t>
            </a:r>
            <a:r>
              <a:rPr lang="cs-CZ" sz="1400" dirty="0">
                <a:latin typeface="Calisto MT" pitchFamily="18" charset="0"/>
                <a:sym typeface="Symbol" pitchFamily="18" charset="2"/>
              </a:rPr>
              <a:t>0; 0</a:t>
            </a:r>
            <a:r>
              <a:rPr lang="en-US" sz="1400" dirty="0">
                <a:latin typeface="Calisto MT" pitchFamily="18" charset="0"/>
                <a:sym typeface="Symbol" pitchFamily="18" charset="2"/>
              </a:rPr>
              <a:t>]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  <a:sym typeface="Symbol" pitchFamily="18" charset="2"/>
              </a:rPr>
              <a:t>souměrná podle osy y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  <a:sym typeface="Symbol" pitchFamily="18" charset="2"/>
              </a:rPr>
              <a:t>rostoucí v D(f) = </a:t>
            </a:r>
            <a:r>
              <a:rPr lang="en-US" sz="1400" dirty="0">
                <a:latin typeface="Calisto MT" pitchFamily="18" charset="0"/>
                <a:sym typeface="Symbol" pitchFamily="18" charset="2"/>
              </a:rPr>
              <a:t>(</a:t>
            </a:r>
            <a:r>
              <a:rPr lang="cs-CZ" sz="1400" dirty="0">
                <a:latin typeface="Calisto MT" pitchFamily="18" charset="0"/>
                <a:sym typeface="Symbol" pitchFamily="18" charset="2"/>
              </a:rPr>
              <a:t>-</a:t>
            </a:r>
            <a:r>
              <a:rPr lang="en-US" sz="1400" dirty="0">
                <a:latin typeface="Calisto MT" pitchFamily="18" charset="0"/>
                <a:sym typeface="Symbol" pitchFamily="18" charset="2"/>
              </a:rPr>
              <a:t></a:t>
            </a:r>
            <a:r>
              <a:rPr lang="cs-CZ" sz="1400" dirty="0">
                <a:latin typeface="Calisto MT" pitchFamily="18" charset="0"/>
                <a:sym typeface="Symbol" pitchFamily="18" charset="2"/>
              </a:rPr>
              <a:t>; 0</a:t>
            </a:r>
            <a:r>
              <a:rPr lang="en-US" sz="1400" dirty="0">
                <a:latin typeface="Calisto MT" pitchFamily="18" charset="0"/>
                <a:sym typeface="Symbol" pitchFamily="18" charset="2"/>
              </a:rPr>
              <a:t></a:t>
            </a:r>
            <a:endParaRPr lang="cs-CZ" sz="1400" dirty="0">
              <a:latin typeface="Calisto MT" pitchFamily="18" charset="0"/>
              <a:sym typeface="Symbol" pitchFamily="18" charset="2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  <a:sym typeface="Symbol" pitchFamily="18" charset="2"/>
              </a:rPr>
              <a:t>klesající v D(f) = 0; </a:t>
            </a:r>
          </a:p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listo MT" pitchFamily="18" charset="0"/>
                <a:sym typeface="Symbol" pitchFamily="18" charset="2"/>
              </a:rPr>
              <a:t>x = 0 – největší hodnota </a:t>
            </a:r>
            <a:r>
              <a:rPr lang="cs-CZ" sz="1400" dirty="0" err="1">
                <a:latin typeface="Calisto MT" pitchFamily="18" charset="0"/>
                <a:sym typeface="Symbol" pitchFamily="18" charset="2"/>
              </a:rPr>
              <a:t>fce</a:t>
            </a:r>
            <a:r>
              <a:rPr lang="cs-CZ" sz="1400" dirty="0">
                <a:latin typeface="Calisto MT" pitchFamily="18" charset="0"/>
                <a:sym typeface="Symbol" pitchFamily="18" charset="2"/>
              </a:rPr>
              <a:t> = maximum</a:t>
            </a:r>
          </a:p>
        </p:txBody>
      </p:sp>
      <p:sp>
        <p:nvSpPr>
          <p:cNvPr id="28" name="Volný tvar 27"/>
          <p:cNvSpPr/>
          <p:nvPr/>
        </p:nvSpPr>
        <p:spPr>
          <a:xfrm>
            <a:off x="2209800" y="3162300"/>
            <a:ext cx="2943225" cy="3057525"/>
          </a:xfrm>
          <a:custGeom>
            <a:avLst/>
            <a:gdLst>
              <a:gd name="connsiteX0" fmla="*/ 0 w 2943225"/>
              <a:gd name="connsiteY0" fmla="*/ 3019425 h 3057525"/>
              <a:gd name="connsiteX1" fmla="*/ 733425 w 2943225"/>
              <a:gd name="connsiteY1" fmla="*/ 752475 h 3057525"/>
              <a:gd name="connsiteX2" fmla="*/ 1466850 w 2943225"/>
              <a:gd name="connsiteY2" fmla="*/ 0 h 3057525"/>
              <a:gd name="connsiteX3" fmla="*/ 2219325 w 2943225"/>
              <a:gd name="connsiteY3" fmla="*/ 752475 h 3057525"/>
              <a:gd name="connsiteX4" fmla="*/ 2943225 w 2943225"/>
              <a:gd name="connsiteY4" fmla="*/ 3057525 h 3057525"/>
              <a:gd name="connsiteX5" fmla="*/ 2943225 w 2943225"/>
              <a:gd name="connsiteY5" fmla="*/ 3057525 h 3057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43225" h="3057525">
                <a:moveTo>
                  <a:pt x="0" y="3019425"/>
                </a:moveTo>
                <a:cubicBezTo>
                  <a:pt x="244475" y="2137568"/>
                  <a:pt x="488950" y="1255712"/>
                  <a:pt x="733425" y="752475"/>
                </a:cubicBezTo>
                <a:cubicBezTo>
                  <a:pt x="977900" y="249238"/>
                  <a:pt x="1219200" y="0"/>
                  <a:pt x="1466850" y="0"/>
                </a:cubicBezTo>
                <a:cubicBezTo>
                  <a:pt x="1714500" y="0"/>
                  <a:pt x="1973263" y="242888"/>
                  <a:pt x="2219325" y="752475"/>
                </a:cubicBezTo>
                <a:cubicBezTo>
                  <a:pt x="2465387" y="1262062"/>
                  <a:pt x="2943225" y="3057525"/>
                  <a:pt x="2943225" y="3057525"/>
                </a:cubicBezTo>
                <a:lnTo>
                  <a:pt x="2943225" y="305752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84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12" grpId="0">
        <p:bldAsOne/>
      </p:bldGraphic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188595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Kvadratické funkce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30"/>
            <a:ext cx="8229600" cy="5400675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Rovnice: f(x</a:t>
            </a:r>
            <a:r>
              <a:rPr lang="cs-CZ" i="1" smtClean="0"/>
              <a:t>) = </a:t>
            </a:r>
            <a:r>
              <a:rPr lang="cs-CZ" i="1" dirty="0" smtClean="0"/>
              <a:t>a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a ≠ 0		</a:t>
            </a:r>
            <a:r>
              <a:rPr lang="cs-CZ" dirty="0" smtClean="0"/>
              <a:t>	</a:t>
            </a:r>
            <a:r>
              <a:rPr lang="cs-CZ" sz="1800" b="1" i="1" dirty="0" smtClean="0"/>
              <a:t>Vlastnosti kvadratické funkce: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4148041"/>
              </p:ext>
            </p:extLst>
          </p:nvPr>
        </p:nvGraphicFramePr>
        <p:xfrm>
          <a:off x="3131820" y="1268730"/>
          <a:ext cx="537845" cy="5632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Rovnice" r:id="rId3" imgW="177480" imgH="203040" progId="Equation.3">
                  <p:embed/>
                </p:oleObj>
              </mc:Choice>
              <mc:Fallback>
                <p:oleObj name="Rovnice" r:id="rId3" imgW="17748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20" y="1268730"/>
                        <a:ext cx="537845" cy="56324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7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753360"/>
            <a:ext cx="5256847" cy="4104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70"/>
          <p:cNvSpPr txBox="1">
            <a:spLocks noChangeArrowheads="1"/>
          </p:cNvSpPr>
          <p:nvPr/>
        </p:nvSpPr>
        <p:spPr bwMode="auto">
          <a:xfrm>
            <a:off x="5254625" y="2371725"/>
            <a:ext cx="3889375" cy="217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</a:rPr>
              <a:t>graf – parabola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</a:rPr>
              <a:t>D(f) = R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  <a:sym typeface="Symbol" pitchFamily="18" charset="2"/>
              </a:rPr>
              <a:t>parabola má vrchol V</a:t>
            </a:r>
            <a:endParaRPr lang="en-US" sz="1600" i="1" dirty="0">
              <a:latin typeface="Arial" pitchFamily="34" charset="0"/>
              <a:cs typeface="Arial" pitchFamily="34" charset="0"/>
              <a:sym typeface="Symbol" pitchFamily="18" charset="2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  <a:sym typeface="Symbol" pitchFamily="18" charset="2"/>
              </a:rPr>
              <a:t>souměrná podle osy y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  <a:sym typeface="Symbol" pitchFamily="18" charset="2"/>
              </a:rPr>
              <a:t>je rostoucí i klesající</a:t>
            </a:r>
          </a:p>
          <a:p>
            <a:pPr eaLnBrk="1" hangingPunct="1">
              <a:spcBef>
                <a:spcPct val="50000"/>
              </a:spcBef>
            </a:pPr>
            <a:r>
              <a:rPr lang="cs-CZ" sz="1600" i="1" dirty="0">
                <a:latin typeface="Arial" pitchFamily="34" charset="0"/>
                <a:cs typeface="Arial" pitchFamily="34" charset="0"/>
                <a:sym typeface="Symbol" pitchFamily="18" charset="2"/>
              </a:rPr>
              <a:t>má maximum nebo minimum</a:t>
            </a:r>
          </a:p>
        </p:txBody>
      </p:sp>
    </p:spTree>
    <p:extLst>
      <p:ext uri="{BB962C8B-B14F-4D97-AF65-F5344CB8AC3E}">
        <p14:creationId xmlns:p14="http://schemas.microsoft.com/office/powerpoint/2010/main" val="15895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/>
              <a:t>Kvadratická funkce v závislosti na a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460" y="162877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 smtClean="0"/>
              <a:t>a &gt; 0</a:t>
            </a:r>
          </a:p>
          <a:p>
            <a:pPr marL="0" indent="0">
              <a:buNone/>
            </a:pPr>
            <a:endParaRPr lang="cs-CZ" sz="3600" b="1" i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819525" y="2087563"/>
            <a:ext cx="0" cy="350170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595" y="5229225"/>
            <a:ext cx="57607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Volný tvar 8"/>
          <p:cNvSpPr/>
          <p:nvPr/>
        </p:nvSpPr>
        <p:spPr>
          <a:xfrm>
            <a:off x="3043451" y="3016155"/>
            <a:ext cx="1528549" cy="2225437"/>
          </a:xfrm>
          <a:custGeom>
            <a:avLst/>
            <a:gdLst>
              <a:gd name="connsiteX0" fmla="*/ 0 w 1528549"/>
              <a:gd name="connsiteY0" fmla="*/ 40944 h 2225437"/>
              <a:gd name="connsiteX1" fmla="*/ 163773 w 1528549"/>
              <a:gd name="connsiteY1" fmla="*/ 1487606 h 2225437"/>
              <a:gd name="connsiteX2" fmla="*/ 777922 w 1528549"/>
              <a:gd name="connsiteY2" fmla="*/ 2224585 h 2225437"/>
              <a:gd name="connsiteX3" fmla="*/ 1378424 w 1528549"/>
              <a:gd name="connsiteY3" fmla="*/ 1596788 h 2225437"/>
              <a:gd name="connsiteX4" fmla="*/ 1528549 w 1528549"/>
              <a:gd name="connsiteY4" fmla="*/ 0 h 2225437"/>
              <a:gd name="connsiteX5" fmla="*/ 1528549 w 1528549"/>
              <a:gd name="connsiteY5" fmla="*/ 0 h 2225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28549" h="2225437">
                <a:moveTo>
                  <a:pt x="0" y="40944"/>
                </a:moveTo>
                <a:cubicBezTo>
                  <a:pt x="17059" y="582305"/>
                  <a:pt x="34119" y="1123666"/>
                  <a:pt x="163773" y="1487606"/>
                </a:cubicBezTo>
                <a:cubicBezTo>
                  <a:pt x="293427" y="1851546"/>
                  <a:pt x="575480" y="2206388"/>
                  <a:pt x="777922" y="2224585"/>
                </a:cubicBezTo>
                <a:cubicBezTo>
                  <a:pt x="980364" y="2242782"/>
                  <a:pt x="1253320" y="1967552"/>
                  <a:pt x="1378424" y="1596788"/>
                </a:cubicBezTo>
                <a:cubicBezTo>
                  <a:pt x="1503528" y="1226024"/>
                  <a:pt x="1528549" y="0"/>
                  <a:pt x="1528549" y="0"/>
                </a:cubicBezTo>
                <a:lnTo>
                  <a:pt x="1528549" y="0"/>
                </a:lnTo>
              </a:path>
            </a:pathLst>
          </a:cu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2115403" y="2087564"/>
            <a:ext cx="3439236" cy="3154028"/>
          </a:xfrm>
          <a:custGeom>
            <a:avLst/>
            <a:gdLst>
              <a:gd name="connsiteX0" fmla="*/ 0 w 3439236"/>
              <a:gd name="connsiteY0" fmla="*/ 0 h 3099239"/>
              <a:gd name="connsiteX1" fmla="*/ 464024 w 3439236"/>
              <a:gd name="connsiteY1" fmla="*/ 2088107 h 3099239"/>
              <a:gd name="connsiteX2" fmla="*/ 1705970 w 3439236"/>
              <a:gd name="connsiteY2" fmla="*/ 3098042 h 3099239"/>
              <a:gd name="connsiteX3" fmla="*/ 3043451 w 3439236"/>
              <a:gd name="connsiteY3" fmla="*/ 1910687 h 3099239"/>
              <a:gd name="connsiteX4" fmla="*/ 3439236 w 3439236"/>
              <a:gd name="connsiteY4" fmla="*/ 95534 h 30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9236" h="3099239">
                <a:moveTo>
                  <a:pt x="0" y="0"/>
                </a:moveTo>
                <a:cubicBezTo>
                  <a:pt x="89848" y="785883"/>
                  <a:pt x="179696" y="1571767"/>
                  <a:pt x="464024" y="2088107"/>
                </a:cubicBezTo>
                <a:cubicBezTo>
                  <a:pt x="748352" y="2604447"/>
                  <a:pt x="1276066" y="3127612"/>
                  <a:pt x="1705970" y="3098042"/>
                </a:cubicBezTo>
                <a:cubicBezTo>
                  <a:pt x="2135874" y="3068472"/>
                  <a:pt x="2754573" y="2411105"/>
                  <a:pt x="3043451" y="1910687"/>
                </a:cubicBezTo>
                <a:cubicBezTo>
                  <a:pt x="3332329" y="1410269"/>
                  <a:pt x="3385782" y="752901"/>
                  <a:pt x="3439236" y="95534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965278" y="2934269"/>
            <a:ext cx="914441" cy="2279209"/>
          </a:xfrm>
          <a:custGeom>
            <a:avLst/>
            <a:gdLst>
              <a:gd name="connsiteX0" fmla="*/ 0 w 914441"/>
              <a:gd name="connsiteY0" fmla="*/ 0 h 2279209"/>
              <a:gd name="connsiteX1" fmla="*/ 68238 w 914441"/>
              <a:gd name="connsiteY1" fmla="*/ 1446662 h 2279209"/>
              <a:gd name="connsiteX2" fmla="*/ 395785 w 914441"/>
              <a:gd name="connsiteY2" fmla="*/ 2279176 h 2279209"/>
              <a:gd name="connsiteX3" fmla="*/ 832513 w 914441"/>
              <a:gd name="connsiteY3" fmla="*/ 1419367 h 2279209"/>
              <a:gd name="connsiteX4" fmla="*/ 914400 w 914441"/>
              <a:gd name="connsiteY4" fmla="*/ 13647 h 2279209"/>
              <a:gd name="connsiteX5" fmla="*/ 914400 w 914441"/>
              <a:gd name="connsiteY5" fmla="*/ 13647 h 2279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441" h="2279209">
                <a:moveTo>
                  <a:pt x="0" y="0"/>
                </a:moveTo>
                <a:cubicBezTo>
                  <a:pt x="1137" y="533399"/>
                  <a:pt x="2274" y="1066799"/>
                  <a:pt x="68238" y="1446662"/>
                </a:cubicBezTo>
                <a:cubicBezTo>
                  <a:pt x="134202" y="1826525"/>
                  <a:pt x="268406" y="2283725"/>
                  <a:pt x="395785" y="2279176"/>
                </a:cubicBezTo>
                <a:cubicBezTo>
                  <a:pt x="523164" y="2274627"/>
                  <a:pt x="746077" y="1796955"/>
                  <a:pt x="832513" y="1419367"/>
                </a:cubicBezTo>
                <a:cubicBezTo>
                  <a:pt x="918949" y="1041779"/>
                  <a:pt x="914400" y="13647"/>
                  <a:pt x="914400" y="13647"/>
                </a:cubicBezTo>
                <a:lnTo>
                  <a:pt x="914400" y="13647"/>
                </a:lnTo>
              </a:path>
            </a:pathLst>
          </a:cu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702257" y="2442949"/>
            <a:ext cx="2306471" cy="3112488"/>
          </a:xfrm>
          <a:custGeom>
            <a:avLst/>
            <a:gdLst>
              <a:gd name="connsiteX0" fmla="*/ 0 w 2306471"/>
              <a:gd name="connsiteY0" fmla="*/ 0 h 3112488"/>
              <a:gd name="connsiteX1" fmla="*/ 232012 w 2306471"/>
              <a:gd name="connsiteY1" fmla="*/ 2115403 h 3112488"/>
              <a:gd name="connsiteX2" fmla="*/ 1119116 w 2306471"/>
              <a:gd name="connsiteY2" fmla="*/ 3111690 h 3112488"/>
              <a:gd name="connsiteX3" fmla="*/ 2074459 w 2306471"/>
              <a:gd name="connsiteY3" fmla="*/ 2238233 h 3112488"/>
              <a:gd name="connsiteX4" fmla="*/ 2306471 w 2306471"/>
              <a:gd name="connsiteY4" fmla="*/ 0 h 3112488"/>
              <a:gd name="connsiteX5" fmla="*/ 2306471 w 2306471"/>
              <a:gd name="connsiteY5" fmla="*/ 0 h 3112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6471" h="3112488">
                <a:moveTo>
                  <a:pt x="0" y="0"/>
                </a:moveTo>
                <a:cubicBezTo>
                  <a:pt x="22746" y="798394"/>
                  <a:pt x="45493" y="1596788"/>
                  <a:pt x="232012" y="2115403"/>
                </a:cubicBezTo>
                <a:cubicBezTo>
                  <a:pt x="418531" y="2634018"/>
                  <a:pt x="812042" y="3091218"/>
                  <a:pt x="1119116" y="3111690"/>
                </a:cubicBezTo>
                <a:cubicBezTo>
                  <a:pt x="1426190" y="3132162"/>
                  <a:pt x="1876567" y="2756848"/>
                  <a:pt x="2074459" y="2238233"/>
                </a:cubicBezTo>
                <a:cubicBezTo>
                  <a:pt x="2272352" y="1719618"/>
                  <a:pt x="2306471" y="0"/>
                  <a:pt x="2306471" y="0"/>
                </a:cubicBezTo>
                <a:lnTo>
                  <a:pt x="2306471" y="0"/>
                </a:lnTo>
              </a:path>
            </a:pathLst>
          </a:cu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0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370" y="253251"/>
            <a:ext cx="8229600" cy="1015479"/>
          </a:xfrm>
        </p:spPr>
        <p:txBody>
          <a:bodyPr>
            <a:normAutofit fontScale="90000"/>
          </a:bodyPr>
          <a:lstStyle/>
          <a:p>
            <a:r>
              <a:rPr lang="cs-CZ" b="1" i="1" dirty="0" smtClean="0"/>
              <a:t>Kvadratická funkce v závislosti na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370" y="152606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 smtClean="0"/>
              <a:t>a &lt; 0</a:t>
            </a:r>
          </a:p>
          <a:p>
            <a:pPr marL="0" indent="0">
              <a:buNone/>
            </a:pPr>
            <a:endParaRPr lang="cs-CZ" sz="3600" b="1" i="1" dirty="0"/>
          </a:p>
        </p:txBody>
      </p:sp>
      <p:pic>
        <p:nvPicPr>
          <p:cNvPr id="6" name="Picture 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30" y="3150455"/>
            <a:ext cx="5880331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 flipV="1">
            <a:off x="1691640" y="4481513"/>
            <a:ext cx="7200900" cy="2762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olný tvar 17"/>
          <p:cNvSpPr/>
          <p:nvPr/>
        </p:nvSpPr>
        <p:spPr>
          <a:xfrm>
            <a:off x="3862316" y="3192632"/>
            <a:ext cx="3163541" cy="3344646"/>
          </a:xfrm>
          <a:custGeom>
            <a:avLst/>
            <a:gdLst>
              <a:gd name="connsiteX0" fmla="*/ 0 w 3163541"/>
              <a:gd name="connsiteY0" fmla="*/ 3344646 h 3344646"/>
              <a:gd name="connsiteX1" fmla="*/ 477672 w 3163541"/>
              <a:gd name="connsiteY1" fmla="*/ 1706914 h 3344646"/>
              <a:gd name="connsiteX2" fmla="*/ 873457 w 3163541"/>
              <a:gd name="connsiteY2" fmla="*/ 710628 h 3344646"/>
              <a:gd name="connsiteX3" fmla="*/ 1364777 w 3163541"/>
              <a:gd name="connsiteY3" fmla="*/ 110126 h 3344646"/>
              <a:gd name="connsiteX4" fmla="*/ 1883391 w 3163541"/>
              <a:gd name="connsiteY4" fmla="*/ 55535 h 3344646"/>
              <a:gd name="connsiteX5" fmla="*/ 2361063 w 3163541"/>
              <a:gd name="connsiteY5" fmla="*/ 710628 h 3344646"/>
              <a:gd name="connsiteX6" fmla="*/ 3084394 w 3163541"/>
              <a:gd name="connsiteY6" fmla="*/ 3017099 h 3344646"/>
              <a:gd name="connsiteX7" fmla="*/ 3111690 w 3163541"/>
              <a:gd name="connsiteY7" fmla="*/ 3126281 h 3344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63541" h="3344646">
                <a:moveTo>
                  <a:pt x="0" y="3344646"/>
                </a:moveTo>
                <a:cubicBezTo>
                  <a:pt x="166048" y="2745281"/>
                  <a:pt x="332096" y="2145917"/>
                  <a:pt x="477672" y="1706914"/>
                </a:cubicBezTo>
                <a:cubicBezTo>
                  <a:pt x="623248" y="1267911"/>
                  <a:pt x="725606" y="976759"/>
                  <a:pt x="873457" y="710628"/>
                </a:cubicBezTo>
                <a:cubicBezTo>
                  <a:pt x="1021308" y="444497"/>
                  <a:pt x="1196455" y="219308"/>
                  <a:pt x="1364777" y="110126"/>
                </a:cubicBezTo>
                <a:cubicBezTo>
                  <a:pt x="1533099" y="944"/>
                  <a:pt x="1717343" y="-44549"/>
                  <a:pt x="1883391" y="55535"/>
                </a:cubicBezTo>
                <a:cubicBezTo>
                  <a:pt x="2049439" y="155619"/>
                  <a:pt x="2160896" y="217034"/>
                  <a:pt x="2361063" y="710628"/>
                </a:cubicBezTo>
                <a:cubicBezTo>
                  <a:pt x="2561230" y="1204222"/>
                  <a:pt x="2959290" y="2614490"/>
                  <a:pt x="3084394" y="3017099"/>
                </a:cubicBezTo>
                <a:cubicBezTo>
                  <a:pt x="3209499" y="3419708"/>
                  <a:pt x="3160594" y="3272994"/>
                  <a:pt x="3111690" y="312628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084394" y="4736859"/>
            <a:ext cx="1364776" cy="1868657"/>
          </a:xfrm>
          <a:custGeom>
            <a:avLst/>
            <a:gdLst>
              <a:gd name="connsiteX0" fmla="*/ 0 w 1364776"/>
              <a:gd name="connsiteY0" fmla="*/ 1868657 h 1868657"/>
              <a:gd name="connsiteX1" fmla="*/ 245660 w 1364776"/>
              <a:gd name="connsiteY1" fmla="*/ 722245 h 1868657"/>
              <a:gd name="connsiteX2" fmla="*/ 545910 w 1364776"/>
              <a:gd name="connsiteY2" fmla="*/ 94448 h 1868657"/>
              <a:gd name="connsiteX3" fmla="*/ 928048 w 1364776"/>
              <a:gd name="connsiteY3" fmla="*/ 94448 h 1868657"/>
              <a:gd name="connsiteX4" fmla="*/ 1173707 w 1364776"/>
              <a:gd name="connsiteY4" fmla="*/ 967905 h 1868657"/>
              <a:gd name="connsiteX5" fmla="*/ 1364776 w 1364776"/>
              <a:gd name="connsiteY5" fmla="*/ 1759475 h 1868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64776" h="1868657">
                <a:moveTo>
                  <a:pt x="0" y="1868657"/>
                </a:moveTo>
                <a:cubicBezTo>
                  <a:pt x="77337" y="1443301"/>
                  <a:pt x="154675" y="1017946"/>
                  <a:pt x="245660" y="722245"/>
                </a:cubicBezTo>
                <a:cubicBezTo>
                  <a:pt x="336645" y="426543"/>
                  <a:pt x="432179" y="199081"/>
                  <a:pt x="545910" y="94448"/>
                </a:cubicBezTo>
                <a:cubicBezTo>
                  <a:pt x="659641" y="-10185"/>
                  <a:pt x="823415" y="-51128"/>
                  <a:pt x="928048" y="94448"/>
                </a:cubicBezTo>
                <a:cubicBezTo>
                  <a:pt x="1032681" y="240024"/>
                  <a:pt x="1100919" y="690400"/>
                  <a:pt x="1173707" y="967905"/>
                </a:cubicBezTo>
                <a:cubicBezTo>
                  <a:pt x="1246495" y="1245409"/>
                  <a:pt x="1305635" y="1502442"/>
                  <a:pt x="1364776" y="1759475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5444086" y="1628775"/>
            <a:ext cx="87832" cy="490850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09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Citace: </a:t>
            </a:r>
            <a:br>
              <a:rPr lang="cs-CZ" b="1" i="1" dirty="0" smtClean="0"/>
            </a:br>
            <a:r>
              <a:rPr lang="cs-CZ" b="1" i="1" dirty="0" smtClean="0"/>
              <a:t>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320</Words>
  <Application>Microsoft Office PowerPoint</Application>
  <PresentationFormat>Předvádění na obrazovce (4:3)</PresentationFormat>
  <Paragraphs>94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Rovnice</vt:lpstr>
      <vt:lpstr>Prezentace aplikace PowerPoint</vt:lpstr>
      <vt:lpstr>Anotace</vt:lpstr>
      <vt:lpstr>Kvadratická funkce</vt:lpstr>
      <vt:lpstr> Rozcvička Urči typ funkce: </vt:lpstr>
      <vt:lpstr>Doplň chybějící souřadnici:</vt:lpstr>
      <vt:lpstr>Kvadratické funkce</vt:lpstr>
      <vt:lpstr>Prezentace aplikace PowerPoint</vt:lpstr>
      <vt:lpstr>Kvadratické funkce</vt:lpstr>
      <vt:lpstr>Kvadratické funkce</vt:lpstr>
      <vt:lpstr>Kvadratická funkce v závislosti na a</vt:lpstr>
      <vt:lpstr>Kvadratická funkce v závislosti na a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31</cp:revision>
  <dcterms:created xsi:type="dcterms:W3CDTF">2012-12-29T16:56:05Z</dcterms:created>
  <dcterms:modified xsi:type="dcterms:W3CDTF">2013-07-01T16:13:45Z</dcterms:modified>
</cp:coreProperties>
</file>